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37" r:id="rId2"/>
  </p:sldMasterIdLst>
  <p:notesMasterIdLst>
    <p:notesMasterId r:id="rId10"/>
  </p:notesMasterIdLst>
  <p:handoutMasterIdLst>
    <p:handoutMasterId r:id="rId11"/>
  </p:handoutMasterIdLst>
  <p:sldIdLst>
    <p:sldId id="272" r:id="rId3"/>
    <p:sldId id="263" r:id="rId4"/>
    <p:sldId id="264" r:id="rId5"/>
    <p:sldId id="268" r:id="rId6"/>
    <p:sldId id="269" r:id="rId7"/>
    <p:sldId id="275" r:id="rId8"/>
    <p:sldId id="277" r:id="rId9"/>
  </p:sldIdLst>
  <p:sldSz cx="5143500" cy="91440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B6"/>
    <a:srgbClr val="6DCFF6"/>
    <a:srgbClr val="FFFFFF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3" autoAdjust="0"/>
    <p:restoredTop sz="94671"/>
  </p:normalViewPr>
  <p:slideViewPr>
    <p:cSldViewPr snapToGrid="0" showGuides="1">
      <p:cViewPr>
        <p:scale>
          <a:sx n="126" d="100"/>
          <a:sy n="126" d="100"/>
        </p:scale>
        <p:origin x="2984" y="-115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193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82E8C-FD08-6740-9CCA-4E2DBBA44C70}" type="doc">
      <dgm:prSet loTypeId="urn:microsoft.com/office/officeart/2005/8/layout/radial3" loCatId="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68EBB3-C1EA-C44E-863D-7CFDB2F11518}">
      <dgm:prSet phldrT="[Text]" custT="1"/>
      <dgm:spPr/>
      <dgm:t>
        <a:bodyPr/>
        <a:lstStyle/>
        <a:p>
          <a:r>
            <a:rPr lang="en-US" sz="1600" b="1" dirty="0" err="1">
              <a:latin typeface="Abadi" panose="020B0604020104020204" pitchFamily="34" charset="0"/>
              <a:cs typeface="Arial" panose="020B0604020202020204" pitchFamily="34" charset="0"/>
            </a:rPr>
            <a:t>L’anévrisme</a:t>
          </a:r>
          <a:r>
            <a:rPr lang="en-US" sz="1600" b="1" dirty="0">
              <a:latin typeface="Abadi" panose="020B0604020104020204" pitchFamily="34" charset="0"/>
              <a:cs typeface="Arial" panose="020B0604020202020204" pitchFamily="34" charset="0"/>
            </a:rPr>
            <a:t> de </a:t>
          </a:r>
          <a:r>
            <a:rPr lang="en-US" sz="1600" b="1" dirty="0" err="1">
              <a:latin typeface="Abadi" panose="020B0604020104020204" pitchFamily="34" charset="0"/>
              <a:cs typeface="Arial" panose="020B0604020202020204" pitchFamily="34" charset="0"/>
            </a:rPr>
            <a:t>l’aorte</a:t>
          </a:r>
          <a:r>
            <a:rPr lang="en-US" sz="1600" b="1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badi" panose="020B0604020104020204" pitchFamily="34" charset="0"/>
              <a:cs typeface="Arial" panose="020B0604020202020204" pitchFamily="34" charset="0"/>
            </a:rPr>
            <a:t>abdominale</a:t>
          </a:r>
          <a:r>
            <a:rPr lang="en-US" sz="1600" b="1" dirty="0">
              <a:latin typeface="Abadi" panose="020B0604020104020204" pitchFamily="34" charset="0"/>
              <a:cs typeface="Arial" panose="020B0604020202020204" pitchFamily="34" charset="0"/>
            </a:rPr>
            <a:t> (AAA):</a:t>
          </a:r>
        </a:p>
        <a:p>
          <a:r>
            <a:rPr lang="en-CA" sz="1200" b="0" dirty="0">
              <a:latin typeface="Abadi" panose="020B0604020104020204" pitchFamily="34" charset="0"/>
              <a:cs typeface="Arial" panose="020B0604020202020204" pitchFamily="34" charset="0"/>
            </a:rPr>
            <a:t>Dilatation de </a:t>
          </a:r>
          <a:r>
            <a:rPr lang="en-CA" sz="1200" b="0" dirty="0" err="1">
              <a:latin typeface="Abadi" panose="020B0604020104020204" pitchFamily="34" charset="0"/>
              <a:cs typeface="Arial" panose="020B0604020202020204" pitchFamily="34" charset="0"/>
            </a:rPr>
            <a:t>l’aorte</a:t>
          </a:r>
          <a:r>
            <a:rPr lang="en-CA" sz="1200" b="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1200" b="0" i="0" u="none" dirty="0"/>
            <a:t>≥ </a:t>
          </a:r>
          <a:r>
            <a:rPr lang="en-CA" sz="12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3 cm, </a:t>
          </a:r>
          <a:r>
            <a:rPr lang="en-CA" sz="12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soit</a:t>
          </a:r>
          <a:r>
            <a:rPr lang="en-CA" sz="12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environ 1,5 x </a:t>
          </a:r>
          <a:r>
            <a:rPr lang="en-CA" sz="12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diamètre</a:t>
          </a:r>
          <a:r>
            <a:rPr lang="en-CA" sz="12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normal.</a:t>
          </a:r>
          <a:r>
            <a:rPr lang="en-CA" sz="1200" b="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1 </a:t>
          </a:r>
        </a:p>
        <a:p>
          <a:br>
            <a:rPr lang="en-CA" sz="1200" b="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</a:br>
          <a:r>
            <a:rPr lang="en-CA" sz="1800" b="0" u="sng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ASYMPTOMATIQUE!</a:t>
          </a:r>
          <a:endParaRPr lang="en-US" sz="1800" b="0" u="sng" dirty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8C8A76CA-49B2-2E44-B55F-3C5B65EFE0A3}" type="parTrans" cxnId="{2DE77362-B1A0-7E45-91FF-90A7433CB48C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157C8CC4-DD31-EC46-8C90-C5477700763D}" type="sibTrans" cxnId="{2DE77362-B1A0-7E45-91FF-90A7433CB48C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2F85C621-B612-6E45-AD02-9EFB66EB2C06}">
      <dgm:prSet phldrT="[Text]" custT="1"/>
      <dgm:spPr/>
      <dgm:t>
        <a:bodyPr/>
        <a:lstStyle/>
        <a:p>
          <a:r>
            <a:rPr lang="en-CA" sz="900" b="1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Prévalence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entre 1-5% </a:t>
          </a:r>
          <a:r>
            <a:rPr lang="en-CA" sz="900" b="0" dirty="0">
              <a:latin typeface="Abadi" panose="020B0604020104020204" pitchFamily="34" charset="0"/>
              <a:cs typeface="Arial" panose="020B0604020202020204" pitchFamily="34" charset="0"/>
            </a:rPr>
            <a:t>chez la 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population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générale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de plus de 65 ans</a:t>
          </a:r>
          <a:r>
            <a:rPr lang="en-CA" sz="900" b="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1</a:t>
          </a:r>
          <a:endParaRPr lang="en-US" sz="900" b="0" dirty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2DA02950-05B5-2F42-BFA9-D9F0A3A3ADEB}" type="parTrans" cxnId="{35C39740-D252-0140-9560-84ECCF89928C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8465032C-3112-CB42-90F3-433A1CE2252F}" type="sibTrans" cxnId="{35C39740-D252-0140-9560-84ECCF89928C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B5467CC9-3D0F-0844-AA89-89ABF9B1E02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900" b="1" dirty="0">
              <a:latin typeface="Abadi" panose="020B0604020104020204" pitchFamily="34" charset="0"/>
              <a:cs typeface="Arial" panose="020B0604020202020204" pitchFamily="34" charset="0"/>
            </a:rPr>
            <a:t>FDRs:</a:t>
          </a:r>
        </a:p>
        <a:p>
          <a:pPr>
            <a:buFont typeface="Arial" panose="020B0604020202020204" pitchFamily="34" charset="0"/>
            <a:buChar char="•"/>
          </a:pPr>
          <a:r>
            <a:rPr lang="en-US" sz="900" b="0" dirty="0" err="1">
              <a:latin typeface="Abadi" panose="020B0604020104020204" pitchFamily="34" charset="0"/>
              <a:cs typeface="Arial" panose="020B0604020202020204" pitchFamily="34" charset="0"/>
            </a:rPr>
            <a:t>Sexe</a:t>
          </a: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 M, </a:t>
          </a:r>
          <a:r>
            <a:rPr lang="en-US" sz="900" b="0" dirty="0" err="1">
              <a:latin typeface="Abadi" panose="020B0604020104020204" pitchFamily="34" charset="0"/>
              <a:cs typeface="Arial" panose="020B0604020202020204" pitchFamily="34" charset="0"/>
            </a:rPr>
            <a:t>Âge</a:t>
          </a: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, HTA </a:t>
          </a:r>
        </a:p>
        <a:p>
          <a:pPr>
            <a:buFont typeface="Arial" panose="020B0604020202020204" pitchFamily="34" charset="0"/>
            <a:buChar char="•"/>
          </a:pPr>
          <a:r>
            <a:rPr lang="en-US" sz="900" b="0" dirty="0" err="1">
              <a:latin typeface="Abadi" panose="020B0604020104020204" pitchFamily="34" charset="0"/>
              <a:cs typeface="Arial" panose="020B0604020202020204" pitchFamily="34" charset="0"/>
            </a:rPr>
            <a:t>Tabagisme</a:t>
          </a: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</a:p>
        <a:p>
          <a:pPr>
            <a:buFont typeface="Arial" panose="020B0604020202020204" pitchFamily="34" charset="0"/>
            <a:buChar char="•"/>
          </a:pPr>
          <a:r>
            <a:rPr lang="en-US" sz="900" b="0" dirty="0" err="1">
              <a:latin typeface="Abadi" panose="020B0604020104020204" pitchFamily="34" charset="0"/>
              <a:cs typeface="Arial" panose="020B0604020202020204" pitchFamily="34" charset="0"/>
            </a:rPr>
            <a:t>Dyslipidémie</a:t>
          </a: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</a:p>
        <a:p>
          <a:pPr>
            <a:buFont typeface="Arial" panose="020B0604020202020204" pitchFamily="34" charset="0"/>
            <a:buChar char="•"/>
          </a:pP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ATCDs fam</a:t>
          </a:r>
        </a:p>
        <a:p>
          <a:pPr>
            <a:buFont typeface="Arial" panose="020B0604020202020204" pitchFamily="34" charset="0"/>
            <a:buChar char="•"/>
          </a:pPr>
          <a:r>
            <a:rPr lang="en-US" sz="900" b="0" dirty="0" err="1">
              <a:latin typeface="Abadi" panose="020B0604020104020204" pitchFamily="34" charset="0"/>
              <a:cs typeface="Arial" panose="020B0604020202020204" pitchFamily="34" charset="0"/>
            </a:rPr>
            <a:t>Collagénoses</a:t>
          </a: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, etc. </a:t>
          </a:r>
        </a:p>
      </dgm:t>
    </dgm:pt>
    <dgm:pt modelId="{CD68DE71-48BB-6041-B87A-C46F727F954A}" type="parTrans" cxnId="{3039DBA8-9880-BB4C-B757-CCCD1F7512E1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90E098F9-9FEF-5047-8209-467C0521A841}" type="sibTrans" cxnId="{3039DBA8-9880-BB4C-B757-CCCD1F7512E1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F6C1D4DD-0DE9-4B49-B40A-9EB03F814A79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US" sz="900" b="0" dirty="0">
            <a:latin typeface="Abadi" panose="020B0604020104020204" pitchFamily="34" charset="0"/>
            <a:cs typeface="Arial" panose="020B0604020202020204" pitchFamily="34" charset="0"/>
          </a:endParaRPr>
        </a:p>
        <a:p>
          <a:pPr algn="l">
            <a:buFont typeface="Arial" panose="020B0604020202020204" pitchFamily="34" charset="0"/>
            <a:buChar char="•"/>
          </a:pPr>
          <a:r>
            <a:rPr lang="en-US" sz="900" b="1" dirty="0">
              <a:latin typeface="Abadi" panose="020B0604020104020204" pitchFamily="34" charset="0"/>
              <a:cs typeface="Arial" panose="020B0604020202020204" pitchFamily="34" charset="0"/>
            </a:rPr>
            <a:t>Complications: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-Dissection </a:t>
          </a:r>
          <a:r>
            <a:rPr lang="en-US" sz="900" b="0" dirty="0" err="1">
              <a:latin typeface="Abadi" panose="020B0604020104020204" pitchFamily="34" charset="0"/>
              <a:cs typeface="Arial" panose="020B0604020202020204" pitchFamily="34" charset="0"/>
            </a:rPr>
            <a:t>aortique</a:t>
          </a: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</a:p>
        <a:p>
          <a:pPr algn="ctr">
            <a:buFont typeface="Arial" panose="020B0604020202020204" pitchFamily="34" charset="0"/>
            <a:buChar char="•"/>
          </a:pP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-Rupture (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plus de 80 % de </a:t>
          </a:r>
          <a:r>
            <a:rPr lang="en-CA" sz="900" b="1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toutes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les ruptures </a:t>
          </a:r>
          <a:r>
            <a:rPr lang="en-CA" sz="900" b="1" dirty="0" err="1">
              <a:latin typeface="Abadi" panose="020B0604020104020204" pitchFamily="34" charset="0"/>
              <a:cs typeface="Arial" panose="020B0604020202020204" pitchFamily="34" charset="0"/>
            </a:rPr>
            <a:t>e</a:t>
          </a:r>
          <a:r>
            <a:rPr lang="en-CA" sz="900" b="1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ntraînent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la mort du patient)</a:t>
          </a:r>
          <a:r>
            <a:rPr lang="en-CA" sz="900" b="1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1 </a:t>
          </a:r>
          <a:endParaRPr lang="en-US" sz="900" b="1" dirty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A51E9617-4787-594C-8D60-9C898C1B92FD}" type="parTrans" cxnId="{48A00746-31C8-1449-B32C-EAF6FE9E4417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603CEDC9-FB5D-A747-940B-FA8666FE906B}" type="sibTrans" cxnId="{48A00746-31C8-1449-B32C-EAF6FE9E4417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C2ED1BE6-09A4-4E4D-8CC9-EEDE1DAC8892}">
      <dgm:prSet/>
      <dgm:spPr/>
      <dgm:t>
        <a:bodyPr/>
        <a:lstStyle/>
        <a:p>
          <a:endParaRPr lang="en-US"/>
        </a:p>
      </dgm:t>
    </dgm:pt>
    <dgm:pt modelId="{A49D2A77-8058-694F-83CD-C9ADDD6422ED}" type="parTrans" cxnId="{5AC4D01E-011D-2E46-AD4B-08D7F42CE074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5E885EF2-7206-1145-9CC0-CB69D5A4F502}" type="sibTrans" cxnId="{5AC4D01E-011D-2E46-AD4B-08D7F42CE074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5681C197-6BCF-1A4A-85C6-678372886C09}">
      <dgm:prSet/>
      <dgm:spPr/>
      <dgm:t>
        <a:bodyPr/>
        <a:lstStyle/>
        <a:p>
          <a:endParaRPr lang="en-US"/>
        </a:p>
      </dgm:t>
    </dgm:pt>
    <dgm:pt modelId="{8ED3ADD6-F180-F647-A7E9-C9F5793E828B}" type="parTrans" cxnId="{8294956B-ADD2-4E44-A747-3F331E4CE96D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9E67ECA3-138B-FA41-B3C9-473F9D3F3CA0}" type="sibTrans" cxnId="{8294956B-ADD2-4E44-A747-3F331E4CE96D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91CAE69A-E603-124C-B2C5-840B64F38DC0}">
      <dgm:prSet custT="1"/>
      <dgm:spPr/>
      <dgm:t>
        <a:bodyPr/>
        <a:lstStyle/>
        <a:p>
          <a:pPr algn="l"/>
          <a:endParaRPr lang="en-US" sz="900" b="0" dirty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E5C60FF0-7CEC-394B-A1C5-E0F7229191E9}" type="parTrans" cxnId="{A2DA3DE8-B7F9-7845-8CE3-AC311696DEB9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348F0268-8EDA-A841-B38B-C9FE58F43952}" type="sibTrans" cxnId="{A2DA3DE8-B7F9-7845-8CE3-AC311696DEB9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19D3E8AF-5532-4B46-8208-3770AE5FC945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PEC </a:t>
          </a:r>
          <a:r>
            <a:rPr lang="en-CA" sz="900" b="1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si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i="0" u="none" dirty="0"/>
            <a:t>≥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5,5 cm H </a:t>
          </a:r>
          <a:r>
            <a:rPr lang="en-CA" sz="900" b="1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ou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i="0" u="none" dirty="0"/>
            <a:t>≥ 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5 cm F:</a:t>
          </a:r>
        </a:p>
        <a:p>
          <a:pPr algn="ctr">
            <a:lnSpc>
              <a:spcPct val="100000"/>
            </a:lnSpc>
          </a:pP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REVA (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réparation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endovasculaire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aortique</a:t>
          </a:r>
          <a:r>
            <a:rPr lang="en-CA" sz="900" b="0" dirty="0">
              <a:latin typeface="Abadi" panose="020B0604020104020204" pitchFamily="34" charset="0"/>
              <a:cs typeface="Arial" panose="020B0604020202020204" pitchFamily="34" charset="0"/>
            </a:rPr>
            <a:t>)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minimalement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invasive vs RCO (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réparation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chirurgicale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ouverte)</a:t>
          </a:r>
        </a:p>
      </dgm:t>
    </dgm:pt>
    <dgm:pt modelId="{F76C0621-5293-0449-96D4-35B4CD6653B5}" type="parTrans" cxnId="{16CABABF-5EB6-E44D-BE8A-19164E2143BD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B7D91302-61FA-4A43-B080-23E263A268BD}" type="sibTrans" cxnId="{16CABABF-5EB6-E44D-BE8A-19164E2143BD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2E4B6780-C8B4-E346-9D93-098E48C60B3A}">
      <dgm:prSet custT="1"/>
      <dgm:spPr/>
      <dgm:t>
        <a:bodyPr/>
        <a:lstStyle/>
        <a:p>
          <a:pPr algn="l"/>
          <a:endParaRPr lang="en-CA" sz="900" b="0" dirty="0">
            <a:latin typeface="Abadi" panose="020B0604020104020204" pitchFamily="34" charset="0"/>
            <a:cs typeface="Arial" panose="020B0604020202020204" pitchFamily="34" charset="0"/>
          </a:endParaRPr>
        </a:p>
        <a:p>
          <a:pPr algn="ctr"/>
          <a:r>
            <a:rPr lang="en-CA" sz="900" b="0" dirty="0" err="1">
              <a:latin typeface="Abadi" panose="020B0604020104020204" pitchFamily="34" charset="0"/>
              <a:cs typeface="Arial" panose="020B0604020202020204" pitchFamily="34" charset="0"/>
            </a:rPr>
            <a:t>N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ombre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de patients à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dépister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1" dirty="0">
              <a:effectLst/>
              <a:latin typeface="Abadi" panose="020B0604020104020204" pitchFamily="34" charset="0"/>
              <a:cs typeface="Arial" panose="020B0604020202020204" pitchFamily="34" charset="0"/>
            </a:rPr>
            <a:t>(NPD) 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pour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prévenir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une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mortalite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́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reliée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à </a:t>
          </a:r>
          <a:r>
            <a:rPr lang="en-CA" sz="900" b="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l’AAA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: 311</a:t>
          </a:r>
          <a:r>
            <a:rPr lang="en-CA" sz="900" b="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1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endParaRPr lang="en-US" sz="900" b="0" dirty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9989E561-50F1-CB40-BE24-72ADF7FF2832}" type="sibTrans" cxnId="{A2FB0CA9-FAAA-2F40-9A00-324641BDF0BB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F4015157-71C1-4E4B-8E12-D81EEBCE2A02}" type="parTrans" cxnId="{A2FB0CA9-FAAA-2F40-9A00-324641BDF0BB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8554A484-4810-8F4C-AECB-1691FFFF9BD5}">
      <dgm:prSet custT="1"/>
      <dgm:spPr/>
      <dgm:t>
        <a:bodyPr/>
        <a:lstStyle/>
        <a:p>
          <a:pPr algn="l"/>
          <a:endParaRPr lang="en-US" sz="900" b="0" dirty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2EEFF5F6-5E76-DF46-B5E6-1444C42ED91E}" type="sibTrans" cxnId="{A5F5A67A-F17F-2D42-8B12-A9E069A65509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9ACA6D67-FAEB-C84F-BD9D-1D628638D4FD}" type="parTrans" cxnId="{A5F5A67A-F17F-2D42-8B12-A9E069A65509}">
      <dgm:prSet/>
      <dgm:spPr/>
      <dgm:t>
        <a:bodyPr/>
        <a:lstStyle/>
        <a:p>
          <a:endParaRPr lang="en-US" sz="900" b="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3D262FC6-484A-2547-AEBA-0FEA6C0FFA61}">
      <dgm:prSet custT="1"/>
      <dgm:spPr/>
      <dgm:t>
        <a:bodyPr/>
        <a:lstStyle/>
        <a:p>
          <a:r>
            <a:rPr lang="en-US" sz="900" b="1" dirty="0">
              <a:latin typeface="Abadi" panose="020B0604020104020204" pitchFamily="34" charset="0"/>
              <a:cs typeface="Arial" panose="020B0604020202020204" pitchFamily="34" charset="0"/>
            </a:rPr>
            <a:t>PEC </a:t>
          </a:r>
          <a:r>
            <a:rPr lang="en-US" sz="900" b="1" dirty="0" err="1">
              <a:latin typeface="Abadi" panose="020B0604020104020204" pitchFamily="34" charset="0"/>
              <a:cs typeface="Arial" panose="020B0604020202020204" pitchFamily="34" charset="0"/>
            </a:rPr>
            <a:t>si</a:t>
          </a:r>
          <a:r>
            <a:rPr lang="en-US" sz="900" b="1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i="0" u="none" dirty="0"/>
            <a:t>≤ </a:t>
          </a:r>
          <a:r>
            <a:rPr lang="en-US" sz="900" b="1" dirty="0">
              <a:latin typeface="Abadi" panose="020B0604020104020204" pitchFamily="34" charset="0"/>
              <a:cs typeface="Arial" panose="020B0604020202020204" pitchFamily="34" charset="0"/>
            </a:rPr>
            <a:t>5cm</a:t>
          </a: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:</a:t>
          </a:r>
        </a:p>
        <a:p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Surveillance Doppler </a:t>
          </a:r>
          <a:r>
            <a:rPr lang="en-US" sz="900" b="0" dirty="0" err="1">
              <a:latin typeface="Abadi" panose="020B0604020104020204" pitchFamily="34" charset="0"/>
              <a:cs typeface="Arial" panose="020B0604020202020204" pitchFamily="34" charset="0"/>
            </a:rPr>
            <a:t>périodique</a:t>
          </a:r>
          <a:r>
            <a:rPr lang="en-US" sz="900" b="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</a:p>
      </dgm:t>
    </dgm:pt>
    <dgm:pt modelId="{1949D45C-EAE6-1D40-91C9-EDC2CCC5532E}" type="parTrans" cxnId="{7031242E-7F0F-1B44-8B44-72576198D5AE}">
      <dgm:prSet/>
      <dgm:spPr/>
      <dgm:t>
        <a:bodyPr/>
        <a:lstStyle/>
        <a:p>
          <a:endParaRPr lang="en-US" sz="90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63B0F941-1EEB-964C-84AD-09C4C10BADEF}" type="sibTrans" cxnId="{7031242E-7F0F-1B44-8B44-72576198D5AE}">
      <dgm:prSet/>
      <dgm:spPr/>
      <dgm:t>
        <a:bodyPr/>
        <a:lstStyle/>
        <a:p>
          <a:endParaRPr lang="en-US" sz="900">
            <a:latin typeface="Abadi" panose="020B0604020104020204" pitchFamily="34" charset="0"/>
            <a:cs typeface="Arial" panose="020B0604020202020204" pitchFamily="34" charset="0"/>
          </a:endParaRPr>
        </a:p>
      </dgm:t>
    </dgm:pt>
    <dgm:pt modelId="{66BD5A32-8881-DB46-9272-A238E9FB9CA3}">
      <dgm:prSet custT="1"/>
      <dgm:spPr/>
      <dgm:t>
        <a:bodyPr/>
        <a:lstStyle/>
        <a:p>
          <a:r>
            <a:rPr lang="en-US" sz="900" b="1" dirty="0">
              <a:latin typeface="Abadi" panose="020B0604020104020204" pitchFamily="34" charset="0"/>
            </a:rPr>
            <a:t>Dépistage</a:t>
          </a:r>
          <a:r>
            <a:rPr lang="en-US" sz="900" b="1" baseline="30000" dirty="0">
              <a:latin typeface="Abadi" panose="020B0604020104020204" pitchFamily="34" charset="0"/>
            </a:rPr>
            <a:t>1</a:t>
          </a:r>
          <a:r>
            <a:rPr lang="en-US" sz="900" b="1" dirty="0">
              <a:latin typeface="Abadi" panose="020B0604020104020204" pitchFamily="34" charset="0"/>
            </a:rPr>
            <a:t>:</a:t>
          </a:r>
        </a:p>
        <a:p>
          <a:r>
            <a:rPr lang="en-US" sz="900" dirty="0">
              <a:latin typeface="Abadi" panose="020B0604020104020204" pitchFamily="34" charset="0"/>
            </a:rPr>
            <a:t>Echo Doppler </a:t>
          </a:r>
          <a:r>
            <a:rPr lang="en-US" sz="900" dirty="0" err="1">
              <a:latin typeface="Abadi" panose="020B0604020104020204" pitchFamily="34" charset="0"/>
            </a:rPr>
            <a:t>ponctuel</a:t>
          </a:r>
          <a:r>
            <a:rPr lang="en-US" sz="900" dirty="0">
              <a:latin typeface="Abadi" panose="020B0604020104020204" pitchFamily="34" charset="0"/>
            </a:rPr>
            <a:t> pour</a:t>
          </a:r>
        </a:p>
        <a:p>
          <a:r>
            <a:rPr lang="en-US" sz="900" dirty="0">
              <a:latin typeface="Abadi" panose="020B0604020104020204" pitchFamily="34" charset="0"/>
            </a:rPr>
            <a:t>- H 65-80 </a:t>
          </a:r>
          <a:r>
            <a:rPr lang="en-US" sz="900" dirty="0" err="1">
              <a:latin typeface="Abadi" panose="020B0604020104020204" pitchFamily="34" charset="0"/>
            </a:rPr>
            <a:t>ans</a:t>
          </a:r>
          <a:r>
            <a:rPr lang="en-US" sz="900" dirty="0">
              <a:latin typeface="Abadi" panose="020B0604020104020204" pitchFamily="34" charset="0"/>
            </a:rPr>
            <a:t> </a:t>
          </a:r>
        </a:p>
        <a:p>
          <a:r>
            <a:rPr lang="en-US" sz="900" dirty="0">
              <a:latin typeface="Abadi" panose="020B0604020104020204" pitchFamily="34" charset="0"/>
            </a:rPr>
            <a:t>- F 65 </a:t>
          </a:r>
          <a:r>
            <a:rPr lang="en-US" sz="900" dirty="0" err="1">
              <a:latin typeface="Abadi" panose="020B0604020104020204" pitchFamily="34" charset="0"/>
            </a:rPr>
            <a:t>ans</a:t>
          </a:r>
          <a:r>
            <a:rPr lang="en-US" sz="900" dirty="0">
              <a:latin typeface="Abadi" panose="020B0604020104020204" pitchFamily="34" charset="0"/>
            </a:rPr>
            <a:t> avec FDR </a:t>
          </a:r>
          <a:r>
            <a:rPr lang="en-US" sz="900" dirty="0" err="1">
              <a:latin typeface="Abadi" panose="020B0604020104020204" pitchFamily="34" charset="0"/>
            </a:rPr>
            <a:t>tabagisme</a:t>
          </a:r>
          <a:r>
            <a:rPr lang="en-US" sz="900" dirty="0">
              <a:latin typeface="Abadi" panose="020B0604020104020204" pitchFamily="34" charset="0"/>
            </a:rPr>
            <a:t> et/</a:t>
          </a:r>
          <a:r>
            <a:rPr lang="en-US" sz="900" dirty="0" err="1">
              <a:latin typeface="Abadi" panose="020B0604020104020204" pitchFamily="34" charset="0"/>
            </a:rPr>
            <a:t>ou</a:t>
          </a:r>
          <a:r>
            <a:rPr lang="en-US" sz="900" dirty="0">
              <a:latin typeface="Abadi" panose="020B0604020104020204" pitchFamily="34" charset="0"/>
            </a:rPr>
            <a:t> MCAS</a:t>
          </a:r>
        </a:p>
        <a:p>
          <a:r>
            <a:rPr lang="en-US" sz="900" dirty="0">
              <a:latin typeface="Abadi" panose="020B0604020104020204" pitchFamily="34" charset="0"/>
            </a:rPr>
            <a:t>- 55 </a:t>
          </a:r>
          <a:r>
            <a:rPr lang="en-US" sz="900" dirty="0" err="1">
              <a:latin typeface="Abadi" panose="020B0604020104020204" pitchFamily="34" charset="0"/>
            </a:rPr>
            <a:t>ans</a:t>
          </a:r>
          <a:r>
            <a:rPr lang="en-US" sz="900" dirty="0">
              <a:latin typeface="Abadi" panose="020B0604020104020204" pitchFamily="34" charset="0"/>
            </a:rPr>
            <a:t> </a:t>
          </a:r>
          <a:r>
            <a:rPr lang="en-US" sz="900" dirty="0" err="1">
              <a:latin typeface="Abadi" panose="020B0604020104020204" pitchFamily="34" charset="0"/>
            </a:rPr>
            <a:t>si</a:t>
          </a:r>
          <a:r>
            <a:rPr lang="en-US" sz="900" dirty="0">
              <a:latin typeface="Abadi" panose="020B0604020104020204" pitchFamily="34" charset="0"/>
            </a:rPr>
            <a:t> parent 1er </a:t>
          </a:r>
          <a:r>
            <a:rPr lang="en-US" sz="900" dirty="0" err="1">
              <a:latin typeface="Abadi" panose="020B0604020104020204" pitchFamily="34" charset="0"/>
            </a:rPr>
            <a:t>degré</a:t>
          </a:r>
          <a:r>
            <a:rPr lang="en-US" sz="900" dirty="0">
              <a:latin typeface="Abadi" panose="020B0604020104020204" pitchFamily="34" charset="0"/>
            </a:rPr>
            <a:t> avec AAA </a:t>
          </a:r>
          <a:r>
            <a:rPr lang="en-US" sz="900" dirty="0" err="1">
              <a:latin typeface="Abadi" panose="020B0604020104020204" pitchFamily="34" charset="0"/>
            </a:rPr>
            <a:t>connu</a:t>
          </a:r>
          <a:endParaRPr lang="en-US" sz="900" dirty="0">
            <a:latin typeface="Abadi" panose="020B0604020104020204" pitchFamily="34" charset="0"/>
          </a:endParaRPr>
        </a:p>
      </dgm:t>
    </dgm:pt>
    <dgm:pt modelId="{09810927-C14E-6946-B6DC-C54515443864}" type="sibTrans" cxnId="{56DCFD64-54BC-5B4D-8BB7-8B235489F4CF}">
      <dgm:prSet/>
      <dgm:spPr/>
      <dgm:t>
        <a:bodyPr/>
        <a:lstStyle/>
        <a:p>
          <a:endParaRPr lang="en-US"/>
        </a:p>
      </dgm:t>
    </dgm:pt>
    <dgm:pt modelId="{D0F43DB5-4711-D440-83F0-CC48EBB6D857}" type="parTrans" cxnId="{56DCFD64-54BC-5B4D-8BB7-8B235489F4CF}">
      <dgm:prSet/>
      <dgm:spPr/>
      <dgm:t>
        <a:bodyPr/>
        <a:lstStyle/>
        <a:p>
          <a:endParaRPr lang="en-US"/>
        </a:p>
      </dgm:t>
    </dgm:pt>
    <dgm:pt modelId="{C2408D1D-834D-DB49-8F6B-8436111BCEF9}" type="pres">
      <dgm:prSet presAssocID="{CE682E8C-FD08-6740-9CCA-4E2DBBA44C70}" presName="composite" presStyleCnt="0">
        <dgm:presLayoutVars>
          <dgm:chMax val="1"/>
          <dgm:dir/>
          <dgm:resizeHandles val="exact"/>
        </dgm:presLayoutVars>
      </dgm:prSet>
      <dgm:spPr/>
    </dgm:pt>
    <dgm:pt modelId="{305BEBE5-E386-6645-89BE-875819636A59}" type="pres">
      <dgm:prSet presAssocID="{CE682E8C-FD08-6740-9CCA-4E2DBBA44C70}" presName="radial" presStyleCnt="0">
        <dgm:presLayoutVars>
          <dgm:animLvl val="ctr"/>
        </dgm:presLayoutVars>
      </dgm:prSet>
      <dgm:spPr/>
    </dgm:pt>
    <dgm:pt modelId="{951A8E4F-6B4E-B64A-B95C-ED7D48C5D80C}" type="pres">
      <dgm:prSet presAssocID="{3568EBB3-C1EA-C44E-863D-7CFDB2F11518}" presName="centerShape" presStyleLbl="vennNode1" presStyleIdx="0" presStyleCnt="8"/>
      <dgm:spPr/>
    </dgm:pt>
    <dgm:pt modelId="{D2444D60-03E9-6143-BF67-3AEEAF66CE82}" type="pres">
      <dgm:prSet presAssocID="{2F85C621-B612-6E45-AD02-9EFB66EB2C06}" presName="node" presStyleLbl="vennNode1" presStyleIdx="1" presStyleCnt="8">
        <dgm:presLayoutVars>
          <dgm:bulletEnabled val="1"/>
        </dgm:presLayoutVars>
      </dgm:prSet>
      <dgm:spPr/>
    </dgm:pt>
    <dgm:pt modelId="{F080D84D-6379-BD4F-B355-7A1153030C0C}" type="pres">
      <dgm:prSet presAssocID="{B5467CC9-3D0F-0844-AA89-89ABF9B1E021}" presName="node" presStyleLbl="vennNode1" presStyleIdx="2" presStyleCnt="8" custScaleX="94397" custRadScaleRad="103083" custRadScaleInc="-3623">
        <dgm:presLayoutVars>
          <dgm:bulletEnabled val="1"/>
        </dgm:presLayoutVars>
      </dgm:prSet>
      <dgm:spPr/>
    </dgm:pt>
    <dgm:pt modelId="{2B4D3512-05E1-214E-B93F-56869493BFBC}" type="pres">
      <dgm:prSet presAssocID="{19D3E8AF-5532-4B46-8208-3770AE5FC945}" presName="node" presStyleLbl="vennNode1" presStyleIdx="3" presStyleCnt="8">
        <dgm:presLayoutVars>
          <dgm:bulletEnabled val="1"/>
        </dgm:presLayoutVars>
      </dgm:prSet>
      <dgm:spPr/>
    </dgm:pt>
    <dgm:pt modelId="{71C0F55E-D591-D14D-BEC4-DB8CAD649971}" type="pres">
      <dgm:prSet presAssocID="{3D262FC6-484A-2547-AEBA-0FEA6C0FFA61}" presName="node" presStyleLbl="vennNode1" presStyleIdx="4" presStyleCnt="8">
        <dgm:presLayoutVars>
          <dgm:bulletEnabled val="1"/>
        </dgm:presLayoutVars>
      </dgm:prSet>
      <dgm:spPr/>
    </dgm:pt>
    <dgm:pt modelId="{18387FBC-8770-BA4C-A6F7-2332FE165607}" type="pres">
      <dgm:prSet presAssocID="{2E4B6780-C8B4-E346-9D93-098E48C60B3A}" presName="node" presStyleLbl="vennNode1" presStyleIdx="5" presStyleCnt="8">
        <dgm:presLayoutVars>
          <dgm:bulletEnabled val="1"/>
        </dgm:presLayoutVars>
      </dgm:prSet>
      <dgm:spPr/>
    </dgm:pt>
    <dgm:pt modelId="{CEDB7FC8-1466-E44E-BA10-556A7ED8B5AE}" type="pres">
      <dgm:prSet presAssocID="{66BD5A32-8881-DB46-9272-A238E9FB9CA3}" presName="node" presStyleLbl="vennNode1" presStyleIdx="6" presStyleCnt="8">
        <dgm:presLayoutVars>
          <dgm:bulletEnabled val="1"/>
        </dgm:presLayoutVars>
      </dgm:prSet>
      <dgm:spPr/>
    </dgm:pt>
    <dgm:pt modelId="{2342380E-1090-A04A-B12F-A5B2266A90B3}" type="pres">
      <dgm:prSet presAssocID="{F6C1D4DD-0DE9-4B49-B40A-9EB03F814A79}" presName="node" presStyleLbl="vennNode1" presStyleIdx="7" presStyleCnt="8" custRadScaleRad="100732" custRadScaleInc="1010">
        <dgm:presLayoutVars>
          <dgm:bulletEnabled val="1"/>
        </dgm:presLayoutVars>
      </dgm:prSet>
      <dgm:spPr/>
    </dgm:pt>
  </dgm:ptLst>
  <dgm:cxnLst>
    <dgm:cxn modelId="{5AC4D01E-011D-2E46-AD4B-08D7F42CE074}" srcId="{CE682E8C-FD08-6740-9CCA-4E2DBBA44C70}" destId="{C2ED1BE6-09A4-4E4D-8CC9-EEDE1DAC8892}" srcOrd="1" destOrd="0" parTransId="{A49D2A77-8058-694F-83CD-C9ADDD6422ED}" sibTransId="{5E885EF2-7206-1145-9CC0-CB69D5A4F502}"/>
    <dgm:cxn modelId="{7031242E-7F0F-1B44-8B44-72576198D5AE}" srcId="{3568EBB3-C1EA-C44E-863D-7CFDB2F11518}" destId="{3D262FC6-484A-2547-AEBA-0FEA6C0FFA61}" srcOrd="3" destOrd="0" parTransId="{1949D45C-EAE6-1D40-91C9-EDC2CCC5532E}" sibTransId="{63B0F941-1EEB-964C-84AD-09C4C10BADEF}"/>
    <dgm:cxn modelId="{35C39740-D252-0140-9560-84ECCF89928C}" srcId="{3568EBB3-C1EA-C44E-863D-7CFDB2F11518}" destId="{2F85C621-B612-6E45-AD02-9EFB66EB2C06}" srcOrd="0" destOrd="0" parTransId="{2DA02950-05B5-2F42-BFA9-D9F0A3A3ADEB}" sibTransId="{8465032C-3112-CB42-90F3-433A1CE2252F}"/>
    <dgm:cxn modelId="{AB74D941-F5EF-3A42-A067-DFE557380A72}" type="presOf" srcId="{B5467CC9-3D0F-0844-AA89-89ABF9B1E021}" destId="{F080D84D-6379-BD4F-B355-7A1153030C0C}" srcOrd="0" destOrd="0" presId="urn:microsoft.com/office/officeart/2005/8/layout/radial3"/>
    <dgm:cxn modelId="{48A00746-31C8-1449-B32C-EAF6FE9E4417}" srcId="{3568EBB3-C1EA-C44E-863D-7CFDB2F11518}" destId="{F6C1D4DD-0DE9-4B49-B40A-9EB03F814A79}" srcOrd="6" destOrd="0" parTransId="{A51E9617-4787-594C-8D60-9C898C1B92FD}" sibTransId="{603CEDC9-FB5D-A747-940B-FA8666FE906B}"/>
    <dgm:cxn modelId="{EA2F4055-62D9-CA42-A063-9E295E5ADCF1}" type="presOf" srcId="{2F85C621-B612-6E45-AD02-9EFB66EB2C06}" destId="{D2444D60-03E9-6143-BF67-3AEEAF66CE82}" srcOrd="0" destOrd="0" presId="urn:microsoft.com/office/officeart/2005/8/layout/radial3"/>
    <dgm:cxn modelId="{2DE77362-B1A0-7E45-91FF-90A7433CB48C}" srcId="{CE682E8C-FD08-6740-9CCA-4E2DBBA44C70}" destId="{3568EBB3-C1EA-C44E-863D-7CFDB2F11518}" srcOrd="0" destOrd="0" parTransId="{8C8A76CA-49B2-2E44-B55F-3C5B65EFE0A3}" sibTransId="{157C8CC4-DD31-EC46-8C90-C5477700763D}"/>
    <dgm:cxn modelId="{56DCFD64-54BC-5B4D-8BB7-8B235489F4CF}" srcId="{3568EBB3-C1EA-C44E-863D-7CFDB2F11518}" destId="{66BD5A32-8881-DB46-9272-A238E9FB9CA3}" srcOrd="5" destOrd="0" parTransId="{D0F43DB5-4711-D440-83F0-CC48EBB6D857}" sibTransId="{09810927-C14E-6946-B6DC-C54515443864}"/>
    <dgm:cxn modelId="{8294956B-ADD2-4E44-A747-3F331E4CE96D}" srcId="{CE682E8C-FD08-6740-9CCA-4E2DBBA44C70}" destId="{5681C197-6BCF-1A4A-85C6-678372886C09}" srcOrd="2" destOrd="0" parTransId="{8ED3ADD6-F180-F647-A7E9-C9F5793E828B}" sibTransId="{9E67ECA3-138B-FA41-B3C9-473F9D3F3CA0}"/>
    <dgm:cxn modelId="{88121875-AEAC-FE42-B8B3-CAB3E356D4B6}" type="presOf" srcId="{19D3E8AF-5532-4B46-8208-3770AE5FC945}" destId="{2B4D3512-05E1-214E-B93F-56869493BFBC}" srcOrd="0" destOrd="0" presId="urn:microsoft.com/office/officeart/2005/8/layout/radial3"/>
    <dgm:cxn modelId="{191D3D77-CE46-B649-B132-69078B1C8819}" type="presOf" srcId="{F6C1D4DD-0DE9-4B49-B40A-9EB03F814A79}" destId="{2342380E-1090-A04A-B12F-A5B2266A90B3}" srcOrd="0" destOrd="0" presId="urn:microsoft.com/office/officeart/2005/8/layout/radial3"/>
    <dgm:cxn modelId="{A5F5A67A-F17F-2D42-8B12-A9E069A65509}" srcId="{2E4B6780-C8B4-E346-9D93-098E48C60B3A}" destId="{8554A484-4810-8F4C-AECB-1691FFFF9BD5}" srcOrd="0" destOrd="0" parTransId="{9ACA6D67-FAEB-C84F-BD9D-1D628638D4FD}" sibTransId="{2EEFF5F6-5E76-DF46-B5E6-1444C42ED91E}"/>
    <dgm:cxn modelId="{551B139B-4E9C-8F4E-917F-C40AF29BD2BD}" type="presOf" srcId="{66BD5A32-8881-DB46-9272-A238E9FB9CA3}" destId="{CEDB7FC8-1466-E44E-BA10-556A7ED8B5AE}" srcOrd="0" destOrd="0" presId="urn:microsoft.com/office/officeart/2005/8/layout/radial3"/>
    <dgm:cxn modelId="{7B47C7A3-E035-7D49-85D0-47E44215B73E}" type="presOf" srcId="{2E4B6780-C8B4-E346-9D93-098E48C60B3A}" destId="{18387FBC-8770-BA4C-A6F7-2332FE165607}" srcOrd="0" destOrd="0" presId="urn:microsoft.com/office/officeart/2005/8/layout/radial3"/>
    <dgm:cxn modelId="{3039DBA8-9880-BB4C-B757-CCCD1F7512E1}" srcId="{3568EBB3-C1EA-C44E-863D-7CFDB2F11518}" destId="{B5467CC9-3D0F-0844-AA89-89ABF9B1E021}" srcOrd="1" destOrd="0" parTransId="{CD68DE71-48BB-6041-B87A-C46F727F954A}" sibTransId="{90E098F9-9FEF-5047-8209-467C0521A841}"/>
    <dgm:cxn modelId="{A2FB0CA9-FAAA-2F40-9A00-324641BDF0BB}" srcId="{3568EBB3-C1EA-C44E-863D-7CFDB2F11518}" destId="{2E4B6780-C8B4-E346-9D93-098E48C60B3A}" srcOrd="4" destOrd="0" parTransId="{F4015157-71C1-4E4B-8E12-D81EEBCE2A02}" sibTransId="{9989E561-50F1-CB40-BE24-72ADF7FF2832}"/>
    <dgm:cxn modelId="{16CABABF-5EB6-E44D-BE8A-19164E2143BD}" srcId="{3568EBB3-C1EA-C44E-863D-7CFDB2F11518}" destId="{19D3E8AF-5532-4B46-8208-3770AE5FC945}" srcOrd="2" destOrd="0" parTransId="{F76C0621-5293-0449-96D4-35B4CD6653B5}" sibTransId="{B7D91302-61FA-4A43-B080-23E263A268BD}"/>
    <dgm:cxn modelId="{9AE082CD-CF0F-834E-AC8E-9D9CFAD8A963}" type="presOf" srcId="{91CAE69A-E603-124C-B2C5-840B64F38DC0}" destId="{2342380E-1090-A04A-B12F-A5B2266A90B3}" srcOrd="0" destOrd="1" presId="urn:microsoft.com/office/officeart/2005/8/layout/radial3"/>
    <dgm:cxn modelId="{29C363E0-F855-C147-99BC-8A4776BCB4D7}" type="presOf" srcId="{CE682E8C-FD08-6740-9CCA-4E2DBBA44C70}" destId="{C2408D1D-834D-DB49-8F6B-8436111BCEF9}" srcOrd="0" destOrd="0" presId="urn:microsoft.com/office/officeart/2005/8/layout/radial3"/>
    <dgm:cxn modelId="{A355F5E4-51BD-C64C-9AA9-712D5756AE07}" type="presOf" srcId="{8554A484-4810-8F4C-AECB-1691FFFF9BD5}" destId="{18387FBC-8770-BA4C-A6F7-2332FE165607}" srcOrd="0" destOrd="1" presId="urn:microsoft.com/office/officeart/2005/8/layout/radial3"/>
    <dgm:cxn modelId="{9E9AECE5-176F-AA41-B5F3-C6B36ED6DB32}" type="presOf" srcId="{3D262FC6-484A-2547-AEBA-0FEA6C0FFA61}" destId="{71C0F55E-D591-D14D-BEC4-DB8CAD649971}" srcOrd="0" destOrd="0" presId="urn:microsoft.com/office/officeart/2005/8/layout/radial3"/>
    <dgm:cxn modelId="{A2DA3DE8-B7F9-7845-8CE3-AC311696DEB9}" srcId="{F6C1D4DD-0DE9-4B49-B40A-9EB03F814A79}" destId="{91CAE69A-E603-124C-B2C5-840B64F38DC0}" srcOrd="0" destOrd="0" parTransId="{E5C60FF0-7CEC-394B-A1C5-E0F7229191E9}" sibTransId="{348F0268-8EDA-A841-B38B-C9FE58F43952}"/>
    <dgm:cxn modelId="{F44ECFEA-A7AD-0F4E-B108-38F78C1BB8DB}" type="presOf" srcId="{3568EBB3-C1EA-C44E-863D-7CFDB2F11518}" destId="{951A8E4F-6B4E-B64A-B95C-ED7D48C5D80C}" srcOrd="0" destOrd="0" presId="urn:microsoft.com/office/officeart/2005/8/layout/radial3"/>
    <dgm:cxn modelId="{13D09870-F0A3-9C4F-95C4-CBAFAD48CB4D}" type="presParOf" srcId="{C2408D1D-834D-DB49-8F6B-8436111BCEF9}" destId="{305BEBE5-E386-6645-89BE-875819636A59}" srcOrd="0" destOrd="0" presId="urn:microsoft.com/office/officeart/2005/8/layout/radial3"/>
    <dgm:cxn modelId="{B6241DBD-2CEF-D943-B52D-79B510CE306E}" type="presParOf" srcId="{305BEBE5-E386-6645-89BE-875819636A59}" destId="{951A8E4F-6B4E-B64A-B95C-ED7D48C5D80C}" srcOrd="0" destOrd="0" presId="urn:microsoft.com/office/officeart/2005/8/layout/radial3"/>
    <dgm:cxn modelId="{BF33FE64-6EE8-EC4F-A3FB-FAC90CB90129}" type="presParOf" srcId="{305BEBE5-E386-6645-89BE-875819636A59}" destId="{D2444D60-03E9-6143-BF67-3AEEAF66CE82}" srcOrd="1" destOrd="0" presId="urn:microsoft.com/office/officeart/2005/8/layout/radial3"/>
    <dgm:cxn modelId="{46944F0B-0999-C24C-9D7D-7805BA63624B}" type="presParOf" srcId="{305BEBE5-E386-6645-89BE-875819636A59}" destId="{F080D84D-6379-BD4F-B355-7A1153030C0C}" srcOrd="2" destOrd="0" presId="urn:microsoft.com/office/officeart/2005/8/layout/radial3"/>
    <dgm:cxn modelId="{71D47781-7C6C-E540-AE18-78094DEFFDFB}" type="presParOf" srcId="{305BEBE5-E386-6645-89BE-875819636A59}" destId="{2B4D3512-05E1-214E-B93F-56869493BFBC}" srcOrd="3" destOrd="0" presId="urn:microsoft.com/office/officeart/2005/8/layout/radial3"/>
    <dgm:cxn modelId="{26F82A90-91D6-FA4A-9E10-11A9C11FCBF0}" type="presParOf" srcId="{305BEBE5-E386-6645-89BE-875819636A59}" destId="{71C0F55E-D591-D14D-BEC4-DB8CAD649971}" srcOrd="4" destOrd="0" presId="urn:microsoft.com/office/officeart/2005/8/layout/radial3"/>
    <dgm:cxn modelId="{7D0E0039-1544-0A4E-80B7-26F6899952C6}" type="presParOf" srcId="{305BEBE5-E386-6645-89BE-875819636A59}" destId="{18387FBC-8770-BA4C-A6F7-2332FE165607}" srcOrd="5" destOrd="0" presId="urn:microsoft.com/office/officeart/2005/8/layout/radial3"/>
    <dgm:cxn modelId="{83BABEBA-4A5F-FC4D-A133-51B430A67A28}" type="presParOf" srcId="{305BEBE5-E386-6645-89BE-875819636A59}" destId="{CEDB7FC8-1466-E44E-BA10-556A7ED8B5AE}" srcOrd="6" destOrd="0" presId="urn:microsoft.com/office/officeart/2005/8/layout/radial3"/>
    <dgm:cxn modelId="{F9B8CEBE-5074-D045-B131-6AE3C06EA5D7}" type="presParOf" srcId="{305BEBE5-E386-6645-89BE-875819636A59}" destId="{2342380E-1090-A04A-B12F-A5B2266A90B3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2CBDD9-8E91-9240-A51F-D66694625E63}" type="doc">
      <dgm:prSet loTypeId="urn:microsoft.com/office/officeart/2005/8/layout/hProcess9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D732173-C557-1942-B114-9FD8B84A910A}">
      <dgm:prSet phldrT="[Text]" custT="1"/>
      <dgm:spPr/>
      <dgm:t>
        <a:bodyPr/>
        <a:lstStyle/>
        <a:p>
          <a:r>
            <a:rPr lang="en-CA" sz="1200" b="1" u="sng" dirty="0" err="1">
              <a:effectLst/>
              <a:latin typeface="Abadi" panose="020B0604020104020204" pitchFamily="34" charset="0"/>
            </a:rPr>
            <a:t>Objectifs</a:t>
          </a:r>
          <a:r>
            <a:rPr lang="en-CA" sz="1200" b="1" u="sng" dirty="0">
              <a:effectLst/>
              <a:latin typeface="Abadi" panose="020B0604020104020204" pitchFamily="34" charset="0"/>
            </a:rPr>
            <a:t>:</a:t>
          </a:r>
        </a:p>
        <a:p>
          <a:r>
            <a:rPr lang="en-CA" sz="1200" dirty="0">
              <a:latin typeface="Abadi" panose="020B0604020104020204" pitchFamily="34" charset="0"/>
            </a:rPr>
            <a:t>1) </a:t>
          </a:r>
          <a:r>
            <a:rPr lang="en-CA" sz="1200" dirty="0" err="1">
              <a:latin typeface="Abadi" panose="020B0604020104020204" pitchFamily="34" charset="0"/>
            </a:rPr>
            <a:t>Obtenir</a:t>
          </a:r>
          <a:r>
            <a:rPr lang="en-CA" sz="1200" dirty="0">
              <a:latin typeface="Abadi" panose="020B0604020104020204" pitchFamily="34" charset="0"/>
            </a:rPr>
            <a:t> les images echo 4D et CT scan pour les 20 patients</a:t>
          </a:r>
        </a:p>
        <a:p>
          <a:r>
            <a:rPr lang="en-CA" sz="1200" dirty="0">
              <a:latin typeface="Abadi" panose="020B0604020104020204" pitchFamily="34" charset="0"/>
            </a:rPr>
            <a:t>2) </a:t>
          </a:r>
          <a:r>
            <a:rPr lang="en-CA" sz="1200" dirty="0" err="1">
              <a:latin typeface="Abadi" panose="020B0604020104020204" pitchFamily="34" charset="0"/>
            </a:rPr>
            <a:t>M</a:t>
          </a:r>
          <a:r>
            <a:rPr lang="en-CA" sz="1200" dirty="0" err="1">
              <a:effectLst/>
              <a:latin typeface="Abadi" panose="020B0604020104020204" pitchFamily="34" charset="0"/>
            </a:rPr>
            <a:t>esurer</a:t>
          </a:r>
          <a:r>
            <a:rPr lang="en-CA" sz="1200" dirty="0">
              <a:effectLst/>
              <a:latin typeface="Abadi" panose="020B0604020104020204" pitchFamily="34" charset="0"/>
            </a:rPr>
            <a:t> la tension de la </a:t>
          </a:r>
          <a:r>
            <a:rPr lang="en-CA" sz="1200" dirty="0" err="1">
              <a:effectLst/>
              <a:latin typeface="Abadi" panose="020B0604020104020204" pitchFamily="34" charset="0"/>
            </a:rPr>
            <a:t>paroi</a:t>
          </a:r>
          <a:r>
            <a:rPr lang="en-CA" sz="1200" dirty="0">
              <a:effectLst/>
              <a:latin typeface="Abadi" panose="020B0604020104020204" pitchFamily="34" charset="0"/>
            </a:rPr>
            <a:t> “</a:t>
          </a:r>
          <a:r>
            <a:rPr lang="en-CA" sz="1200" dirty="0" err="1">
              <a:effectLst/>
              <a:latin typeface="Abadi" panose="020B0604020104020204" pitchFamily="34" charset="0"/>
            </a:rPr>
            <a:t>déformation</a:t>
          </a:r>
          <a:r>
            <a:rPr lang="en-CA" sz="1200" dirty="0">
              <a:effectLst/>
              <a:latin typeface="Abadi" panose="020B0604020104020204" pitchFamily="34" charset="0"/>
            </a:rPr>
            <a:t> “</a:t>
          </a:r>
          <a:r>
            <a:rPr lang="en-CA" sz="1200" dirty="0" err="1">
              <a:effectLst/>
              <a:latin typeface="Abadi" panose="020B0604020104020204" pitchFamily="34" charset="0"/>
            </a:rPr>
            <a:t>principale</a:t>
          </a:r>
          <a:r>
            <a:rPr lang="en-CA" sz="1200" dirty="0">
              <a:effectLst/>
              <a:latin typeface="Abadi" panose="020B0604020104020204" pitchFamily="34" charset="0"/>
            </a:rPr>
            <a:t>” de </a:t>
          </a:r>
          <a:r>
            <a:rPr lang="en-CA" sz="1200" dirty="0" err="1">
              <a:effectLst/>
              <a:latin typeface="Abadi" panose="020B0604020104020204" pitchFamily="34" charset="0"/>
            </a:rPr>
            <a:t>l’AAA</a:t>
          </a:r>
          <a:r>
            <a:rPr lang="en-CA" sz="1200" dirty="0">
              <a:effectLst/>
              <a:latin typeface="Abadi" panose="020B0604020104020204" pitchFamily="34" charset="0"/>
            </a:rPr>
            <a:t> pour les 20 patients via SMSE </a:t>
          </a:r>
        </a:p>
        <a:p>
          <a:r>
            <a:rPr lang="en-CA" sz="1200" dirty="0">
              <a:effectLst/>
              <a:latin typeface="Abadi" panose="020B0604020104020204" pitchFamily="34" charset="0"/>
            </a:rPr>
            <a:t>3) </a:t>
          </a:r>
          <a:r>
            <a:rPr lang="en-CA" sz="1200" dirty="0" err="1">
              <a:effectLst/>
              <a:latin typeface="Abadi" panose="020B0604020104020204" pitchFamily="34" charset="0"/>
            </a:rPr>
            <a:t>Corréler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nos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résultats</a:t>
          </a:r>
          <a:r>
            <a:rPr lang="en-CA" sz="1200" dirty="0">
              <a:effectLst/>
              <a:latin typeface="Abadi" panose="020B0604020104020204" pitchFamily="34" charset="0"/>
            </a:rPr>
            <a:t> de deformation </a:t>
          </a:r>
          <a:r>
            <a:rPr lang="en-CA" sz="1200" dirty="0" err="1">
              <a:effectLst/>
              <a:latin typeface="Abadi" panose="020B0604020104020204" pitchFamily="34" charset="0"/>
            </a:rPr>
            <a:t>principale</a:t>
          </a:r>
          <a:r>
            <a:rPr lang="en-CA" sz="1200" dirty="0">
              <a:effectLst/>
              <a:latin typeface="Abadi" panose="020B0604020104020204" pitchFamily="34" charset="0"/>
            </a:rPr>
            <a:t> par </a:t>
          </a:r>
          <a:r>
            <a:rPr lang="en-CA" sz="1200" dirty="0" err="1">
              <a:effectLst/>
              <a:latin typeface="Abadi" panose="020B0604020104020204" pitchFamily="34" charset="0"/>
            </a:rPr>
            <a:t>écho</a:t>
          </a:r>
          <a:r>
            <a:rPr lang="en-CA" sz="1200" dirty="0">
              <a:effectLst/>
              <a:latin typeface="Abadi" panose="020B0604020104020204" pitchFamily="34" charset="0"/>
            </a:rPr>
            <a:t> avec </a:t>
          </a:r>
          <a:r>
            <a:rPr lang="en-CA" sz="1200" dirty="0" err="1">
              <a:effectLst/>
              <a:latin typeface="Abadi" panose="020B0604020104020204" pitchFamily="34" charset="0"/>
            </a:rPr>
            <a:t>résultats</a:t>
          </a:r>
          <a:r>
            <a:rPr lang="en-CA" sz="1200" dirty="0">
              <a:effectLst/>
              <a:latin typeface="Abadi" panose="020B0604020104020204" pitchFamily="34" charset="0"/>
            </a:rPr>
            <a:t> CT scan </a:t>
          </a:r>
          <a:r>
            <a:rPr lang="en-CA" sz="1200" dirty="0" err="1">
              <a:effectLst/>
              <a:latin typeface="Abadi" panose="020B0604020104020204" pitchFamily="34" charset="0"/>
            </a:rPr>
            <a:t>ViTAA</a:t>
          </a:r>
          <a:endParaRPr lang="en-CA" sz="1200" dirty="0">
            <a:effectLst/>
            <a:latin typeface="Abadi" panose="020B0604020104020204" pitchFamily="34" charset="0"/>
          </a:endParaRPr>
        </a:p>
      </dgm:t>
    </dgm:pt>
    <dgm:pt modelId="{EA42813F-6D11-D94D-8F93-653761F7A586}" type="parTrans" cxnId="{DE60DDB8-3A8F-9E45-A872-424ACF036C3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F8B7A7C-5515-2044-9C11-A42CD97D4B71}" type="sibTrans" cxnId="{DE60DDB8-3A8F-9E45-A872-424ACF036C3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B18C7A1-98FC-A340-85AD-65DB4E1AFE3A}">
      <dgm:prSet custT="1"/>
      <dgm:spPr/>
      <dgm:t>
        <a:bodyPr/>
        <a:lstStyle/>
        <a:p>
          <a:r>
            <a:rPr lang="en-CA" sz="1200" b="1" u="sng" dirty="0" err="1">
              <a:effectLst/>
              <a:latin typeface="Abadi" panose="020B0604020104020204" pitchFamily="34" charset="0"/>
            </a:rPr>
            <a:t>Hypothèse</a:t>
          </a:r>
          <a:r>
            <a:rPr lang="en-CA" sz="1200" b="1" u="sng" dirty="0">
              <a:effectLst/>
              <a:latin typeface="Abadi" panose="020B0604020104020204" pitchFamily="34" charset="0"/>
            </a:rPr>
            <a:t>:</a:t>
          </a:r>
          <a:endParaRPr lang="en-CA" sz="1200" b="1" dirty="0">
            <a:effectLst/>
            <a:latin typeface="Abadi" panose="020B0604020104020204" pitchFamily="34" charset="0"/>
          </a:endParaRPr>
        </a:p>
        <a:p>
          <a:r>
            <a:rPr lang="en-CA" sz="1200" dirty="0" err="1">
              <a:effectLst/>
              <a:latin typeface="Abadi" panose="020B0604020104020204" pitchFamily="34" charset="0"/>
            </a:rPr>
            <a:t>L’échographie</a:t>
          </a:r>
          <a:r>
            <a:rPr lang="en-CA" sz="1200" dirty="0">
              <a:effectLst/>
              <a:latin typeface="Abadi" panose="020B0604020104020204" pitchFamily="34" charset="0"/>
            </a:rPr>
            <a:t> 4D </a:t>
          </a:r>
          <a:r>
            <a:rPr lang="en-CA" sz="1200" dirty="0" err="1">
              <a:effectLst/>
              <a:latin typeface="Abadi" panose="020B0604020104020204" pitchFamily="34" charset="0"/>
            </a:rPr>
            <a:t>permettra</a:t>
          </a:r>
          <a:r>
            <a:rPr lang="en-CA" sz="1200" dirty="0">
              <a:effectLst/>
              <a:latin typeface="Abadi" panose="020B0604020104020204" pitchFamily="34" charset="0"/>
            </a:rPr>
            <a:t> de </a:t>
          </a:r>
          <a:r>
            <a:rPr lang="en-CA" sz="1200" dirty="0" err="1">
              <a:effectLst/>
              <a:latin typeface="Abadi" panose="020B0604020104020204" pitchFamily="34" charset="0"/>
            </a:rPr>
            <a:t>cartographier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en</a:t>
          </a:r>
          <a:r>
            <a:rPr lang="en-CA" sz="1200" dirty="0">
              <a:effectLst/>
              <a:latin typeface="Abadi" panose="020B0604020104020204" pitchFamily="34" charset="0"/>
            </a:rPr>
            <a:t> 3D la tension </a:t>
          </a:r>
          <a:r>
            <a:rPr lang="en-CA" sz="1200" dirty="0" err="1">
              <a:effectLst/>
              <a:latin typeface="Abadi" panose="020B0604020104020204" pitchFamily="34" charset="0"/>
            </a:rPr>
            <a:t>aortique</a:t>
          </a:r>
          <a:r>
            <a:rPr lang="en-CA" sz="1200" dirty="0">
              <a:effectLst/>
              <a:latin typeface="Abadi" panose="020B0604020104020204" pitchFamily="34" charset="0"/>
            </a:rPr>
            <a:t> et </a:t>
          </a:r>
          <a:r>
            <a:rPr lang="en-CA" sz="1200" dirty="0" err="1">
              <a:effectLst/>
              <a:latin typeface="Abadi" panose="020B0604020104020204" pitchFamily="34" charset="0"/>
            </a:rPr>
            <a:t>donnera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une</a:t>
          </a:r>
          <a:r>
            <a:rPr lang="en-CA" sz="1200" dirty="0">
              <a:effectLst/>
              <a:latin typeface="Abadi" panose="020B0604020104020204" pitchFamily="34" charset="0"/>
            </a:rPr>
            <a:t> estimation de la </a:t>
          </a:r>
          <a:r>
            <a:rPr lang="en-CA" sz="1200" dirty="0" err="1">
              <a:effectLst/>
              <a:latin typeface="Abadi" panose="020B0604020104020204" pitchFamily="34" charset="0"/>
            </a:rPr>
            <a:t>déformation</a:t>
          </a:r>
          <a:r>
            <a:rPr lang="en-CA" sz="1200" dirty="0">
              <a:effectLst/>
              <a:latin typeface="Abadi" panose="020B0604020104020204" pitchFamily="34" charset="0"/>
            </a:rPr>
            <a:t>, comparable </a:t>
          </a:r>
          <a:r>
            <a:rPr lang="en-CA" sz="1200" dirty="0" err="1">
              <a:latin typeface="Abadi" panose="020B0604020104020204" pitchFamily="34" charset="0"/>
            </a:rPr>
            <a:t>à</a:t>
          </a:r>
          <a:r>
            <a:rPr lang="en-CA" sz="1200" dirty="0"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celle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obtenue</a:t>
          </a:r>
          <a:r>
            <a:rPr lang="en-CA" sz="1200" dirty="0">
              <a:latin typeface="Abadi" panose="020B0604020104020204" pitchFamily="34" charset="0"/>
            </a:rPr>
            <a:t> </a:t>
          </a:r>
          <a:r>
            <a:rPr lang="en-CA" sz="1200" dirty="0">
              <a:effectLst/>
              <a:latin typeface="Abadi" panose="020B0604020104020204" pitchFamily="34" charset="0"/>
            </a:rPr>
            <a:t>sur la </a:t>
          </a:r>
          <a:r>
            <a:rPr lang="en-CA" sz="1200" dirty="0" err="1">
              <a:effectLst/>
              <a:latin typeface="Abadi" panose="020B0604020104020204" pitchFamily="34" charset="0"/>
            </a:rPr>
            <a:t>plateforme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ViTA</a:t>
          </a:r>
          <a:r>
            <a:rPr lang="en-CA" sz="1200" dirty="0" err="1">
              <a:latin typeface="Abadi" panose="020B0604020104020204" pitchFamily="34" charset="0"/>
            </a:rPr>
            <a:t>A</a:t>
          </a:r>
          <a:r>
            <a:rPr lang="en-CA" sz="1200" dirty="0">
              <a:latin typeface="Abadi" panose="020B0604020104020204" pitchFamily="34" charset="0"/>
            </a:rPr>
            <a:t> par CT scan.</a:t>
          </a:r>
        </a:p>
      </dgm:t>
    </dgm:pt>
    <dgm:pt modelId="{2DB2BF71-A2F1-0E40-BED4-E4D838725A97}" type="parTrans" cxnId="{9E62720C-E5C7-ED43-84BF-6BCCF03F1C6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2381877A-65E2-8044-9650-0D81E4821439}" type="sibTrans" cxnId="{9E62720C-E5C7-ED43-84BF-6BCCF03F1C6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CA88DCAC-27C2-5E44-BC82-ECF4CB9EB537}">
      <dgm:prSet custT="1"/>
      <dgm:spPr/>
      <dgm:t>
        <a:bodyPr/>
        <a:lstStyle/>
        <a:p>
          <a:pPr algn="ctr"/>
          <a:r>
            <a:rPr lang="en-CA" sz="1200" dirty="0" err="1">
              <a:effectLst/>
              <a:latin typeface="Abadi" panose="020B0604020104020204" pitchFamily="34" charset="0"/>
            </a:rPr>
            <a:t>Possibilité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d’obtenir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une</a:t>
          </a:r>
          <a:r>
            <a:rPr lang="en-CA" sz="1200" dirty="0">
              <a:effectLst/>
              <a:latin typeface="Abadi" panose="020B0604020104020204" pitchFamily="34" charset="0"/>
            </a:rPr>
            <a:t> estimation du “Raw index” par </a:t>
          </a:r>
          <a:r>
            <a:rPr lang="en-CA" sz="1200" dirty="0" err="1">
              <a:latin typeface="Abadi" panose="020B0604020104020204" pitchFamily="34" charset="0"/>
            </a:rPr>
            <a:t>é</a:t>
          </a:r>
          <a:r>
            <a:rPr lang="en-CA" sz="1200" dirty="0" err="1">
              <a:effectLst/>
              <a:latin typeface="Abadi" panose="020B0604020104020204" pitchFamily="34" charset="0"/>
            </a:rPr>
            <a:t>cho</a:t>
          </a:r>
          <a:r>
            <a:rPr lang="en-CA" sz="1200" dirty="0">
              <a:effectLst/>
              <a:latin typeface="Abadi" panose="020B0604020104020204" pitchFamily="34" charset="0"/>
            </a:rPr>
            <a:t> 4D (Vs CT scan), avec but </a:t>
          </a:r>
          <a:r>
            <a:rPr lang="en-CA" sz="1200" dirty="0" err="1">
              <a:effectLst/>
              <a:latin typeface="Abadi" panose="020B0604020104020204" pitchFamily="34" charset="0"/>
            </a:rPr>
            <a:t>ultime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d’adapter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technologie</a:t>
          </a:r>
          <a:r>
            <a:rPr lang="en-CA" sz="1200" dirty="0">
              <a:effectLst/>
              <a:latin typeface="Abadi" panose="020B0604020104020204" pitchFamily="34" charset="0"/>
            </a:rPr>
            <a:t> </a:t>
          </a:r>
          <a:r>
            <a:rPr lang="en-CA" sz="1200" dirty="0" err="1">
              <a:effectLst/>
              <a:latin typeface="Abadi" panose="020B0604020104020204" pitchFamily="34" charset="0"/>
            </a:rPr>
            <a:t>ViTAA</a:t>
          </a:r>
          <a:r>
            <a:rPr lang="en-CA" sz="1200" dirty="0">
              <a:effectLst/>
              <a:latin typeface="Abadi" panose="020B0604020104020204" pitchFamily="34" charset="0"/>
            </a:rPr>
            <a:t> pour </a:t>
          </a:r>
          <a:r>
            <a:rPr lang="en-CA" sz="1200" dirty="0" err="1">
              <a:effectLst/>
              <a:latin typeface="Abadi" panose="020B0604020104020204" pitchFamily="34" charset="0"/>
            </a:rPr>
            <a:t>écho</a:t>
          </a:r>
          <a:r>
            <a:rPr lang="en-CA" sz="1200" dirty="0">
              <a:effectLst/>
              <a:latin typeface="Abadi" panose="020B0604020104020204" pitchFamily="34" charset="0"/>
            </a:rPr>
            <a:t>!</a:t>
          </a:r>
        </a:p>
      </dgm:t>
    </dgm:pt>
    <dgm:pt modelId="{74B3A6E8-63EF-C543-A353-6B69FBA331AE}" type="parTrans" cxnId="{95B28F69-6199-F448-8DC4-536A59498E39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DD393D-905D-5A4D-8A4D-2FFF985F5743}" type="sibTrans" cxnId="{95B28F69-6199-F448-8DC4-536A59498E39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A089725D-6EEC-B249-8B82-3D97EB8CD908}">
      <dgm:prSet custT="1"/>
      <dgm:spPr/>
      <dgm:t>
        <a:bodyPr/>
        <a:lstStyle/>
        <a:p>
          <a:pPr algn="ctr"/>
          <a:r>
            <a:rPr lang="en-CA" sz="1200" b="1" dirty="0">
              <a:latin typeface="Abadi" panose="020B0604020104020204" pitchFamily="34" charset="0"/>
            </a:rPr>
            <a:t>Pas </a:t>
          </a:r>
          <a:r>
            <a:rPr lang="en-CA" sz="1200" b="1" dirty="0" err="1">
              <a:latin typeface="Abadi" panose="020B0604020104020204" pitchFamily="34" charset="0"/>
            </a:rPr>
            <a:t>d’irradiation</a:t>
          </a:r>
          <a:r>
            <a:rPr lang="en-CA" sz="1200" b="1" dirty="0">
              <a:latin typeface="Abadi" panose="020B0604020104020204" pitchFamily="34" charset="0"/>
            </a:rPr>
            <a:t> </a:t>
          </a:r>
        </a:p>
      </dgm:t>
    </dgm:pt>
    <dgm:pt modelId="{523F7A58-C638-3E42-8242-53C07ED5F0BD}" type="parTrans" cxnId="{7878833A-CC0A-C947-8FD6-73C44BCA0D50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C5DB67C3-1241-E64C-996A-D9CB66F3272A}" type="sibTrans" cxnId="{7878833A-CC0A-C947-8FD6-73C44BCA0D50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FEA6AED-1C0A-3948-A95A-DF8640B47273}">
      <dgm:prSet custT="1"/>
      <dgm:spPr/>
      <dgm:t>
        <a:bodyPr/>
        <a:lstStyle/>
        <a:p>
          <a:pPr algn="ctr"/>
          <a:r>
            <a:rPr lang="en-CA" sz="1200" b="1" dirty="0" err="1">
              <a:latin typeface="Abadi" panose="020B0604020104020204" pitchFamily="34" charset="0"/>
            </a:rPr>
            <a:t>Moins</a:t>
          </a:r>
          <a:r>
            <a:rPr lang="en-CA" sz="1200" b="1" dirty="0">
              <a:latin typeface="Abadi" panose="020B0604020104020204" pitchFamily="34" charset="0"/>
            </a:rPr>
            <a:t> </a:t>
          </a:r>
          <a:r>
            <a:rPr lang="en-CA" sz="1200" b="1" dirty="0" err="1">
              <a:latin typeface="Abadi" panose="020B0604020104020204" pitchFamily="34" charset="0"/>
            </a:rPr>
            <a:t>dispendieux</a:t>
          </a:r>
          <a:r>
            <a:rPr lang="en-CA" sz="1200" b="1" dirty="0">
              <a:latin typeface="Abadi" panose="020B0604020104020204" pitchFamily="34" charset="0"/>
            </a:rPr>
            <a:t> </a:t>
          </a:r>
        </a:p>
      </dgm:t>
    </dgm:pt>
    <dgm:pt modelId="{A09EA7EA-749B-C543-941B-EFE0E02A5308}" type="parTrans" cxnId="{BCEF92B5-B730-4D48-A28E-A3056B421F27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6AA7D2DE-7F54-AD4F-B379-B92965E7570A}" type="sibTrans" cxnId="{BCEF92B5-B730-4D48-A28E-A3056B421F27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89CAD0B-35BE-7D4E-8634-D0FA0CCF56E7}">
      <dgm:prSet custT="1"/>
      <dgm:spPr/>
      <dgm:t>
        <a:bodyPr/>
        <a:lstStyle/>
        <a:p>
          <a:pPr algn="ctr"/>
          <a:r>
            <a:rPr lang="en-CA" sz="1200" b="1" dirty="0">
              <a:latin typeface="Abadi" panose="020B0604020104020204" pitchFamily="34" charset="0"/>
            </a:rPr>
            <a:t>Plus accessible </a:t>
          </a:r>
          <a:endParaRPr lang="en-US" sz="1200" b="1" dirty="0"/>
        </a:p>
      </dgm:t>
    </dgm:pt>
    <dgm:pt modelId="{0879266C-3300-464F-86A0-EEA10FAFABF7}" type="parTrans" cxnId="{19226FE4-1FEB-6F4F-A28F-58A4CCDA9327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49087F7-9C50-C64B-B50E-282BF9191F42}" type="sibTrans" cxnId="{19226FE4-1FEB-6F4F-A28F-58A4CCDA9327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74802A2-B8E4-6D4B-9305-6F2E23DF9F87}" type="pres">
      <dgm:prSet presAssocID="{FB2CBDD9-8E91-9240-A51F-D66694625E63}" presName="CompostProcess" presStyleCnt="0">
        <dgm:presLayoutVars>
          <dgm:dir/>
          <dgm:resizeHandles val="exact"/>
        </dgm:presLayoutVars>
      </dgm:prSet>
      <dgm:spPr/>
    </dgm:pt>
    <dgm:pt modelId="{5E409ADF-C6E2-AF41-802D-E0F99D49CE57}" type="pres">
      <dgm:prSet presAssocID="{FB2CBDD9-8E91-9240-A51F-D66694625E63}" presName="arrow" presStyleLbl="bgShp" presStyleIdx="0" presStyleCnt="1"/>
      <dgm:spPr/>
    </dgm:pt>
    <dgm:pt modelId="{65498181-438B-2C47-8A8B-A2D7C5D259EB}" type="pres">
      <dgm:prSet presAssocID="{FB2CBDD9-8E91-9240-A51F-D66694625E63}" presName="linearProcess" presStyleCnt="0"/>
      <dgm:spPr/>
    </dgm:pt>
    <dgm:pt modelId="{B701BB42-32F7-0646-8CFD-5078F7A4507F}" type="pres">
      <dgm:prSet presAssocID="{2D732173-C557-1942-B114-9FD8B84A910A}" presName="textNode" presStyleLbl="node1" presStyleIdx="0" presStyleCnt="3" custScaleX="296467" custScaleY="216767" custLinFactX="-92234" custLinFactNeighborX="-100000" custLinFactNeighborY="-2075">
        <dgm:presLayoutVars>
          <dgm:bulletEnabled val="1"/>
        </dgm:presLayoutVars>
      </dgm:prSet>
      <dgm:spPr/>
    </dgm:pt>
    <dgm:pt modelId="{32C9F2D9-8E0F-974F-AA1A-FE1EDAF1897A}" type="pres">
      <dgm:prSet presAssocID="{3F8B7A7C-5515-2044-9C11-A42CD97D4B71}" presName="sibTrans" presStyleCnt="0"/>
      <dgm:spPr/>
    </dgm:pt>
    <dgm:pt modelId="{4CCDE424-2EB5-DB4D-85A0-6C573E98CDCD}" type="pres">
      <dgm:prSet presAssocID="{9B18C7A1-98FC-A340-85AD-65DB4E1AFE3A}" presName="textNode" presStyleLbl="node1" presStyleIdx="1" presStyleCnt="3" custScaleX="233693" custScaleY="201920" custLinFactNeighborX="-30914" custLinFactNeighborY="1045">
        <dgm:presLayoutVars>
          <dgm:bulletEnabled val="1"/>
        </dgm:presLayoutVars>
      </dgm:prSet>
      <dgm:spPr/>
    </dgm:pt>
    <dgm:pt modelId="{8D27B4EA-A427-A04B-A3D5-8E511C5E60D4}" type="pres">
      <dgm:prSet presAssocID="{2381877A-65E2-8044-9650-0D81E4821439}" presName="sibTrans" presStyleCnt="0"/>
      <dgm:spPr/>
    </dgm:pt>
    <dgm:pt modelId="{A7E3B087-E4E1-7843-B7FA-CDC249C461A9}" type="pres">
      <dgm:prSet presAssocID="{CA88DCAC-27C2-5E44-BC82-ECF4CB9EB537}" presName="textNode" presStyleLbl="node1" presStyleIdx="2" presStyleCnt="3" custScaleX="263975" custScaleY="191129">
        <dgm:presLayoutVars>
          <dgm:bulletEnabled val="1"/>
        </dgm:presLayoutVars>
      </dgm:prSet>
      <dgm:spPr/>
    </dgm:pt>
  </dgm:ptLst>
  <dgm:cxnLst>
    <dgm:cxn modelId="{9E62720C-E5C7-ED43-84BF-6BCCF03F1C66}" srcId="{FB2CBDD9-8E91-9240-A51F-D66694625E63}" destId="{9B18C7A1-98FC-A340-85AD-65DB4E1AFE3A}" srcOrd="1" destOrd="0" parTransId="{2DB2BF71-A2F1-0E40-BED4-E4D838725A97}" sibTransId="{2381877A-65E2-8044-9650-0D81E4821439}"/>
    <dgm:cxn modelId="{F55E8123-088A-844E-B449-41F1EF857F1D}" type="presOf" srcId="{9B18C7A1-98FC-A340-85AD-65DB4E1AFE3A}" destId="{4CCDE424-2EB5-DB4D-85A0-6C573E98CDCD}" srcOrd="0" destOrd="0" presId="urn:microsoft.com/office/officeart/2005/8/layout/hProcess9"/>
    <dgm:cxn modelId="{7878833A-CC0A-C947-8FD6-73C44BCA0D50}" srcId="{CA88DCAC-27C2-5E44-BC82-ECF4CB9EB537}" destId="{A089725D-6EEC-B249-8B82-3D97EB8CD908}" srcOrd="0" destOrd="0" parTransId="{523F7A58-C638-3E42-8242-53C07ED5F0BD}" sibTransId="{C5DB67C3-1241-E64C-996A-D9CB66F3272A}"/>
    <dgm:cxn modelId="{A50BBE3D-CD90-6B4E-826F-EE46592D0961}" type="presOf" srcId="{189CAD0B-35BE-7D4E-8634-D0FA0CCF56E7}" destId="{A7E3B087-E4E1-7843-B7FA-CDC249C461A9}" srcOrd="0" destOrd="3" presId="urn:microsoft.com/office/officeart/2005/8/layout/hProcess9"/>
    <dgm:cxn modelId="{C047E650-D100-C24B-A0CC-74A5392523AE}" type="presOf" srcId="{2D732173-C557-1942-B114-9FD8B84A910A}" destId="{B701BB42-32F7-0646-8CFD-5078F7A4507F}" srcOrd="0" destOrd="0" presId="urn:microsoft.com/office/officeart/2005/8/layout/hProcess9"/>
    <dgm:cxn modelId="{5BC62C59-28BF-1F47-8785-21D9EC1A803D}" type="presOf" srcId="{FB2CBDD9-8E91-9240-A51F-D66694625E63}" destId="{374802A2-B8E4-6D4B-9305-6F2E23DF9F87}" srcOrd="0" destOrd="0" presId="urn:microsoft.com/office/officeart/2005/8/layout/hProcess9"/>
    <dgm:cxn modelId="{8347345E-1B26-E647-9329-BEB9D33FC46E}" type="presOf" srcId="{CA88DCAC-27C2-5E44-BC82-ECF4CB9EB537}" destId="{A7E3B087-E4E1-7843-B7FA-CDC249C461A9}" srcOrd="0" destOrd="0" presId="urn:microsoft.com/office/officeart/2005/8/layout/hProcess9"/>
    <dgm:cxn modelId="{95B28F69-6199-F448-8DC4-536A59498E39}" srcId="{FB2CBDD9-8E91-9240-A51F-D66694625E63}" destId="{CA88DCAC-27C2-5E44-BC82-ECF4CB9EB537}" srcOrd="2" destOrd="0" parTransId="{74B3A6E8-63EF-C543-A353-6B69FBA331AE}" sibTransId="{33DD393D-905D-5A4D-8A4D-2FFF985F5743}"/>
    <dgm:cxn modelId="{3BDF308A-061A-BA47-89B7-C08AE476E0DC}" type="presOf" srcId="{5FEA6AED-1C0A-3948-A95A-DF8640B47273}" destId="{A7E3B087-E4E1-7843-B7FA-CDC249C461A9}" srcOrd="0" destOrd="2" presId="urn:microsoft.com/office/officeart/2005/8/layout/hProcess9"/>
    <dgm:cxn modelId="{BC568A9E-88B9-1749-A5FC-0C49B0A79F87}" type="presOf" srcId="{A089725D-6EEC-B249-8B82-3D97EB8CD908}" destId="{A7E3B087-E4E1-7843-B7FA-CDC249C461A9}" srcOrd="0" destOrd="1" presId="urn:microsoft.com/office/officeart/2005/8/layout/hProcess9"/>
    <dgm:cxn modelId="{BCEF92B5-B730-4D48-A28E-A3056B421F27}" srcId="{CA88DCAC-27C2-5E44-BC82-ECF4CB9EB537}" destId="{5FEA6AED-1C0A-3948-A95A-DF8640B47273}" srcOrd="1" destOrd="0" parTransId="{A09EA7EA-749B-C543-941B-EFE0E02A5308}" sibTransId="{6AA7D2DE-7F54-AD4F-B379-B92965E7570A}"/>
    <dgm:cxn modelId="{DE60DDB8-3A8F-9E45-A872-424ACF036C35}" srcId="{FB2CBDD9-8E91-9240-A51F-D66694625E63}" destId="{2D732173-C557-1942-B114-9FD8B84A910A}" srcOrd="0" destOrd="0" parTransId="{EA42813F-6D11-D94D-8F93-653761F7A586}" sibTransId="{3F8B7A7C-5515-2044-9C11-A42CD97D4B71}"/>
    <dgm:cxn modelId="{19226FE4-1FEB-6F4F-A28F-58A4CCDA9327}" srcId="{CA88DCAC-27C2-5E44-BC82-ECF4CB9EB537}" destId="{189CAD0B-35BE-7D4E-8634-D0FA0CCF56E7}" srcOrd="2" destOrd="0" parTransId="{0879266C-3300-464F-86A0-EEA10FAFABF7}" sibTransId="{F49087F7-9C50-C64B-B50E-282BF9191F42}"/>
    <dgm:cxn modelId="{BF4B054E-BE85-A748-AA78-65B253E7D3DD}" type="presParOf" srcId="{374802A2-B8E4-6D4B-9305-6F2E23DF9F87}" destId="{5E409ADF-C6E2-AF41-802D-E0F99D49CE57}" srcOrd="0" destOrd="0" presId="urn:microsoft.com/office/officeart/2005/8/layout/hProcess9"/>
    <dgm:cxn modelId="{2BF185BB-2E10-0C4F-A65F-A4D08443CBAC}" type="presParOf" srcId="{374802A2-B8E4-6D4B-9305-6F2E23DF9F87}" destId="{65498181-438B-2C47-8A8B-A2D7C5D259EB}" srcOrd="1" destOrd="0" presId="urn:microsoft.com/office/officeart/2005/8/layout/hProcess9"/>
    <dgm:cxn modelId="{9FB8319B-611D-3347-BA7F-BAA29AADA8B5}" type="presParOf" srcId="{65498181-438B-2C47-8A8B-A2D7C5D259EB}" destId="{B701BB42-32F7-0646-8CFD-5078F7A4507F}" srcOrd="0" destOrd="0" presId="urn:microsoft.com/office/officeart/2005/8/layout/hProcess9"/>
    <dgm:cxn modelId="{25A344C7-20DA-1C41-B179-45715DE6CC41}" type="presParOf" srcId="{65498181-438B-2C47-8A8B-A2D7C5D259EB}" destId="{32C9F2D9-8E0F-974F-AA1A-FE1EDAF1897A}" srcOrd="1" destOrd="0" presId="urn:microsoft.com/office/officeart/2005/8/layout/hProcess9"/>
    <dgm:cxn modelId="{0109CAD6-4E36-3449-B439-38B42E45B965}" type="presParOf" srcId="{65498181-438B-2C47-8A8B-A2D7C5D259EB}" destId="{4CCDE424-2EB5-DB4D-85A0-6C573E98CDCD}" srcOrd="2" destOrd="0" presId="urn:microsoft.com/office/officeart/2005/8/layout/hProcess9"/>
    <dgm:cxn modelId="{13927BDB-6F8F-4E4D-AAFF-9C953B8996C8}" type="presParOf" srcId="{65498181-438B-2C47-8A8B-A2D7C5D259EB}" destId="{8D27B4EA-A427-A04B-A3D5-8E511C5E60D4}" srcOrd="3" destOrd="0" presId="urn:microsoft.com/office/officeart/2005/8/layout/hProcess9"/>
    <dgm:cxn modelId="{9289CAD4-1256-C64E-9ED7-85BD9202E7C4}" type="presParOf" srcId="{65498181-438B-2C47-8A8B-A2D7C5D259EB}" destId="{A7E3B087-E4E1-7843-B7FA-CDC249C461A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3750E0-F993-2340-BEB6-3AA12E87A2EF}" type="doc">
      <dgm:prSet loTypeId="urn:microsoft.com/office/officeart/2008/layout/VerticalCurvedList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3F193F4-4BCC-4041-B37B-E74C452CE551}">
      <dgm:prSet phldrT="[Text]" custT="1"/>
      <dgm:spPr/>
      <dgm:t>
        <a:bodyPr/>
        <a:lstStyle/>
        <a:p>
          <a:r>
            <a:rPr lang="en-US" sz="1100" b="0" u="sng" dirty="0">
              <a:solidFill>
                <a:schemeClr val="bg1"/>
              </a:solidFill>
              <a:latin typeface="Abadi" panose="020B0604020104020204" pitchFamily="34" charset="0"/>
            </a:rPr>
            <a:t>Echo 4D= 3D+t </a:t>
          </a:r>
          <a:r>
            <a:rPr lang="en-US" sz="1100" b="0" u="sng" dirty="0" err="1">
              <a:solidFill>
                <a:schemeClr val="bg1"/>
              </a:solidFill>
              <a:latin typeface="Abadi" panose="020B0604020104020204" pitchFamily="34" charset="0"/>
            </a:rPr>
            <a:t>ou</a:t>
          </a:r>
          <a:r>
            <a:rPr lang="en-US" sz="1100" b="0" u="sng" dirty="0">
              <a:solidFill>
                <a:schemeClr val="bg1"/>
              </a:solidFill>
              <a:latin typeface="Abadi" panose="020B0604020104020204" pitchFamily="34" charset="0"/>
            </a:rPr>
            <a:t> “RT3D” (Real-time 3D):</a:t>
          </a:r>
        </a:p>
        <a:p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L’écho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3D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est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basée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sur la reconstruction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géométrique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d’images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2D,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ce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qui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permet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la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création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de datasets avec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composante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de “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mouvement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”.</a:t>
          </a:r>
        </a:p>
        <a:p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Options de narrow-angle, wide-angle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ou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doppler color display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en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RT3D. </a:t>
          </a:r>
        </a:p>
        <a:p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En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general; 1 acquisition = environ 7 cycles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cardiaques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en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5-6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secondes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. </a:t>
          </a:r>
        </a:p>
        <a:p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Limitée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par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résolution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temporelle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et </a:t>
          </a:r>
          <a:r>
            <a:rPr lang="en-US" sz="1100" b="0" dirty="0" err="1">
              <a:solidFill>
                <a:schemeClr val="bg1"/>
              </a:solidFill>
              <a:latin typeface="Abadi" panose="020B0604020104020204" pitchFamily="34" charset="0"/>
            </a:rPr>
            <a:t>artéfacts</a:t>
          </a:r>
          <a:r>
            <a:rPr lang="en-US" sz="1100" b="0" dirty="0">
              <a:solidFill>
                <a:schemeClr val="bg1"/>
              </a:solidFill>
              <a:latin typeface="Abadi" panose="020B0604020104020204" pitchFamily="34" charset="0"/>
            </a:rPr>
            <a:t> de mouvement</a:t>
          </a:r>
          <a:r>
            <a:rPr lang="en-US" sz="1100" b="0" baseline="30000" dirty="0">
              <a:solidFill>
                <a:schemeClr val="bg1"/>
              </a:solidFill>
              <a:latin typeface="Abadi" panose="020B0604020104020204" pitchFamily="34" charset="0"/>
            </a:rPr>
            <a:t>3 </a:t>
          </a:r>
          <a:endParaRPr lang="en-US" sz="1100" b="0" dirty="0">
            <a:solidFill>
              <a:schemeClr val="bg1"/>
            </a:solidFill>
            <a:latin typeface="Abadi" panose="020B0604020104020204" pitchFamily="34" charset="0"/>
          </a:endParaRPr>
        </a:p>
      </dgm:t>
    </dgm:pt>
    <dgm:pt modelId="{C7FF8855-0A44-054C-99E4-797E37019DED}" type="parTrans" cxnId="{65305308-14DF-5143-BA27-C748046F861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DA49D9A-72E7-4541-A93A-884327E9ED05}" type="sibTrans" cxnId="{65305308-14DF-5143-BA27-C748046F861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33CD6AFD-498A-6F4A-9943-A854311E3EEE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  <a:latin typeface="Abadi" panose="020B0604020104020204" pitchFamily="34" charset="0"/>
            </a:rPr>
            <a:t>Parameterized, pixel-based, strain estimation pour </a:t>
          </a:r>
          <a:r>
            <a:rPr lang="en-US" sz="1200" dirty="0" err="1">
              <a:solidFill>
                <a:schemeClr val="bg1"/>
              </a:solidFill>
              <a:latin typeface="Abadi" panose="020B0604020104020204" pitchFamily="34" charset="0"/>
            </a:rPr>
            <a:t>échographie</a:t>
          </a:r>
          <a:r>
            <a:rPr lang="en-US" sz="120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200" dirty="0" err="1">
              <a:solidFill>
                <a:schemeClr val="bg1"/>
              </a:solidFill>
              <a:latin typeface="Abadi" panose="020B0604020104020204" pitchFamily="34" charset="0"/>
            </a:rPr>
            <a:t>vasculaire</a:t>
          </a:r>
          <a:r>
            <a:rPr lang="en-US" sz="120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200" baseline="30000" dirty="0">
              <a:solidFill>
                <a:schemeClr val="bg1"/>
              </a:solidFill>
              <a:latin typeface="Abadi" panose="020B0604020104020204" pitchFamily="34" charset="0"/>
            </a:rPr>
            <a:t>4 </a:t>
          </a:r>
          <a:endParaRPr lang="en-US" sz="1200" dirty="0">
            <a:solidFill>
              <a:schemeClr val="bg1"/>
            </a:solidFill>
            <a:latin typeface="Abadi" panose="020B0604020104020204" pitchFamily="34" charset="0"/>
          </a:endParaRPr>
        </a:p>
      </dgm:t>
    </dgm:pt>
    <dgm:pt modelId="{48633F05-52E9-2E4E-AE30-0CAED56769F6}" type="parTrans" cxnId="{A771F674-01EA-E049-822D-A95108DE5639}">
      <dgm:prSet/>
      <dgm:spPr/>
      <dgm:t>
        <a:bodyPr/>
        <a:lstStyle/>
        <a:p>
          <a:endParaRPr lang="en-US">
            <a:latin typeface="Abadi" panose="020B0604020104020204" pitchFamily="34" charset="0"/>
          </a:endParaRPr>
        </a:p>
      </dgm:t>
    </dgm:pt>
    <dgm:pt modelId="{79A73409-F18E-444D-A0FA-937548233D2C}" type="sibTrans" cxnId="{A771F674-01EA-E049-822D-A95108DE5639}">
      <dgm:prSet/>
      <dgm:spPr/>
      <dgm:t>
        <a:bodyPr/>
        <a:lstStyle/>
        <a:p>
          <a:endParaRPr lang="en-US">
            <a:latin typeface="Abadi" panose="020B0604020104020204" pitchFamily="34" charset="0"/>
          </a:endParaRPr>
        </a:p>
      </dgm:t>
    </dgm:pt>
    <dgm:pt modelId="{2B5C6C56-2D93-AD46-B77F-5965F4E76E3C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  <a:latin typeface="Abadi" panose="020B0604020104020204" pitchFamily="34" charset="0"/>
            </a:rPr>
            <a:t>SMSE (S</a:t>
          </a:r>
          <a:r>
            <a:rPr lang="en-CA" sz="1200" dirty="0">
              <a:solidFill>
                <a:schemeClr val="bg1"/>
              </a:solidFill>
              <a:effectLst/>
              <a:latin typeface="Abadi" panose="020B0604020104020204" pitchFamily="34" charset="0"/>
            </a:rPr>
            <a:t>parse model strain estimator); </a:t>
          </a:r>
          <a:endParaRPr lang="en-US" sz="1200" b="1" dirty="0">
            <a:solidFill>
              <a:schemeClr val="bg1"/>
            </a:solidFill>
            <a:latin typeface="Abadi" panose="020B0604020104020204" pitchFamily="34" charset="0"/>
          </a:endParaRPr>
        </a:p>
      </dgm:t>
    </dgm:pt>
    <dgm:pt modelId="{7720454A-A030-5E45-8D8F-FB2BFBC1D450}" type="parTrans" cxnId="{87E2236C-D759-7F4A-A38E-778C0D2F9AAC}">
      <dgm:prSet/>
      <dgm:spPr/>
      <dgm:t>
        <a:bodyPr/>
        <a:lstStyle/>
        <a:p>
          <a:endParaRPr lang="en-US"/>
        </a:p>
      </dgm:t>
    </dgm:pt>
    <dgm:pt modelId="{3CA08A78-394C-4949-8814-386E173C64B7}" type="sibTrans" cxnId="{87E2236C-D759-7F4A-A38E-778C0D2F9AAC}">
      <dgm:prSet/>
      <dgm:spPr/>
      <dgm:t>
        <a:bodyPr/>
        <a:lstStyle/>
        <a:p>
          <a:endParaRPr lang="en-US"/>
        </a:p>
      </dgm:t>
    </dgm:pt>
    <dgm:pt modelId="{174BD072-188D-9249-B72B-620EFAEB533A}">
      <dgm:prSet custT="1"/>
      <dgm:spPr/>
      <dgm:t>
        <a:bodyPr/>
        <a:lstStyle/>
        <a:p>
          <a:r>
            <a:rPr lang="en-US" altLang="en-US" sz="1200" dirty="0" err="1">
              <a:latin typeface="Abadi" panose="020B0604020104020204" pitchFamily="34" charset="0"/>
            </a:rPr>
            <a:t>Création</a:t>
          </a:r>
          <a:r>
            <a:rPr lang="en-US" altLang="en-US" sz="1200" dirty="0">
              <a:latin typeface="Abadi" panose="020B0604020104020204" pitchFamily="34" charset="0"/>
            </a:rPr>
            <a:t> d’un index de </a:t>
          </a:r>
          <a:r>
            <a:rPr lang="en-US" altLang="en-US" sz="1200" dirty="0" err="1">
              <a:latin typeface="Abadi" panose="020B0604020104020204" pitchFamily="34" charset="0"/>
            </a:rPr>
            <a:t>vulnérabilité</a:t>
          </a:r>
          <a:r>
            <a:rPr lang="en-US" altLang="en-US" sz="1200" dirty="0">
              <a:latin typeface="Abadi" panose="020B0604020104020204" pitchFamily="34" charset="0"/>
            </a:rPr>
            <a:t> </a:t>
          </a:r>
          <a:r>
            <a:rPr lang="en-US" altLang="en-US" sz="1200" dirty="0" err="1">
              <a:latin typeface="Abadi" panose="020B0604020104020204" pitchFamily="34" charset="0"/>
            </a:rPr>
            <a:t>anévrysmale</a:t>
          </a:r>
          <a:r>
            <a:rPr lang="en-US" altLang="en-US" sz="1200" dirty="0">
              <a:latin typeface="Abadi" panose="020B0604020104020204" pitchFamily="34" charset="0"/>
            </a:rPr>
            <a:t> “Raw index” qui combine </a:t>
          </a:r>
          <a:r>
            <a:rPr lang="en-US" altLang="en-US" sz="1200" dirty="0" err="1">
              <a:latin typeface="Abadi" panose="020B0604020104020204" pitchFamily="34" charset="0"/>
            </a:rPr>
            <a:t>paramètres</a:t>
          </a:r>
          <a:r>
            <a:rPr lang="en-US" altLang="en-US" sz="1200" dirty="0">
              <a:latin typeface="Abadi" panose="020B0604020104020204" pitchFamily="34" charset="0"/>
            </a:rPr>
            <a:t> </a:t>
          </a:r>
          <a:r>
            <a:rPr lang="en-US" altLang="en-US" sz="1200" dirty="0" err="1">
              <a:latin typeface="Abadi" panose="020B0604020104020204" pitchFamily="34" charset="0"/>
            </a:rPr>
            <a:t>hémodynamiques</a:t>
          </a:r>
          <a:r>
            <a:rPr lang="en-US" altLang="en-US" sz="1200" dirty="0">
              <a:latin typeface="Abadi" panose="020B0604020104020204" pitchFamily="34" charset="0"/>
            </a:rPr>
            <a:t> et </a:t>
          </a:r>
          <a:r>
            <a:rPr lang="en-US" altLang="en-US" sz="1200" dirty="0" err="1">
              <a:latin typeface="Abadi" panose="020B0604020104020204" pitchFamily="34" charset="0"/>
            </a:rPr>
            <a:t>géométriques</a:t>
          </a:r>
          <a:r>
            <a:rPr lang="en-US" altLang="en-US" sz="1200" dirty="0">
              <a:latin typeface="Abadi" panose="020B0604020104020204" pitchFamily="34" charset="0"/>
            </a:rPr>
            <a:t> de </a:t>
          </a:r>
          <a:r>
            <a:rPr lang="en-US" altLang="en-US" sz="1200" dirty="0" err="1">
              <a:latin typeface="Abadi" panose="020B0604020104020204" pitchFamily="34" charset="0"/>
            </a:rPr>
            <a:t>l’anévrisme</a:t>
          </a:r>
          <a:r>
            <a:rPr lang="en-US" altLang="en-US" sz="1200" dirty="0">
              <a:latin typeface="Abadi" panose="020B0604020104020204" pitchFamily="34" charset="0"/>
            </a:rPr>
            <a:t> (tension, </a:t>
          </a:r>
          <a:r>
            <a:rPr lang="en-US" altLang="en-US" sz="1200" dirty="0" err="1">
              <a:latin typeface="Abadi" panose="020B0604020104020204" pitchFamily="34" charset="0"/>
            </a:rPr>
            <a:t>flot</a:t>
          </a:r>
          <a:r>
            <a:rPr lang="en-US" altLang="en-US" sz="1200" dirty="0">
              <a:latin typeface="Abadi" panose="020B0604020104020204" pitchFamily="34" charset="0"/>
            </a:rPr>
            <a:t> </a:t>
          </a:r>
          <a:r>
            <a:rPr lang="en-US" altLang="en-US" sz="1200" dirty="0" err="1">
              <a:latin typeface="Abadi" panose="020B0604020104020204" pitchFamily="34" charset="0"/>
            </a:rPr>
            <a:t>sanguin</a:t>
          </a:r>
          <a:r>
            <a:rPr lang="en-US" altLang="en-US" sz="1200" dirty="0">
              <a:latin typeface="Abadi" panose="020B0604020104020204" pitchFamily="34" charset="0"/>
            </a:rPr>
            <a:t>, et thrombus) </a:t>
          </a:r>
          <a:r>
            <a:rPr lang="en-US" altLang="en-US" sz="1200" dirty="0" err="1">
              <a:latin typeface="Abadi" panose="020B0604020104020204" pitchFamily="34" charset="0"/>
            </a:rPr>
            <a:t>en</a:t>
          </a:r>
          <a:r>
            <a:rPr lang="en-US" altLang="en-US" sz="1200" dirty="0">
              <a:latin typeface="Abadi" panose="020B0604020104020204" pitchFamily="34" charset="0"/>
            </a:rPr>
            <a:t> </a:t>
          </a:r>
          <a:r>
            <a:rPr lang="en-US" altLang="en-US" sz="1200" dirty="0" err="1">
              <a:latin typeface="Abadi" panose="020B0604020104020204" pitchFamily="34" charset="0"/>
            </a:rPr>
            <a:t>utilisant</a:t>
          </a:r>
          <a:r>
            <a:rPr lang="en-US" altLang="en-US" sz="1200" dirty="0">
              <a:latin typeface="Abadi" panose="020B0604020104020204" pitchFamily="34" charset="0"/>
            </a:rPr>
            <a:t> ECG-gated CT scan</a:t>
          </a:r>
          <a:r>
            <a:rPr lang="en-US" altLang="en-US" sz="1200" baseline="30000" dirty="0">
              <a:latin typeface="Abadi" panose="020B0604020104020204" pitchFamily="34" charset="0"/>
            </a:rPr>
            <a:t>1,2</a:t>
          </a:r>
          <a:endParaRPr kumimoji="0" lang="en-US" altLang="en-US" sz="1200" b="1" i="0" u="none" strike="noStrike" cap="none" normalizeH="0" baseline="0" dirty="0">
            <a:ln/>
            <a:effectLst/>
            <a:latin typeface="Abadi" panose="020B0604020104020204" pitchFamily="34" charset="0"/>
          </a:endParaRPr>
        </a:p>
      </dgm:t>
    </dgm:pt>
    <dgm:pt modelId="{56718E0F-1BF5-9140-BAE0-6DA325E0C77A}" type="parTrans" cxnId="{EFADFEDB-E1DE-F849-88CA-05E753443CEB}">
      <dgm:prSet/>
      <dgm:spPr/>
      <dgm:t>
        <a:bodyPr/>
        <a:lstStyle/>
        <a:p>
          <a:endParaRPr lang="en-US"/>
        </a:p>
      </dgm:t>
    </dgm:pt>
    <dgm:pt modelId="{38C052E9-3D93-6747-BC0B-F7909D66FAE4}" type="sibTrans" cxnId="{EFADFEDB-E1DE-F849-88CA-05E753443CEB}">
      <dgm:prSet/>
      <dgm:spPr/>
      <dgm:t>
        <a:bodyPr/>
        <a:lstStyle/>
        <a:p>
          <a:endParaRPr lang="en-US"/>
        </a:p>
      </dgm:t>
    </dgm:pt>
    <dgm:pt modelId="{1288BE01-300C-5146-9BDC-C80849A3C527}">
      <dgm:prSet custT="1"/>
      <dgm:spPr/>
      <dgm:t>
        <a:bodyPr/>
        <a:lstStyle/>
        <a:p>
          <a:r>
            <a:rPr lang="en-US" altLang="en-US" sz="1200" dirty="0" err="1">
              <a:latin typeface="Abadi" panose="020B0604020104020204" pitchFamily="34" charset="0"/>
            </a:rPr>
            <a:t>Meilleure</a:t>
          </a:r>
          <a:r>
            <a:rPr lang="en-US" altLang="en-US" sz="1200" dirty="0">
              <a:latin typeface="Abadi" panose="020B0604020104020204" pitchFamily="34" charset="0"/>
            </a:rPr>
            <a:t> </a:t>
          </a:r>
          <a:r>
            <a:rPr lang="en-US" altLang="en-US" sz="1200" dirty="0" err="1">
              <a:latin typeface="Abadi" panose="020B0604020104020204" pitchFamily="34" charset="0"/>
            </a:rPr>
            <a:t>prédiction</a:t>
          </a:r>
          <a:r>
            <a:rPr lang="en-US" altLang="en-US" sz="1200" dirty="0">
              <a:latin typeface="Abadi" panose="020B0604020104020204" pitchFamily="34" charset="0"/>
            </a:rPr>
            <a:t> de la </a:t>
          </a:r>
          <a:r>
            <a:rPr lang="en-US" altLang="en-US" sz="1200" dirty="0" err="1">
              <a:latin typeface="Abadi" panose="020B0604020104020204" pitchFamily="34" charset="0"/>
            </a:rPr>
            <a:t>vulnérabilité</a:t>
          </a:r>
          <a:r>
            <a:rPr lang="en-US" altLang="en-US" sz="1200" dirty="0">
              <a:latin typeface="Abadi" panose="020B0604020104020204" pitchFamily="34" charset="0"/>
            </a:rPr>
            <a:t> AAA </a:t>
          </a:r>
          <a:r>
            <a:rPr lang="en-US" altLang="en-US" sz="1200" dirty="0" err="1">
              <a:latin typeface="Abadi" panose="020B0604020104020204" pitchFamily="34" charset="0"/>
            </a:rPr>
            <a:t>individualisée</a:t>
          </a:r>
          <a:r>
            <a:rPr lang="en-US" altLang="en-US" sz="1200" dirty="0">
              <a:latin typeface="Abadi" panose="020B0604020104020204" pitchFamily="34" charset="0"/>
            </a:rPr>
            <a:t>.</a:t>
          </a:r>
          <a:endParaRPr kumimoji="0" lang="en-US" altLang="en-US" sz="1200" b="1" i="0" u="none" strike="noStrike" cap="none" normalizeH="0" baseline="0" dirty="0">
            <a:ln/>
            <a:effectLst/>
            <a:latin typeface="Abadi" panose="020B0604020104020204" pitchFamily="34" charset="0"/>
          </a:endParaRPr>
        </a:p>
      </dgm:t>
    </dgm:pt>
    <dgm:pt modelId="{9AE50FBD-B1FF-7F4C-B5C5-1420808521DA}" type="parTrans" cxnId="{A576D86E-A584-6A4F-943D-DAEDD521FEB3}">
      <dgm:prSet/>
      <dgm:spPr/>
      <dgm:t>
        <a:bodyPr/>
        <a:lstStyle/>
        <a:p>
          <a:endParaRPr lang="en-US"/>
        </a:p>
      </dgm:t>
    </dgm:pt>
    <dgm:pt modelId="{D535F646-77EF-794C-B48B-32AB26B21DF4}" type="sibTrans" cxnId="{A576D86E-A584-6A4F-943D-DAEDD521FEB3}">
      <dgm:prSet/>
      <dgm:spPr/>
      <dgm:t>
        <a:bodyPr/>
        <a:lstStyle/>
        <a:p>
          <a:endParaRPr lang="en-US"/>
        </a:p>
      </dgm:t>
    </dgm:pt>
    <dgm:pt modelId="{7F3CDA70-D80D-9B47-9346-03DAC3A7D9A6}" type="pres">
      <dgm:prSet presAssocID="{443750E0-F993-2340-BEB6-3AA12E87A2EF}" presName="Name0" presStyleCnt="0">
        <dgm:presLayoutVars>
          <dgm:chMax val="7"/>
          <dgm:chPref val="7"/>
          <dgm:dir/>
        </dgm:presLayoutVars>
      </dgm:prSet>
      <dgm:spPr/>
    </dgm:pt>
    <dgm:pt modelId="{F6D87A8C-4294-F346-841B-619973777480}" type="pres">
      <dgm:prSet presAssocID="{443750E0-F993-2340-BEB6-3AA12E87A2EF}" presName="Name1" presStyleCnt="0"/>
      <dgm:spPr/>
    </dgm:pt>
    <dgm:pt modelId="{98D06A68-3A21-DA4E-BAC8-B8D09370C47A}" type="pres">
      <dgm:prSet presAssocID="{443750E0-F993-2340-BEB6-3AA12E87A2EF}" presName="cycle" presStyleCnt="0"/>
      <dgm:spPr/>
    </dgm:pt>
    <dgm:pt modelId="{F8A45789-1900-F642-8582-2FC2EB00CF28}" type="pres">
      <dgm:prSet presAssocID="{443750E0-F993-2340-BEB6-3AA12E87A2EF}" presName="srcNode" presStyleLbl="node1" presStyleIdx="0" presStyleCnt="3"/>
      <dgm:spPr/>
    </dgm:pt>
    <dgm:pt modelId="{558E3430-2F52-E440-A18F-B0D4258EEAC7}" type="pres">
      <dgm:prSet presAssocID="{443750E0-F993-2340-BEB6-3AA12E87A2EF}" presName="conn" presStyleLbl="parChTrans1D2" presStyleIdx="0" presStyleCnt="1"/>
      <dgm:spPr/>
    </dgm:pt>
    <dgm:pt modelId="{A3E03F07-22DC-4B42-B9AB-062E50FF3D1C}" type="pres">
      <dgm:prSet presAssocID="{443750E0-F993-2340-BEB6-3AA12E87A2EF}" presName="extraNode" presStyleLbl="node1" presStyleIdx="0" presStyleCnt="3"/>
      <dgm:spPr/>
    </dgm:pt>
    <dgm:pt modelId="{DA2EF3F2-F894-2747-BD7D-A451D6151617}" type="pres">
      <dgm:prSet presAssocID="{443750E0-F993-2340-BEB6-3AA12E87A2EF}" presName="dstNode" presStyleLbl="node1" presStyleIdx="0" presStyleCnt="3"/>
      <dgm:spPr/>
    </dgm:pt>
    <dgm:pt modelId="{63FC3BB7-49DF-A04D-B6AD-893E2FE3EC85}" type="pres">
      <dgm:prSet presAssocID="{174BD072-188D-9249-B72B-620EFAEB533A}" presName="text_1" presStyleLbl="node1" presStyleIdx="0" presStyleCnt="3" custScaleY="153124" custLinFactNeighborX="2250" custLinFactNeighborY="-25973">
        <dgm:presLayoutVars>
          <dgm:bulletEnabled val="1"/>
        </dgm:presLayoutVars>
      </dgm:prSet>
      <dgm:spPr/>
    </dgm:pt>
    <dgm:pt modelId="{588EFC76-6453-EB43-B6B7-C55D6D668977}" type="pres">
      <dgm:prSet presAssocID="{174BD072-188D-9249-B72B-620EFAEB533A}" presName="accent_1" presStyleCnt="0"/>
      <dgm:spPr/>
    </dgm:pt>
    <dgm:pt modelId="{8BD1FDA8-F777-B349-9028-4E82FE049305}" type="pres">
      <dgm:prSet presAssocID="{174BD072-188D-9249-B72B-620EFAEB533A}" presName="accentRepeatNode" presStyleLbl="solidFgAcc1" presStyleIdx="0" presStyleCnt="3"/>
      <dgm:spPr/>
    </dgm:pt>
    <dgm:pt modelId="{FD5B3A30-7A05-7542-BB87-E87F1E3E6E80}" type="pres">
      <dgm:prSet presAssocID="{33F193F4-4BCC-4041-B37B-E74C452CE551}" presName="text_2" presStyleLbl="node1" presStyleIdx="1" presStyleCnt="3" custScaleY="221320" custLinFactNeighborX="-418" custLinFactNeighborY="22567">
        <dgm:presLayoutVars>
          <dgm:bulletEnabled val="1"/>
        </dgm:presLayoutVars>
      </dgm:prSet>
      <dgm:spPr/>
    </dgm:pt>
    <dgm:pt modelId="{D1025F76-088F-B94B-99A2-BFF2BC9F8D30}" type="pres">
      <dgm:prSet presAssocID="{33F193F4-4BCC-4041-B37B-E74C452CE551}" presName="accent_2" presStyleCnt="0"/>
      <dgm:spPr/>
    </dgm:pt>
    <dgm:pt modelId="{F4441420-D8EA-1242-A282-CA7B8198663E}" type="pres">
      <dgm:prSet presAssocID="{33F193F4-4BCC-4041-B37B-E74C452CE551}" presName="accentRepeatNode" presStyleLbl="solidFgAcc1" presStyleIdx="1" presStyleCnt="3" custLinFactNeighborX="11844" custLinFactNeighborY="13518"/>
      <dgm:spPr/>
    </dgm:pt>
    <dgm:pt modelId="{9DF20993-4FBA-C94B-B0A9-ADBCB78F44D0}" type="pres">
      <dgm:prSet presAssocID="{2B5C6C56-2D93-AD46-B77F-5965F4E76E3C}" presName="text_3" presStyleLbl="node1" presStyleIdx="2" presStyleCnt="3" custScaleY="77352" custLinFactNeighborX="-90" custLinFactNeighborY="36131">
        <dgm:presLayoutVars>
          <dgm:bulletEnabled val="1"/>
        </dgm:presLayoutVars>
      </dgm:prSet>
      <dgm:spPr/>
    </dgm:pt>
    <dgm:pt modelId="{A56FBA08-F556-5446-A9B2-77CA8E4CCB29}" type="pres">
      <dgm:prSet presAssocID="{2B5C6C56-2D93-AD46-B77F-5965F4E76E3C}" presName="accent_3" presStyleCnt="0"/>
      <dgm:spPr/>
    </dgm:pt>
    <dgm:pt modelId="{C7B62F2A-D41C-444C-B12E-FE286D2B0446}" type="pres">
      <dgm:prSet presAssocID="{2B5C6C56-2D93-AD46-B77F-5965F4E76E3C}" presName="accentRepeatNode" presStyleLbl="solidFgAcc1" presStyleIdx="2" presStyleCnt="3" custLinFactNeighborX="-4828" custLinFactNeighborY="24339"/>
      <dgm:spPr/>
    </dgm:pt>
  </dgm:ptLst>
  <dgm:cxnLst>
    <dgm:cxn modelId="{2FE8C100-FCAF-494B-8C6D-26BE8901A21A}" type="presOf" srcId="{D535F646-77EF-794C-B48B-32AB26B21DF4}" destId="{558E3430-2F52-E440-A18F-B0D4258EEAC7}" srcOrd="0" destOrd="0" presId="urn:microsoft.com/office/officeart/2008/layout/VerticalCurvedList"/>
    <dgm:cxn modelId="{65305308-14DF-5143-BA27-C748046F861A}" srcId="{443750E0-F993-2340-BEB6-3AA12E87A2EF}" destId="{33F193F4-4BCC-4041-B37B-E74C452CE551}" srcOrd="1" destOrd="0" parTransId="{C7FF8855-0A44-054C-99E4-797E37019DED}" sibTransId="{2DA49D9A-72E7-4541-A93A-884327E9ED05}"/>
    <dgm:cxn modelId="{0724CA08-A6DE-F240-BDF0-13045F9E79E5}" type="presOf" srcId="{1288BE01-300C-5146-9BDC-C80849A3C527}" destId="{63FC3BB7-49DF-A04D-B6AD-893E2FE3EC85}" srcOrd="0" destOrd="1" presId="urn:microsoft.com/office/officeart/2008/layout/VerticalCurvedList"/>
    <dgm:cxn modelId="{3783122A-8091-3543-A32E-9E4694940CF4}" type="presOf" srcId="{2B5C6C56-2D93-AD46-B77F-5965F4E76E3C}" destId="{9DF20993-4FBA-C94B-B0A9-ADBCB78F44D0}" srcOrd="0" destOrd="0" presId="urn:microsoft.com/office/officeart/2008/layout/VerticalCurvedList"/>
    <dgm:cxn modelId="{9E66632B-DCC4-714B-9081-2E493A92FAAD}" type="presOf" srcId="{33F193F4-4BCC-4041-B37B-E74C452CE551}" destId="{FD5B3A30-7A05-7542-BB87-E87F1E3E6E80}" srcOrd="0" destOrd="0" presId="urn:microsoft.com/office/officeart/2008/layout/VerticalCurvedList"/>
    <dgm:cxn modelId="{67A4CF51-EC50-404C-9998-E81BD675D160}" type="presOf" srcId="{174BD072-188D-9249-B72B-620EFAEB533A}" destId="{63FC3BB7-49DF-A04D-B6AD-893E2FE3EC85}" srcOrd="0" destOrd="0" presId="urn:microsoft.com/office/officeart/2008/layout/VerticalCurvedList"/>
    <dgm:cxn modelId="{CE45DD55-7F23-B74A-80DA-B5D4AA0A8287}" type="presOf" srcId="{443750E0-F993-2340-BEB6-3AA12E87A2EF}" destId="{7F3CDA70-D80D-9B47-9346-03DAC3A7D9A6}" srcOrd="0" destOrd="0" presId="urn:microsoft.com/office/officeart/2008/layout/VerticalCurvedList"/>
    <dgm:cxn modelId="{87E2236C-D759-7F4A-A38E-778C0D2F9AAC}" srcId="{443750E0-F993-2340-BEB6-3AA12E87A2EF}" destId="{2B5C6C56-2D93-AD46-B77F-5965F4E76E3C}" srcOrd="2" destOrd="0" parTransId="{7720454A-A030-5E45-8D8F-FB2BFBC1D450}" sibTransId="{3CA08A78-394C-4949-8814-386E173C64B7}"/>
    <dgm:cxn modelId="{A576D86E-A584-6A4F-943D-DAEDD521FEB3}" srcId="{174BD072-188D-9249-B72B-620EFAEB533A}" destId="{1288BE01-300C-5146-9BDC-C80849A3C527}" srcOrd="0" destOrd="0" parTransId="{9AE50FBD-B1FF-7F4C-B5C5-1420808521DA}" sibTransId="{D535F646-77EF-794C-B48B-32AB26B21DF4}"/>
    <dgm:cxn modelId="{A771F674-01EA-E049-822D-A95108DE5639}" srcId="{2B5C6C56-2D93-AD46-B77F-5965F4E76E3C}" destId="{33CD6AFD-498A-6F4A-9943-A854311E3EEE}" srcOrd="0" destOrd="0" parTransId="{48633F05-52E9-2E4E-AE30-0CAED56769F6}" sibTransId="{79A73409-F18E-444D-A0FA-937548233D2C}"/>
    <dgm:cxn modelId="{26B80DA7-BC9C-0F4A-A243-77EF813DAF28}" type="presOf" srcId="{33CD6AFD-498A-6F4A-9943-A854311E3EEE}" destId="{9DF20993-4FBA-C94B-B0A9-ADBCB78F44D0}" srcOrd="0" destOrd="1" presId="urn:microsoft.com/office/officeart/2008/layout/VerticalCurvedList"/>
    <dgm:cxn modelId="{EFADFEDB-E1DE-F849-88CA-05E753443CEB}" srcId="{443750E0-F993-2340-BEB6-3AA12E87A2EF}" destId="{174BD072-188D-9249-B72B-620EFAEB533A}" srcOrd="0" destOrd="0" parTransId="{56718E0F-1BF5-9140-BAE0-6DA325E0C77A}" sibTransId="{38C052E9-3D93-6747-BC0B-F7909D66FAE4}"/>
    <dgm:cxn modelId="{141E1FF5-96AF-9B47-9B82-528DA27B8848}" type="presParOf" srcId="{7F3CDA70-D80D-9B47-9346-03DAC3A7D9A6}" destId="{F6D87A8C-4294-F346-841B-619973777480}" srcOrd="0" destOrd="0" presId="urn:microsoft.com/office/officeart/2008/layout/VerticalCurvedList"/>
    <dgm:cxn modelId="{08371EAF-FDE8-A84B-B54D-4461ECB308EB}" type="presParOf" srcId="{F6D87A8C-4294-F346-841B-619973777480}" destId="{98D06A68-3A21-DA4E-BAC8-B8D09370C47A}" srcOrd="0" destOrd="0" presId="urn:microsoft.com/office/officeart/2008/layout/VerticalCurvedList"/>
    <dgm:cxn modelId="{7D573DAA-7AC4-CD45-BAE1-936854ACC809}" type="presParOf" srcId="{98D06A68-3A21-DA4E-BAC8-B8D09370C47A}" destId="{F8A45789-1900-F642-8582-2FC2EB00CF28}" srcOrd="0" destOrd="0" presId="urn:microsoft.com/office/officeart/2008/layout/VerticalCurvedList"/>
    <dgm:cxn modelId="{4AD30454-3A43-954F-A7A3-BE609FD98213}" type="presParOf" srcId="{98D06A68-3A21-DA4E-BAC8-B8D09370C47A}" destId="{558E3430-2F52-E440-A18F-B0D4258EEAC7}" srcOrd="1" destOrd="0" presId="urn:microsoft.com/office/officeart/2008/layout/VerticalCurvedList"/>
    <dgm:cxn modelId="{D73B8D1F-B84C-8343-B8AE-7BA95F98FBE8}" type="presParOf" srcId="{98D06A68-3A21-DA4E-BAC8-B8D09370C47A}" destId="{A3E03F07-22DC-4B42-B9AB-062E50FF3D1C}" srcOrd="2" destOrd="0" presId="urn:microsoft.com/office/officeart/2008/layout/VerticalCurvedList"/>
    <dgm:cxn modelId="{56BD03C0-B62C-3F47-9217-D33CB6056FF6}" type="presParOf" srcId="{98D06A68-3A21-DA4E-BAC8-B8D09370C47A}" destId="{DA2EF3F2-F894-2747-BD7D-A451D6151617}" srcOrd="3" destOrd="0" presId="urn:microsoft.com/office/officeart/2008/layout/VerticalCurvedList"/>
    <dgm:cxn modelId="{C400A4DC-2CB3-A146-9C2A-904C8A4D622B}" type="presParOf" srcId="{F6D87A8C-4294-F346-841B-619973777480}" destId="{63FC3BB7-49DF-A04D-B6AD-893E2FE3EC85}" srcOrd="1" destOrd="0" presId="urn:microsoft.com/office/officeart/2008/layout/VerticalCurvedList"/>
    <dgm:cxn modelId="{533FF2D8-80FE-9847-B25B-B19862CF761E}" type="presParOf" srcId="{F6D87A8C-4294-F346-841B-619973777480}" destId="{588EFC76-6453-EB43-B6B7-C55D6D668977}" srcOrd="2" destOrd="0" presId="urn:microsoft.com/office/officeart/2008/layout/VerticalCurvedList"/>
    <dgm:cxn modelId="{D834BEAF-6887-B445-A468-4C2AE7E31B1C}" type="presParOf" srcId="{588EFC76-6453-EB43-B6B7-C55D6D668977}" destId="{8BD1FDA8-F777-B349-9028-4E82FE049305}" srcOrd="0" destOrd="0" presId="urn:microsoft.com/office/officeart/2008/layout/VerticalCurvedList"/>
    <dgm:cxn modelId="{3666488A-C435-8F44-83E6-3B89D70BB87B}" type="presParOf" srcId="{F6D87A8C-4294-F346-841B-619973777480}" destId="{FD5B3A30-7A05-7542-BB87-E87F1E3E6E80}" srcOrd="3" destOrd="0" presId="urn:microsoft.com/office/officeart/2008/layout/VerticalCurvedList"/>
    <dgm:cxn modelId="{C6B1FBF1-AE7F-A344-802E-960B4CBCAE38}" type="presParOf" srcId="{F6D87A8C-4294-F346-841B-619973777480}" destId="{D1025F76-088F-B94B-99A2-BFF2BC9F8D30}" srcOrd="4" destOrd="0" presId="urn:microsoft.com/office/officeart/2008/layout/VerticalCurvedList"/>
    <dgm:cxn modelId="{F53A2B54-30B2-FB4B-8A66-97AA0F790544}" type="presParOf" srcId="{D1025F76-088F-B94B-99A2-BFF2BC9F8D30}" destId="{F4441420-D8EA-1242-A282-CA7B8198663E}" srcOrd="0" destOrd="0" presId="urn:microsoft.com/office/officeart/2008/layout/VerticalCurvedList"/>
    <dgm:cxn modelId="{654E519C-9FA4-8C44-BFE8-FBD6754A8E14}" type="presParOf" srcId="{F6D87A8C-4294-F346-841B-619973777480}" destId="{9DF20993-4FBA-C94B-B0A9-ADBCB78F44D0}" srcOrd="5" destOrd="0" presId="urn:microsoft.com/office/officeart/2008/layout/VerticalCurvedList"/>
    <dgm:cxn modelId="{36953B58-6E3E-A143-888E-CBFFD22A6372}" type="presParOf" srcId="{F6D87A8C-4294-F346-841B-619973777480}" destId="{A56FBA08-F556-5446-A9B2-77CA8E4CCB29}" srcOrd="6" destOrd="0" presId="urn:microsoft.com/office/officeart/2008/layout/VerticalCurvedList"/>
    <dgm:cxn modelId="{DF76890A-C118-D54C-B288-8E2C1769F1C2}" type="presParOf" srcId="{A56FBA08-F556-5446-A9B2-77CA8E4CCB29}" destId="{C7B62F2A-D41C-444C-B12E-FE286D2B04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41B20E-75F9-A94E-ACB8-13FC8D81AE9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CE6949-4D42-5C4F-87DF-A7F0B670E71A}">
      <dgm:prSet custT="1"/>
      <dgm:spPr/>
      <dgm:t>
        <a:bodyPr/>
        <a:lstStyle/>
        <a:p>
          <a:r>
            <a:rPr lang="en-CA" sz="1200" b="0" i="0" dirty="0" err="1">
              <a:latin typeface="Abadi" panose="020B0604020104020204" pitchFamily="34" charset="0"/>
            </a:rPr>
            <a:t>Corrélation</a:t>
          </a:r>
          <a:r>
            <a:rPr lang="en-CA" sz="1200" b="0" i="0" dirty="0">
              <a:latin typeface="Abadi" panose="020B0604020104020204" pitchFamily="34" charset="0"/>
            </a:rPr>
            <a:t> avec </a:t>
          </a:r>
          <a:r>
            <a:rPr lang="en-CA" sz="1200" b="0" i="0" dirty="0" err="1">
              <a:latin typeface="Abadi" panose="020B0604020104020204" pitchFamily="34" charset="0"/>
            </a:rPr>
            <a:t>données</a:t>
          </a:r>
          <a:r>
            <a:rPr lang="en-CA" sz="1200" b="0" i="0" dirty="0">
              <a:latin typeface="Abadi" panose="020B0604020104020204" pitchFamily="34" charset="0"/>
            </a:rPr>
            <a:t> </a:t>
          </a:r>
          <a:r>
            <a:rPr lang="en-CA" sz="1200" b="0" i="0" dirty="0" err="1">
              <a:latin typeface="Abadi" panose="020B0604020104020204" pitchFamily="34" charset="0"/>
            </a:rPr>
            <a:t>ViTAA</a:t>
          </a:r>
          <a:r>
            <a:rPr lang="en-CA" sz="1200" b="0" i="0" dirty="0">
              <a:latin typeface="Abadi" panose="020B0604020104020204" pitchFamily="34" charset="0"/>
            </a:rPr>
            <a:t> </a:t>
          </a:r>
          <a:r>
            <a:rPr lang="en-CA" sz="1200" b="0" i="0" dirty="0" err="1">
              <a:latin typeface="Abadi" panose="020B0604020104020204" pitchFamily="34" charset="0"/>
            </a:rPr>
            <a:t>obtenues</a:t>
          </a:r>
          <a:r>
            <a:rPr lang="en-CA" sz="1200" b="0" i="0" dirty="0">
              <a:latin typeface="Abadi" panose="020B0604020104020204" pitchFamily="34" charset="0"/>
            </a:rPr>
            <a:t> par ECG-gated CT scan : </a:t>
          </a:r>
          <a:endParaRPr lang="en-CA" sz="1200" dirty="0">
            <a:latin typeface="Abadi" panose="020B0604020104020204" pitchFamily="34" charset="0"/>
          </a:endParaRPr>
        </a:p>
      </dgm:t>
    </dgm:pt>
    <dgm:pt modelId="{1EB963F8-4753-0245-8EB1-53A1EB1DC7B8}" type="parTrans" cxnId="{7B20E504-7C3C-3947-A906-D036CF59C51D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FA50086B-25FD-5B4D-9B96-B1A486172CFB}" type="sibTrans" cxnId="{7B20E504-7C3C-3947-A906-D036CF59C51D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19FF039B-0E29-764F-9CF3-2F35D9137B05}">
      <dgm:prSet custT="1"/>
      <dgm:spPr/>
      <dgm:t>
        <a:bodyPr/>
        <a:lstStyle/>
        <a:p>
          <a:r>
            <a:rPr lang="en-CA" sz="1200" b="1" dirty="0">
              <a:latin typeface="Abadi" panose="020B0604020104020204" pitchFamily="34" charset="0"/>
            </a:rPr>
            <a:t>Discussion :</a:t>
          </a:r>
          <a:endParaRPr lang="en-CA" sz="1200" dirty="0">
            <a:latin typeface="Abadi" panose="020B0604020104020204" pitchFamily="34" charset="0"/>
          </a:endParaRPr>
        </a:p>
      </dgm:t>
    </dgm:pt>
    <dgm:pt modelId="{02BBD531-633E-C94B-BE9B-EF4F4D9CABAD}" type="parTrans" cxnId="{5517B17C-5D8C-6F4C-8848-EF23AC69473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3AA5806F-0C1C-6F4B-B8E4-3E003B30BF90}" type="sibTrans" cxnId="{5517B17C-5D8C-6F4C-8848-EF23AC69473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CC1602C8-D876-5246-B583-1E8E382261C4}">
      <dgm:prSet custT="1"/>
      <dgm:spPr/>
      <dgm:t>
        <a:bodyPr/>
        <a:lstStyle/>
        <a:p>
          <a:r>
            <a:rPr lang="en-CA" sz="1200" b="1" dirty="0">
              <a:latin typeface="Abadi" panose="020B0604020104020204" pitchFamily="34" charset="0"/>
            </a:rPr>
            <a:t>Limitations:</a:t>
          </a:r>
        </a:p>
      </dgm:t>
    </dgm:pt>
    <dgm:pt modelId="{85AFA516-3293-9041-B278-638F4766E53B}" type="parTrans" cxnId="{0AC67B61-64D0-2D45-818B-704EB1A992D2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3B8AA951-7213-2B4F-B2BD-01DB5C182B0D}" type="sibTrans" cxnId="{0AC67B61-64D0-2D45-818B-704EB1A992D2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DE866462-24A1-A045-A985-BC26FB81BA89}">
      <dgm:prSet custT="1"/>
      <dgm:spPr/>
      <dgm:t>
        <a:bodyPr/>
        <a:lstStyle/>
        <a:p>
          <a:r>
            <a:rPr lang="en-CA" sz="1050" dirty="0">
              <a:latin typeface="Abadi" panose="020B0604020104020204" pitchFamily="34" charset="0"/>
            </a:rPr>
            <a:t>Images </a:t>
          </a:r>
          <a:r>
            <a:rPr lang="en-CA" sz="1050" dirty="0" err="1">
              <a:latin typeface="Abadi" panose="020B0604020104020204" pitchFamily="34" charset="0"/>
            </a:rPr>
            <a:t>échographiques</a:t>
          </a:r>
          <a:r>
            <a:rPr lang="en-CA" sz="1050" dirty="0">
              <a:latin typeface="Abadi" panose="020B0604020104020204" pitchFamily="34" charset="0"/>
            </a:rPr>
            <a:t> 3D;</a:t>
          </a:r>
        </a:p>
      </dgm:t>
    </dgm:pt>
    <dgm:pt modelId="{DC11503F-0F50-C24B-A2E8-728DD3AF537C}" type="parTrans" cxnId="{76806269-B6CD-6641-9A6E-D537DCFD4833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47F45A3F-A9DC-B44F-8DBC-14776460AD2D}" type="sibTrans" cxnId="{76806269-B6CD-6641-9A6E-D537DCFD4833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76F1B32-A322-1D49-9D73-DAE63FD280BE}">
      <dgm:prSet custT="1"/>
      <dgm:spPr/>
      <dgm:t>
        <a:bodyPr/>
        <a:lstStyle/>
        <a:p>
          <a:r>
            <a:rPr lang="en-CA" sz="1200" b="0" i="0" dirty="0">
              <a:latin typeface="Abadi" panose="020B0604020104020204" pitchFamily="34" charset="0"/>
            </a:rPr>
            <a:t>La </a:t>
          </a:r>
          <a:r>
            <a:rPr lang="en-CA" sz="1200" b="0" i="0" dirty="0" err="1">
              <a:latin typeface="Abadi" panose="020B0604020104020204" pitchFamily="34" charset="0"/>
            </a:rPr>
            <a:t>corrélalation</a:t>
          </a:r>
          <a:r>
            <a:rPr lang="en-CA" sz="1200" b="0" i="0" dirty="0">
              <a:latin typeface="Abadi" panose="020B0604020104020204" pitchFamily="34" charset="0"/>
            </a:rPr>
            <a:t> </a:t>
          </a:r>
          <a:r>
            <a:rPr lang="en-CA" sz="1200" b="0" i="0" dirty="0" err="1">
              <a:latin typeface="Abadi" panose="020B0604020104020204" pitchFamily="34" charset="0"/>
            </a:rPr>
            <a:t>intertechnique</a:t>
          </a:r>
          <a:r>
            <a:rPr lang="en-CA" sz="1200" b="0" i="0" dirty="0">
              <a:latin typeface="Abadi" panose="020B0604020104020204" pitchFamily="34" charset="0"/>
            </a:rPr>
            <a:t> sera </a:t>
          </a:r>
          <a:r>
            <a:rPr lang="en-CA" sz="1200" b="0" i="0" dirty="0" err="1">
              <a:latin typeface="Abadi" panose="020B0604020104020204" pitchFamily="34" charset="0"/>
            </a:rPr>
            <a:t>explorée</a:t>
          </a:r>
          <a:r>
            <a:rPr lang="en-CA" sz="1200" b="0" i="0" dirty="0">
              <a:latin typeface="Abadi" panose="020B0604020104020204" pitchFamily="34" charset="0"/>
            </a:rPr>
            <a:t> après </a:t>
          </a:r>
          <a:r>
            <a:rPr lang="en-CA" sz="1200" b="0" i="0" dirty="0" err="1">
              <a:latin typeface="Abadi" panose="020B0604020104020204" pitchFamily="34" charset="0"/>
            </a:rPr>
            <a:t>recalage</a:t>
          </a:r>
          <a:r>
            <a:rPr lang="en-CA" sz="1200" b="0" i="0" dirty="0">
              <a:latin typeface="Abadi" panose="020B0604020104020204" pitchFamily="34" charset="0"/>
            </a:rPr>
            <a:t> </a:t>
          </a:r>
          <a:r>
            <a:rPr lang="en-CA" sz="1200" dirty="0" err="1">
              <a:latin typeface="Abadi" panose="020B0604020104020204" pitchFamily="34" charset="0"/>
            </a:rPr>
            <a:t>a</a:t>
          </a:r>
          <a:r>
            <a:rPr lang="en-CA" sz="1200" b="0" i="0" dirty="0" err="1">
              <a:latin typeface="Abadi" panose="020B0604020104020204" pitchFamily="34" charset="0"/>
            </a:rPr>
            <a:t>insi</a:t>
          </a:r>
          <a:r>
            <a:rPr lang="en-CA" sz="1200" b="0" i="0" dirty="0">
              <a:latin typeface="Abadi" panose="020B0604020104020204" pitchFamily="34" charset="0"/>
            </a:rPr>
            <a:t> que sur les acquisitions </a:t>
          </a:r>
          <a:r>
            <a:rPr lang="en-CA" sz="1200" b="0" i="0" dirty="0" err="1">
              <a:latin typeface="Abadi" panose="020B0604020104020204" pitchFamily="34" charset="0"/>
            </a:rPr>
            <a:t>écho</a:t>
          </a:r>
          <a:r>
            <a:rPr lang="en-CA" sz="1200" b="0" i="0" dirty="0">
              <a:latin typeface="Abadi" panose="020B0604020104020204" pitchFamily="34" charset="0"/>
            </a:rPr>
            <a:t> 2D, </a:t>
          </a:r>
          <a:r>
            <a:rPr lang="en-CA" sz="1200" b="0" i="0" dirty="0" err="1">
              <a:latin typeface="Abadi" panose="020B0604020104020204" pitchFamily="34" charset="0"/>
            </a:rPr>
            <a:t>à</a:t>
          </a:r>
          <a:r>
            <a:rPr lang="en-CA" sz="1200" b="0" i="0" dirty="0">
              <a:latin typeface="Abadi" panose="020B0604020104020204" pitchFamily="34" charset="0"/>
            </a:rPr>
            <a:t> plus haute </a:t>
          </a:r>
          <a:r>
            <a:rPr lang="en-CA" sz="1200" b="0" i="0" dirty="0" err="1">
              <a:latin typeface="Abadi" panose="020B0604020104020204" pitchFamily="34" charset="0"/>
            </a:rPr>
            <a:t>résolution</a:t>
          </a:r>
          <a:r>
            <a:rPr lang="en-CA" sz="1200" b="0" i="0" dirty="0">
              <a:latin typeface="Abadi" panose="020B0604020104020204" pitchFamily="34" charset="0"/>
            </a:rPr>
            <a:t> </a:t>
          </a:r>
          <a:r>
            <a:rPr lang="en-CA" sz="1200" b="0" i="0" dirty="0" err="1">
              <a:latin typeface="Abadi" panose="020B0604020104020204" pitchFamily="34" charset="0"/>
            </a:rPr>
            <a:t>temporelle</a:t>
          </a:r>
          <a:r>
            <a:rPr lang="en-CA" sz="1200" dirty="0">
              <a:latin typeface="Abadi" panose="020B0604020104020204" pitchFamily="34" charset="0"/>
            </a:rPr>
            <a:t>. </a:t>
          </a:r>
        </a:p>
      </dgm:t>
    </dgm:pt>
    <dgm:pt modelId="{29CC4452-821B-484F-8E70-ABB8BEA95DBB}" type="parTrans" cxnId="{8B44063B-8712-B043-A39D-EDCE9CD583CD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6011625-7144-C944-9C91-A30997E2D2CB}" type="sibTrans" cxnId="{8B44063B-8712-B043-A39D-EDCE9CD583CD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F96FF4A1-2594-5B46-A6F0-2E6782F9D869}">
      <dgm:prSet custT="1"/>
      <dgm:spPr/>
      <dgm:t>
        <a:bodyPr/>
        <a:lstStyle/>
        <a:p>
          <a:r>
            <a:rPr lang="en-CA" sz="1200" dirty="0" err="1">
              <a:latin typeface="Abadi" panose="020B0604020104020204" pitchFamily="34" charset="0"/>
            </a:rPr>
            <a:t>C</a:t>
          </a:r>
          <a:r>
            <a:rPr lang="en-CA" sz="1200" b="0" i="0" dirty="0" err="1">
              <a:latin typeface="Abadi" panose="020B0604020104020204" pitchFamily="34" charset="0"/>
            </a:rPr>
            <a:t>orrélation</a:t>
          </a:r>
          <a:r>
            <a:rPr lang="en-CA" sz="1200" b="0" i="0" dirty="0">
              <a:latin typeface="Abadi" panose="020B0604020104020204" pitchFamily="34" charset="0"/>
            </a:rPr>
            <a:t> non-</a:t>
          </a:r>
          <a:r>
            <a:rPr lang="en-CA" sz="1200" b="0" i="0" dirty="0" err="1">
              <a:latin typeface="Abadi" panose="020B0604020104020204" pitchFamily="34" charset="0"/>
            </a:rPr>
            <a:t>statistiquement</a:t>
          </a:r>
          <a:r>
            <a:rPr lang="en-CA" sz="1200" b="0" i="0" dirty="0">
              <a:latin typeface="Abadi" panose="020B0604020104020204" pitchFamily="34" charset="0"/>
            </a:rPr>
            <a:t> significative (rho=0.3, p-value=0.24) pour images 3D. </a:t>
          </a:r>
          <a:endParaRPr lang="en-CA" sz="1200" dirty="0">
            <a:latin typeface="Abadi" panose="020B0604020104020204" pitchFamily="34" charset="0"/>
          </a:endParaRPr>
        </a:p>
      </dgm:t>
    </dgm:pt>
    <dgm:pt modelId="{48120CCB-2927-2C42-8955-83DEC4E476B2}" type="parTrans" cxnId="{CCAC1685-3AED-3C4F-970F-D3044FAC5F5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07BA5EE7-5238-3341-9333-990D8F8C6CDD}" type="sibTrans" cxnId="{CCAC1685-3AED-3C4F-970F-D3044FAC5F5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4503DB89-DC41-4343-A43B-04C87D575811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C597AF55-ADCF-8E41-95A2-55588E2C57D8}" type="parTrans" cxnId="{8B8ACCCE-0B56-2A4D-929D-8D6F431726CC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645DBC8E-E089-EC45-AB8B-C5312D27CF5D}" type="sibTrans" cxnId="{8B8ACCCE-0B56-2A4D-929D-8D6F431726CC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7DA151F6-840C-0A46-ADB6-3302FE526C58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65347549-1AE0-D346-A99C-5B85277392A2}" type="parTrans" cxnId="{472A75C0-C5F8-4C41-96B2-1D1A818E4073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8B3EDD1D-046D-5243-9DB9-104CE9BB6B61}" type="sibTrans" cxnId="{472A75C0-C5F8-4C41-96B2-1D1A818E4073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3D37442A-8168-014B-A91E-26A79CB2668D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A3748435-F973-BC42-9750-4A8727F8A4D0}" type="parTrans" cxnId="{1B01C7A4-20C5-A142-9C5F-257F08241FF2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D2D8F47A-A2B9-D142-B026-F9BBADE73807}" type="sibTrans" cxnId="{1B01C7A4-20C5-A142-9C5F-257F08241FF2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E919AADE-DC9D-7540-B7C3-C48C4CC4D8AD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BDAD57BA-0337-6D42-BBBE-1558C1118F50}" type="parTrans" cxnId="{7410CCB5-FFE6-3E4B-BFE6-51E0A47F868C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9D24138B-473B-1148-98D9-4CC8D40F5093}" type="sibTrans" cxnId="{7410CCB5-FFE6-3E4B-BFE6-51E0A47F868C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04DA2673-FE37-4540-A0B7-DDCA9B602946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96E2AF15-F42F-A747-94B4-845F4FE7A6B2}" type="parTrans" cxnId="{E58DACFD-A746-6A4D-AEE4-E301F9AD208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0C37004A-780D-E249-8CEF-4E37AC6CF163}" type="sibTrans" cxnId="{E58DACFD-A746-6A4D-AEE4-E301F9AD208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1AAB0553-98C1-0040-B092-67D6E9DFAEA5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23C6E714-1843-CB44-BAA3-7FC07BB6AFF8}" type="parTrans" cxnId="{7BDE3F10-B09A-2E41-8A4C-FD7619AAAAC7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14FD3ACB-BCD3-BD44-85AB-8B6E0E3940C4}" type="sibTrans" cxnId="{7BDE3F10-B09A-2E41-8A4C-FD7619AAAAC7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BB62BE11-30F2-3341-9BA2-00C02E656FF2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A4A80168-81F8-134C-80BA-844E57278A1E}" type="parTrans" cxnId="{915EE225-4CF3-4B45-B21D-7072EBEFCFC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87B6247E-B9A6-3945-BC93-5297679F3B1D}" type="sibTrans" cxnId="{915EE225-4CF3-4B45-B21D-7072EBEFCFC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D4D4C021-ECAF-8142-86EF-BBE1FE028416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9E40FDA0-C0A2-FE4E-84D4-9808BF65AEC9}" type="parTrans" cxnId="{89971C99-A5F9-7049-9235-1362D7CFFF3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D36DBBFE-8CA5-6C48-BEE5-367E91575114}" type="sibTrans" cxnId="{89971C99-A5F9-7049-9235-1362D7CFFF3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C96C18D9-0BD8-DD44-9F32-FC52CC516FD1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2C0017CF-DF40-9C47-83E2-9753BD6A1DA0}" type="parTrans" cxnId="{F5C87F70-24E3-F44D-9B6F-BB0E67284C11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7B815CB-8F47-DA45-B39C-799AD743AD95}" type="sibTrans" cxnId="{F5C87F70-24E3-F44D-9B6F-BB0E67284C11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3B0743B5-3B6A-564E-90A0-775B92418E72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88BB9014-3360-384F-8889-FEB124957EA4}" type="parTrans" cxnId="{BE078F3E-AF20-8044-B8FB-11C1858C3ED4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14253AB0-9AFC-CF4B-A867-7A96B945F23B}" type="sibTrans" cxnId="{BE078F3E-AF20-8044-B8FB-11C1858C3ED4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10CFFB53-542F-7244-87F7-B51F21803D76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F9E23F68-C1DC-174B-B972-C9258F5FB0ED}" type="parTrans" cxnId="{032D616D-4252-0C4D-B2A8-4BF0D8C0C933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AF0DB011-0AC3-CC4D-920B-3F8C761CF660}" type="sibTrans" cxnId="{032D616D-4252-0C4D-B2A8-4BF0D8C0C933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DD2BC1F4-FE80-8142-A46B-898B5074F722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826A08F4-762C-494C-8820-635AECCC5860}" type="parTrans" cxnId="{1E4BCB60-844B-414E-81EB-2E8E68CAEEAD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E25FA52A-4CF2-4747-8555-7361173235B5}" type="sibTrans" cxnId="{1E4BCB60-844B-414E-81EB-2E8E68CAEEAD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6B7D3BF9-594D-414D-824B-D09EF042E6E1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A1476446-68A6-1445-9083-0F5D510E759D}" type="parTrans" cxnId="{336C7CF8-9819-CB4E-8F55-0CE13E77256B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A64BB929-AA46-6246-8CD0-C9D9C5610750}" type="sibTrans" cxnId="{336C7CF8-9819-CB4E-8F55-0CE13E77256B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E5938F0D-5B44-724D-A582-16C61A3F9047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CFB6B114-2CE9-BB43-B18E-546C91EDBC48}" type="parTrans" cxnId="{35ECDE89-7BFE-354C-8103-37E83818C449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B550577-6BCD-A64F-B3D3-AAB891E92A17}" type="sibTrans" cxnId="{35ECDE89-7BFE-354C-8103-37E83818C449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3448570F-71DE-E44D-AFA0-A87625987DD4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274F1062-9033-8446-B8FE-C7E4AC737462}" type="parTrans" cxnId="{5D65A2A6-44CD-FB47-AA21-290C070FB66E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C435633C-4BEC-DC4B-A6F3-0A21308A1C52}" type="sibTrans" cxnId="{5D65A2A6-44CD-FB47-AA21-290C070FB66E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5C5E49EE-81E6-6D45-975B-6141399399C5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EECB4C14-6958-5342-B203-A61A59C33E16}" type="parTrans" cxnId="{21F7B2B9-A9F9-B841-9821-B7B302BF342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490E1FB0-5548-EB42-A576-9FDC7503F93D}" type="sibTrans" cxnId="{21F7B2B9-A9F9-B841-9821-B7B302BF342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10E3BC8-DEF5-A341-B4D2-6C6177E70EB2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15F878D6-18F1-3943-BF4A-A1C6EDB82C3B}" type="parTrans" cxnId="{03C9A1B8-4133-0446-9AD7-C895DDB92287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F0004E1-B0B4-1E42-BB31-2986DF578F69}" type="sibTrans" cxnId="{03C9A1B8-4133-0446-9AD7-C895DDB92287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E8C7CDA0-D6F2-CD44-ABB2-76D9993E5EDC}">
      <dgm:prSet custT="1"/>
      <dgm:spPr/>
      <dgm:t>
        <a:bodyPr/>
        <a:lstStyle/>
        <a:p>
          <a:r>
            <a:rPr lang="en-CA" sz="1200" b="1" dirty="0">
              <a:latin typeface="Abadi" panose="020B0604020104020204" pitchFamily="34" charset="0"/>
            </a:rPr>
            <a:t>Avenues futures… </a:t>
          </a:r>
        </a:p>
      </dgm:t>
    </dgm:pt>
    <dgm:pt modelId="{60CF7323-F67D-6845-A327-30A03DA71C00}" type="parTrans" cxnId="{C720ED1F-F7CA-874F-A499-07CF54B2076C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E8831AD6-D80A-A241-A38A-14B86860A521}" type="sibTrans" cxnId="{C720ED1F-F7CA-874F-A499-07CF54B2076C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DE7F32C1-FD48-3A4B-8F61-113B05ABE41C}">
      <dgm:prSet custT="1"/>
      <dgm:spPr/>
      <dgm:t>
        <a:bodyPr/>
        <a:lstStyle/>
        <a:p>
          <a:r>
            <a:rPr lang="en-US" sz="1200" dirty="0">
              <a:latin typeface="Abadi" panose="020B0604020104020204" pitchFamily="34" charset="0"/>
            </a:rPr>
            <a:t>Augmentation FOV et </a:t>
          </a:r>
          <a:r>
            <a:rPr lang="en-US" sz="1200" dirty="0" err="1">
              <a:latin typeface="Abadi" panose="020B0604020104020204" pitchFamily="34" charset="0"/>
            </a:rPr>
            <a:t>résolution</a:t>
          </a:r>
          <a:r>
            <a:rPr lang="en-US" sz="1200" dirty="0">
              <a:latin typeface="Abadi" panose="020B0604020104020204" pitchFamily="34" charset="0"/>
            </a:rPr>
            <a:t> </a:t>
          </a:r>
          <a:r>
            <a:rPr lang="en-US" sz="1200" dirty="0" err="1">
              <a:latin typeface="Abadi" panose="020B0604020104020204" pitchFamily="34" charset="0"/>
            </a:rPr>
            <a:t>temporelle</a:t>
          </a:r>
          <a:r>
            <a:rPr lang="en-US" sz="1200" dirty="0">
              <a:latin typeface="Abadi" panose="020B0604020104020204" pitchFamily="34" charset="0"/>
            </a:rPr>
            <a:t> </a:t>
          </a:r>
          <a:r>
            <a:rPr lang="en-US" sz="1200" dirty="0" err="1">
              <a:latin typeface="Abadi" panose="020B0604020104020204" pitchFamily="34" charset="0"/>
            </a:rPr>
            <a:t>en</a:t>
          </a:r>
          <a:r>
            <a:rPr lang="en-US" sz="1200" dirty="0">
              <a:latin typeface="Abadi" panose="020B0604020104020204" pitchFamily="34" charset="0"/>
            </a:rPr>
            <a:t> </a:t>
          </a:r>
          <a:r>
            <a:rPr lang="en-US" sz="1200" dirty="0" err="1">
              <a:latin typeface="Abadi" panose="020B0604020104020204" pitchFamily="34" charset="0"/>
            </a:rPr>
            <a:t>écho</a:t>
          </a:r>
          <a:r>
            <a:rPr lang="en-US" sz="1200" dirty="0">
              <a:latin typeface="Abadi" panose="020B0604020104020204" pitchFamily="34" charset="0"/>
            </a:rPr>
            <a:t> 4D par fusion algorithms [1]
Segmentation </a:t>
          </a:r>
          <a:r>
            <a:rPr lang="en-US" sz="1200" dirty="0" err="1">
              <a:latin typeface="Abadi" panose="020B0604020104020204" pitchFamily="34" charset="0"/>
            </a:rPr>
            <a:t>automatique</a:t>
          </a:r>
          <a:r>
            <a:rPr lang="en-US" sz="1200" dirty="0">
              <a:latin typeface="Abadi" panose="020B0604020104020204" pitchFamily="34" charset="0"/>
            </a:rPr>
            <a:t> de la </a:t>
          </a:r>
          <a:r>
            <a:rPr lang="en-US" sz="1200" dirty="0" err="1">
              <a:latin typeface="Abadi" panose="020B0604020104020204" pitchFamily="34" charset="0"/>
            </a:rPr>
            <a:t>paroi</a:t>
          </a:r>
          <a:r>
            <a:rPr lang="en-US" sz="1200" dirty="0">
              <a:latin typeface="Abadi" panose="020B0604020104020204" pitchFamily="34" charset="0"/>
            </a:rPr>
            <a:t> </a:t>
          </a:r>
          <a:r>
            <a:rPr lang="en-US" sz="1200" dirty="0" err="1">
              <a:latin typeface="Abadi" panose="020B0604020104020204" pitchFamily="34" charset="0"/>
            </a:rPr>
            <a:t>vasculaire</a:t>
          </a:r>
          <a:r>
            <a:rPr lang="en-US" sz="1200" dirty="0">
              <a:latin typeface="Abadi" panose="020B0604020104020204" pitchFamily="34" charset="0"/>
            </a:rPr>
            <a:t> [2] </a:t>
          </a:r>
          <a:endParaRPr lang="en-CA" sz="1200" dirty="0">
            <a:latin typeface="Abadi" panose="020B0604020104020204" pitchFamily="34" charset="0"/>
          </a:endParaRPr>
        </a:p>
      </dgm:t>
    </dgm:pt>
    <dgm:pt modelId="{15A2556A-F945-FE4C-8E4F-38156A9FE4E6}" type="parTrans" cxnId="{08368214-BB0F-A945-AAAE-12D4FB350266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5EAFED42-14CB-464A-8C64-65900063B579}" type="sibTrans" cxnId="{08368214-BB0F-A945-AAAE-12D4FB350266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8092DE73-2D9E-4548-87B6-41E5A2AE0450}">
      <dgm:prSet custT="1"/>
      <dgm:spPr/>
      <dgm:t>
        <a:bodyPr/>
        <a:lstStyle/>
        <a:p>
          <a:r>
            <a:rPr lang="en-CA" sz="1050" dirty="0">
              <a:latin typeface="Abadi" panose="020B0604020104020204" pitchFamily="34" charset="0"/>
            </a:rPr>
            <a:t>Segmentation </a:t>
          </a:r>
          <a:r>
            <a:rPr lang="en-CA" sz="1050" u="sng" dirty="0" err="1">
              <a:latin typeface="Abadi" panose="020B0604020104020204" pitchFamily="34" charset="0"/>
            </a:rPr>
            <a:t>manuelle</a:t>
          </a:r>
          <a:r>
            <a:rPr lang="en-CA" sz="1050" dirty="0">
              <a:latin typeface="Abadi" panose="020B0604020104020204" pitchFamily="34" charset="0"/>
            </a:rPr>
            <a:t> de la </a:t>
          </a:r>
          <a:r>
            <a:rPr lang="en-CA" sz="1050" dirty="0" err="1">
              <a:latin typeface="Abadi" panose="020B0604020104020204" pitchFamily="34" charset="0"/>
            </a:rPr>
            <a:t>paroi</a:t>
          </a:r>
          <a:r>
            <a:rPr lang="en-CA" sz="1050" dirty="0">
              <a:latin typeface="Abadi" panose="020B0604020104020204" pitchFamily="34" charset="0"/>
            </a:rPr>
            <a:t> AAA; </a:t>
          </a:r>
        </a:p>
      </dgm:t>
    </dgm:pt>
    <dgm:pt modelId="{7C90DE0F-D680-A949-9D94-9871438AE764}" type="sibTrans" cxnId="{E0D71312-5A69-FC4C-B6B2-2BFD544CB1D2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88A4BE3D-7E5D-1D42-85C9-4EDFF41B855A}" type="parTrans" cxnId="{E0D71312-5A69-FC4C-B6B2-2BFD544CB1D2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787331B7-8921-0E4D-9A4A-B4F1D98A04DE}">
      <dgm:prSet custT="1"/>
      <dgm:spPr/>
      <dgm:t>
        <a:bodyPr/>
        <a:lstStyle/>
        <a:p>
          <a:r>
            <a:rPr lang="en-CA" sz="1050" dirty="0" err="1">
              <a:latin typeface="Abadi" panose="020B0604020104020204" pitchFamily="34" charset="0"/>
            </a:rPr>
            <a:t>en</a:t>
          </a:r>
          <a:r>
            <a:rPr lang="en-CA" sz="1050" dirty="0">
              <a:latin typeface="Abadi" panose="020B0604020104020204" pitchFamily="34" charset="0"/>
            </a:rPr>
            <a:t> </a:t>
          </a:r>
          <a:r>
            <a:rPr lang="en-CA" sz="1050" dirty="0" err="1">
              <a:latin typeface="Abadi" panose="020B0604020104020204" pitchFamily="34" charset="0"/>
            </a:rPr>
            <a:t>comparant</a:t>
          </a:r>
          <a:r>
            <a:rPr lang="en-CA" sz="1050" dirty="0">
              <a:latin typeface="Abadi" panose="020B0604020104020204" pitchFamily="34" charset="0"/>
            </a:rPr>
            <a:t> aux images CT scan + </a:t>
          </a:r>
          <a:r>
            <a:rPr lang="en-CA" sz="1050" dirty="0" err="1">
              <a:latin typeface="Abadi" panose="020B0604020104020204" pitchFamily="34" charset="0"/>
            </a:rPr>
            <a:t>révisée</a:t>
          </a:r>
          <a:r>
            <a:rPr lang="en-CA" sz="1050" dirty="0">
              <a:latin typeface="Abadi" panose="020B0604020104020204" pitchFamily="34" charset="0"/>
            </a:rPr>
            <a:t> par </a:t>
          </a:r>
          <a:r>
            <a:rPr lang="en-CA" sz="1050" dirty="0" err="1">
              <a:latin typeface="Abadi" panose="020B0604020104020204" pitchFamily="34" charset="0"/>
            </a:rPr>
            <a:t>radiologue</a:t>
          </a:r>
          <a:r>
            <a:rPr lang="en-CA" sz="1050" dirty="0">
              <a:latin typeface="Abadi" panose="020B0604020104020204" pitchFamily="34" charset="0"/>
            </a:rPr>
            <a:t>  </a:t>
          </a:r>
        </a:p>
      </dgm:t>
    </dgm:pt>
    <dgm:pt modelId="{87D50746-5482-264F-8BC4-D86332B451E9}" type="sibTrans" cxnId="{D4DB9828-EE6F-0F45-8C4E-04CE5C7ADD6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BC73DEBF-A057-FA4F-9A79-D39C5A526972}" type="parTrans" cxnId="{D4DB9828-EE6F-0F45-8C4E-04CE5C7ADD6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50CA730A-AF6C-2541-A290-007C282E3BA6}">
      <dgm:prSet custT="1"/>
      <dgm:spPr/>
      <dgm:t>
        <a:bodyPr/>
        <a:lstStyle/>
        <a:p>
          <a:r>
            <a:rPr lang="en-CA" sz="1050" dirty="0">
              <a:latin typeface="Abadi" panose="020B0604020104020204" pitchFamily="34" charset="0"/>
            </a:rPr>
            <a:t>Images 3D+T sur </a:t>
          </a:r>
          <a:r>
            <a:rPr lang="en-CA" sz="1050" dirty="0" err="1">
              <a:latin typeface="Abadi" panose="020B0604020104020204" pitchFamily="34" charset="0"/>
            </a:rPr>
            <a:t>logiciel</a:t>
          </a:r>
          <a:r>
            <a:rPr lang="en-CA" sz="1050" dirty="0">
              <a:latin typeface="Abadi" panose="020B0604020104020204" pitchFamily="34" charset="0"/>
            </a:rPr>
            <a:t> </a:t>
          </a:r>
          <a:r>
            <a:rPr lang="en-CA" sz="1050" dirty="0" err="1">
              <a:latin typeface="Abadi" panose="020B0604020104020204" pitchFamily="34" charset="0"/>
            </a:rPr>
            <a:t>Matlab</a:t>
          </a:r>
          <a:r>
            <a:rPr lang="en-CA" sz="1050" dirty="0">
              <a:latin typeface="Abadi" panose="020B0604020104020204" pitchFamily="34" charset="0"/>
            </a:rPr>
            <a:t> </a:t>
          </a:r>
          <a:r>
            <a:rPr lang="en-CA" sz="1050" dirty="0" err="1">
              <a:latin typeface="Abadi" panose="020B0604020104020204" pitchFamily="34" charset="0"/>
            </a:rPr>
            <a:t>résolution</a:t>
          </a:r>
          <a:r>
            <a:rPr lang="en-CA" sz="1050" dirty="0">
              <a:latin typeface="Abadi" panose="020B0604020104020204" pitchFamily="34" charset="0"/>
            </a:rPr>
            <a:t> sous-</a:t>
          </a:r>
          <a:r>
            <a:rPr lang="en-CA" sz="1050" dirty="0" err="1">
              <a:latin typeface="Abadi" panose="020B0604020104020204" pitchFamily="34" charset="0"/>
            </a:rPr>
            <a:t>optimale</a:t>
          </a:r>
          <a:r>
            <a:rPr lang="en-CA" sz="1050" dirty="0">
              <a:latin typeface="Abadi" panose="020B0604020104020204" pitchFamily="34" charset="0"/>
            </a:rPr>
            <a:t>- pour segmentation </a:t>
          </a:r>
          <a:r>
            <a:rPr lang="en-CA" sz="1050" dirty="0" err="1">
              <a:latin typeface="Abadi" panose="020B0604020104020204" pitchFamily="34" charset="0"/>
            </a:rPr>
            <a:t>manuelle</a:t>
          </a:r>
          <a:r>
            <a:rPr lang="en-CA" sz="1050" dirty="0">
              <a:latin typeface="Abadi" panose="020B0604020104020204" pitchFamily="34" charset="0"/>
            </a:rPr>
            <a:t>. </a:t>
          </a:r>
        </a:p>
      </dgm:t>
    </dgm:pt>
    <dgm:pt modelId="{362A46F3-077E-C344-B183-D59512C3F5C5}" type="sibTrans" cxnId="{7E54F100-459E-9444-AD59-DE04DF79A0A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1AEC0995-A739-404F-91AB-D6A1F5C7FA37}" type="parTrans" cxnId="{7E54F100-459E-9444-AD59-DE04DF79A0AA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DD4343FB-8479-EB41-958C-3424C98605A4}">
      <dgm:prSet custT="1"/>
      <dgm:spPr/>
      <dgm:t>
        <a:bodyPr/>
        <a:lstStyle/>
        <a:p>
          <a:r>
            <a:rPr lang="en-CA" sz="1050" dirty="0" err="1">
              <a:latin typeface="Abadi" panose="020B0604020104020204" pitchFamily="34" charset="0"/>
            </a:rPr>
            <a:t>Limitées</a:t>
          </a:r>
          <a:r>
            <a:rPr lang="en-CA" sz="1050" dirty="0">
              <a:latin typeface="Abadi" panose="020B0604020104020204" pitchFamily="34" charset="0"/>
            </a:rPr>
            <a:t> par conditions </a:t>
          </a:r>
          <a:r>
            <a:rPr lang="en-CA" sz="1050" dirty="0" err="1">
              <a:latin typeface="Abadi" panose="020B0604020104020204" pitchFamily="34" charset="0"/>
            </a:rPr>
            <a:t>d’examen</a:t>
          </a:r>
          <a:r>
            <a:rPr lang="en-CA" sz="1050" dirty="0">
              <a:latin typeface="Abadi" panose="020B0604020104020204" pitchFamily="34" charset="0"/>
            </a:rPr>
            <a:t> (</a:t>
          </a:r>
          <a:r>
            <a:rPr lang="en-CA" sz="1050" dirty="0" err="1">
              <a:latin typeface="Abadi" panose="020B0604020104020204" pitchFamily="34" charset="0"/>
            </a:rPr>
            <a:t>anatomie</a:t>
          </a:r>
          <a:r>
            <a:rPr lang="en-CA" sz="1050" dirty="0">
              <a:latin typeface="Abadi" panose="020B0604020104020204" pitchFamily="34" charset="0"/>
            </a:rPr>
            <a:t> du patient, </a:t>
          </a:r>
          <a:r>
            <a:rPr lang="en-CA" sz="1050" dirty="0" err="1">
              <a:latin typeface="Abadi" panose="020B0604020104020204" pitchFamily="34" charset="0"/>
            </a:rPr>
            <a:t>artéfacts</a:t>
          </a:r>
          <a:r>
            <a:rPr lang="en-CA" sz="1050" dirty="0">
              <a:latin typeface="Abadi" panose="020B0604020104020204" pitchFamily="34" charset="0"/>
            </a:rPr>
            <a:t> de </a:t>
          </a:r>
          <a:r>
            <a:rPr lang="en-CA" sz="1050" dirty="0" err="1">
              <a:latin typeface="Abadi" panose="020B0604020104020204" pitchFamily="34" charset="0"/>
            </a:rPr>
            <a:t>mouvement</a:t>
          </a:r>
          <a:r>
            <a:rPr lang="en-CA" sz="1050" dirty="0">
              <a:latin typeface="Abadi" panose="020B0604020104020204" pitchFamily="34" charset="0"/>
            </a:rPr>
            <a:t>, etc.) et par FOV + frame rate. </a:t>
          </a:r>
        </a:p>
      </dgm:t>
    </dgm:pt>
    <dgm:pt modelId="{A6E274B0-2EFF-B848-A112-3413ABBF88B7}" type="parTrans" cxnId="{8E3573E1-AE47-594F-AE89-98B064DAE1B0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C61100DD-478B-CB4F-8696-C56868742567}" type="sibTrans" cxnId="{8E3573E1-AE47-594F-AE89-98B064DAE1B0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E90FE23E-821E-6149-873C-3AF5747F245C}">
      <dgm:prSet custT="1"/>
      <dgm:spPr/>
      <dgm:t>
        <a:bodyPr/>
        <a:lstStyle/>
        <a:p>
          <a:endParaRPr lang="en-CA" sz="1200" b="1" dirty="0">
            <a:latin typeface="Abadi" panose="020B0604020104020204" pitchFamily="34" charset="0"/>
          </a:endParaRPr>
        </a:p>
      </dgm:t>
    </dgm:pt>
    <dgm:pt modelId="{8FA6E033-805B-9041-89A0-480832C4DD3F}" type="parTrans" cxnId="{29C58059-7F6C-144D-A681-593957CC45A5}">
      <dgm:prSet/>
      <dgm:spPr/>
      <dgm:t>
        <a:bodyPr/>
        <a:lstStyle/>
        <a:p>
          <a:endParaRPr lang="en-US"/>
        </a:p>
      </dgm:t>
    </dgm:pt>
    <dgm:pt modelId="{8353C992-E1E2-4D4A-AEB5-496A5D2949DB}" type="sibTrans" cxnId="{29C58059-7F6C-144D-A681-593957CC45A5}">
      <dgm:prSet/>
      <dgm:spPr/>
      <dgm:t>
        <a:bodyPr/>
        <a:lstStyle/>
        <a:p>
          <a:endParaRPr lang="en-US"/>
        </a:p>
      </dgm:t>
    </dgm:pt>
    <dgm:pt modelId="{17A2C9C4-90D9-284B-8B1F-6F8070EDD992}">
      <dgm:prSet custT="1"/>
      <dgm:spPr/>
      <dgm:t>
        <a:bodyPr/>
        <a:lstStyle/>
        <a:p>
          <a:endParaRPr lang="en-CA" sz="1200" b="1" dirty="0">
            <a:latin typeface="Abadi" panose="020B0604020104020204" pitchFamily="34" charset="0"/>
          </a:endParaRPr>
        </a:p>
      </dgm:t>
    </dgm:pt>
    <dgm:pt modelId="{AA9F6B72-E3F3-0A46-87D0-AE7BD662AB7D}" type="parTrans" cxnId="{F34A7391-48C0-8A49-A17A-FD8C574AD337}">
      <dgm:prSet/>
      <dgm:spPr/>
      <dgm:t>
        <a:bodyPr/>
        <a:lstStyle/>
        <a:p>
          <a:endParaRPr lang="en-US"/>
        </a:p>
      </dgm:t>
    </dgm:pt>
    <dgm:pt modelId="{68995250-5097-4E43-B31D-732572555D0F}" type="sibTrans" cxnId="{F34A7391-48C0-8A49-A17A-FD8C574AD337}">
      <dgm:prSet/>
      <dgm:spPr/>
      <dgm:t>
        <a:bodyPr/>
        <a:lstStyle/>
        <a:p>
          <a:endParaRPr lang="en-US"/>
        </a:p>
      </dgm:t>
    </dgm:pt>
    <dgm:pt modelId="{65075428-B427-BB44-9EE0-E16E4F38F14D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198D8A9C-86D4-2C43-A21F-F6857A05A9BC}" type="parTrans" cxnId="{3B6B4A10-8498-544D-9D54-8E8B7CEF2996}">
      <dgm:prSet/>
      <dgm:spPr/>
      <dgm:t>
        <a:bodyPr/>
        <a:lstStyle/>
        <a:p>
          <a:endParaRPr lang="en-US"/>
        </a:p>
      </dgm:t>
    </dgm:pt>
    <dgm:pt modelId="{55A4A4BA-1589-9040-9CDF-2FA227F2DFA1}" type="sibTrans" cxnId="{3B6B4A10-8498-544D-9D54-8E8B7CEF2996}">
      <dgm:prSet/>
      <dgm:spPr/>
      <dgm:t>
        <a:bodyPr/>
        <a:lstStyle/>
        <a:p>
          <a:endParaRPr lang="en-US"/>
        </a:p>
      </dgm:t>
    </dgm:pt>
    <dgm:pt modelId="{A44FD5DD-F4BC-2E4D-9601-403E2E4FE1F3}">
      <dgm:prSet custT="1"/>
      <dgm:spPr/>
      <dgm:t>
        <a:bodyPr/>
        <a:lstStyle/>
        <a:p>
          <a:endParaRPr lang="en-CA" sz="1200" dirty="0">
            <a:latin typeface="Abadi" panose="020B0604020104020204" pitchFamily="34" charset="0"/>
          </a:endParaRPr>
        </a:p>
      </dgm:t>
    </dgm:pt>
    <dgm:pt modelId="{27EFE6CE-589B-4840-9A5A-0556A04F90E0}" type="parTrans" cxnId="{BC2F0AF0-5832-2B46-B565-224C23DF2669}">
      <dgm:prSet/>
      <dgm:spPr/>
      <dgm:t>
        <a:bodyPr/>
        <a:lstStyle/>
        <a:p>
          <a:endParaRPr lang="en-US"/>
        </a:p>
      </dgm:t>
    </dgm:pt>
    <dgm:pt modelId="{24C2C8FF-D05E-504A-967B-FA8F88A02780}" type="sibTrans" cxnId="{BC2F0AF0-5832-2B46-B565-224C23DF2669}">
      <dgm:prSet/>
      <dgm:spPr/>
      <dgm:t>
        <a:bodyPr/>
        <a:lstStyle/>
        <a:p>
          <a:endParaRPr lang="en-US"/>
        </a:p>
      </dgm:t>
    </dgm:pt>
    <dgm:pt modelId="{0CB8260C-A6F7-F44C-8B7B-7BD1FA367120}" type="pres">
      <dgm:prSet presAssocID="{B341B20E-75F9-A94E-ACB8-13FC8D81AE9D}" presName="linear" presStyleCnt="0">
        <dgm:presLayoutVars>
          <dgm:animLvl val="lvl"/>
          <dgm:resizeHandles val="exact"/>
        </dgm:presLayoutVars>
      </dgm:prSet>
      <dgm:spPr/>
    </dgm:pt>
    <dgm:pt modelId="{B4D9D1F2-9224-6143-8D05-92659AF3375B}" type="pres">
      <dgm:prSet presAssocID="{C2CE6949-4D42-5C4F-87DF-A7F0B670E71A}" presName="parentText" presStyleLbl="node1" presStyleIdx="0" presStyleCnt="2" custScaleX="95014" custScaleY="39311" custLinFactNeighborX="-2711" custLinFactNeighborY="-246">
        <dgm:presLayoutVars>
          <dgm:chMax val="0"/>
          <dgm:bulletEnabled val="1"/>
        </dgm:presLayoutVars>
      </dgm:prSet>
      <dgm:spPr/>
    </dgm:pt>
    <dgm:pt modelId="{F4B3085C-B31D-EE4C-8BFB-AA2ADD118863}" type="pres">
      <dgm:prSet presAssocID="{C2CE6949-4D42-5C4F-87DF-A7F0B670E71A}" presName="childText" presStyleLbl="revTx" presStyleIdx="0" presStyleCnt="2" custScaleY="95791">
        <dgm:presLayoutVars>
          <dgm:bulletEnabled val="1"/>
        </dgm:presLayoutVars>
      </dgm:prSet>
      <dgm:spPr/>
    </dgm:pt>
    <dgm:pt modelId="{D2FEAB7A-DAA5-714A-8F55-0C896806553A}" type="pres">
      <dgm:prSet presAssocID="{19FF039B-0E29-764F-9CF3-2F35D9137B05}" presName="parentText" presStyleLbl="node1" presStyleIdx="1" presStyleCnt="2" custScaleX="92533" custScaleY="39243" custLinFactNeighborX="-3095" custLinFactNeighborY="3937">
        <dgm:presLayoutVars>
          <dgm:chMax val="0"/>
          <dgm:bulletEnabled val="1"/>
        </dgm:presLayoutVars>
      </dgm:prSet>
      <dgm:spPr/>
    </dgm:pt>
    <dgm:pt modelId="{CF66F5F6-1F33-D14B-9BD3-0DBC4342332A}" type="pres">
      <dgm:prSet presAssocID="{19FF039B-0E29-764F-9CF3-2F35D9137B05}" presName="childText" presStyleLbl="revTx" presStyleIdx="1" presStyleCnt="2" custScaleY="81646" custLinFactNeighborY="-26957">
        <dgm:presLayoutVars>
          <dgm:bulletEnabled val="1"/>
        </dgm:presLayoutVars>
      </dgm:prSet>
      <dgm:spPr/>
    </dgm:pt>
  </dgm:ptLst>
  <dgm:cxnLst>
    <dgm:cxn modelId="{7E54F100-459E-9444-AD59-DE04DF79A0AA}" srcId="{CC1602C8-D876-5246-B583-1E8E382261C4}" destId="{50CA730A-AF6C-2541-A290-007C282E3BA6}" srcOrd="2" destOrd="0" parTransId="{1AEC0995-A739-404F-91AB-D6A1F5C7FA37}" sibTransId="{362A46F3-077E-C344-B183-D59512C3F5C5}"/>
    <dgm:cxn modelId="{7B20E504-7C3C-3947-A906-D036CF59C51D}" srcId="{B341B20E-75F9-A94E-ACB8-13FC8D81AE9D}" destId="{C2CE6949-4D42-5C4F-87DF-A7F0B670E71A}" srcOrd="0" destOrd="0" parTransId="{1EB963F8-4753-0245-8EB1-53A1EB1DC7B8}" sibTransId="{FA50086B-25FD-5B4D-9B96-B1A486172CFB}"/>
    <dgm:cxn modelId="{18580105-6AF8-C440-A7F9-338E181A4403}" type="presOf" srcId="{A44FD5DD-F4BC-2E4D-9601-403E2E4FE1F3}" destId="{F4B3085C-B31D-EE4C-8BFB-AA2ADD118863}" srcOrd="0" destOrd="17" presId="urn:microsoft.com/office/officeart/2005/8/layout/vList2"/>
    <dgm:cxn modelId="{1B634E09-662C-D44B-9909-8DC6CDC4BD3E}" type="presOf" srcId="{17A2C9C4-90D9-284B-8B1F-6F8070EDD992}" destId="{CF66F5F6-1F33-D14B-9BD3-0DBC4342332A}" srcOrd="0" destOrd="1" presId="urn:microsoft.com/office/officeart/2005/8/layout/vList2"/>
    <dgm:cxn modelId="{6B258209-DC1A-7543-A081-E043EC390B4A}" type="presOf" srcId="{1AAB0553-98C1-0040-B092-67D6E9DFAEA5}" destId="{F4B3085C-B31D-EE4C-8BFB-AA2ADD118863}" srcOrd="0" destOrd="2" presId="urn:microsoft.com/office/officeart/2005/8/layout/vList2"/>
    <dgm:cxn modelId="{7BDE3F10-B09A-2E41-8A4C-FD7619AAAAC7}" srcId="{C2CE6949-4D42-5C4F-87DF-A7F0B670E71A}" destId="{1AAB0553-98C1-0040-B092-67D6E9DFAEA5}" srcOrd="2" destOrd="0" parTransId="{23C6E714-1843-CB44-BAA3-7FC07BB6AFF8}" sibTransId="{14FD3ACB-BCD3-BD44-85AB-8B6E0E3940C4}"/>
    <dgm:cxn modelId="{3B6B4A10-8498-544D-9D54-8E8B7CEF2996}" srcId="{C2CE6949-4D42-5C4F-87DF-A7F0B670E71A}" destId="{65075428-B427-BB44-9EE0-E16E4F38F14D}" srcOrd="16" destOrd="0" parTransId="{198D8A9C-86D4-2C43-A21F-F6857A05A9BC}" sibTransId="{55A4A4BA-1589-9040-9CDF-2FA227F2DFA1}"/>
    <dgm:cxn modelId="{E0D71312-5A69-FC4C-B6B2-2BFD544CB1D2}" srcId="{CC1602C8-D876-5246-B583-1E8E382261C4}" destId="{8092DE73-2D9E-4548-87B6-41E5A2AE0450}" srcOrd="1" destOrd="0" parTransId="{88A4BE3D-7E5D-1D42-85C9-4EDFF41B855A}" sibTransId="{7C90DE0F-D680-A949-9D94-9871438AE764}"/>
    <dgm:cxn modelId="{08368214-BB0F-A945-AAAE-12D4FB350266}" srcId="{E8C7CDA0-D6F2-CD44-ABB2-76D9993E5EDC}" destId="{DE7F32C1-FD48-3A4B-8F61-113B05ABE41C}" srcOrd="0" destOrd="0" parTransId="{15A2556A-F945-FE4C-8E4F-38156A9FE4E6}" sibTransId="{5EAFED42-14CB-464A-8C64-65900063B579}"/>
    <dgm:cxn modelId="{838E651A-56F2-724F-B654-7C452606B3A6}" type="presOf" srcId="{CC1602C8-D876-5246-B583-1E8E382261C4}" destId="{CF66F5F6-1F33-D14B-9BD3-0DBC4342332A}" srcOrd="0" destOrd="3" presId="urn:microsoft.com/office/officeart/2005/8/layout/vList2"/>
    <dgm:cxn modelId="{C720ED1F-F7CA-874F-A499-07CF54B2076C}" srcId="{19FF039B-0E29-764F-9CF3-2F35D9137B05}" destId="{E8C7CDA0-D6F2-CD44-ABB2-76D9993E5EDC}" srcOrd="5" destOrd="0" parTransId="{60CF7323-F67D-6845-A327-30A03DA71C00}" sibTransId="{E8831AD6-D80A-A241-A38A-14B86860A521}"/>
    <dgm:cxn modelId="{A2494424-C1E9-2E4E-9494-E1C76E73692A}" type="presOf" srcId="{3B0743B5-3B6A-564E-90A0-775B92418E72}" destId="{F4B3085C-B31D-EE4C-8BFB-AA2ADD118863}" srcOrd="0" destOrd="6" presId="urn:microsoft.com/office/officeart/2005/8/layout/vList2"/>
    <dgm:cxn modelId="{915EE225-4CF3-4B45-B21D-7072EBEFCFCA}" srcId="{C2CE6949-4D42-5C4F-87DF-A7F0B670E71A}" destId="{BB62BE11-30F2-3341-9BA2-00C02E656FF2}" srcOrd="3" destOrd="0" parTransId="{A4A80168-81F8-134C-80BA-844E57278A1E}" sibTransId="{87B6247E-B9A6-3945-BC93-5297679F3B1D}"/>
    <dgm:cxn modelId="{D4DB9828-EE6F-0F45-8C4E-04CE5C7ADD65}" srcId="{8092DE73-2D9E-4548-87B6-41E5A2AE0450}" destId="{787331B7-8921-0E4D-9A4A-B4F1D98A04DE}" srcOrd="0" destOrd="0" parTransId="{BC73DEBF-A057-FA4F-9A79-D39C5A526972}" sibTransId="{87D50746-5482-264F-8BC4-D86332B451E9}"/>
    <dgm:cxn modelId="{41C98B31-0EF6-1F42-ABC0-D568C1F953B6}" type="presOf" srcId="{D4D4C021-ECAF-8142-86EF-BBE1FE028416}" destId="{F4B3085C-B31D-EE4C-8BFB-AA2ADD118863}" srcOrd="0" destOrd="4" presId="urn:microsoft.com/office/officeart/2005/8/layout/vList2"/>
    <dgm:cxn modelId="{8B44063B-8712-B043-A39D-EDCE9CD583CD}" srcId="{19FF039B-0E29-764F-9CF3-2F35D9137B05}" destId="{276F1B32-A322-1D49-9D73-DAE63FD280BE}" srcOrd="4" destOrd="0" parTransId="{29CC4452-821B-484F-8E70-ABB8BEA95DBB}" sibTransId="{26011625-7144-C944-9C91-A30997E2D2CB}"/>
    <dgm:cxn modelId="{BE078F3E-AF20-8044-B8FB-11C1858C3ED4}" srcId="{C2CE6949-4D42-5C4F-87DF-A7F0B670E71A}" destId="{3B0743B5-3B6A-564E-90A0-775B92418E72}" srcOrd="6" destOrd="0" parTransId="{88BB9014-3360-384F-8889-FEB124957EA4}" sibTransId="{14253AB0-9AFC-CF4B-A867-7A96B945F23B}"/>
    <dgm:cxn modelId="{667EE245-4451-1742-9F3A-A491CCDE357F}" type="presOf" srcId="{B341B20E-75F9-A94E-ACB8-13FC8D81AE9D}" destId="{0CB8260C-A6F7-F44C-8B7B-7BD1FA367120}" srcOrd="0" destOrd="0" presId="urn:microsoft.com/office/officeart/2005/8/layout/vList2"/>
    <dgm:cxn modelId="{2C4E504C-2BCD-204E-9EC6-BDBE065CACC3}" type="presOf" srcId="{F96FF4A1-2594-5B46-A6F0-2E6782F9D869}" destId="{F4B3085C-B31D-EE4C-8BFB-AA2ADD118863}" srcOrd="0" destOrd="18" presId="urn:microsoft.com/office/officeart/2005/8/layout/vList2"/>
    <dgm:cxn modelId="{41FD734D-2363-5641-A867-FE42B65AA588}" type="presOf" srcId="{E90FE23E-821E-6149-873C-3AF5747F245C}" destId="{CF66F5F6-1F33-D14B-9BD3-0DBC4342332A}" srcOrd="0" destOrd="2" presId="urn:microsoft.com/office/officeart/2005/8/layout/vList2"/>
    <dgm:cxn modelId="{94C69A56-525A-CB4F-AF2B-6D4C5728F217}" type="presOf" srcId="{E5938F0D-5B44-724D-A582-16C61A3F9047}" destId="{F4B3085C-B31D-EE4C-8BFB-AA2ADD118863}" srcOrd="0" destOrd="10" presId="urn:microsoft.com/office/officeart/2005/8/layout/vList2"/>
    <dgm:cxn modelId="{D3ECEE58-2D82-FF49-890E-A3A4815416D8}" type="presOf" srcId="{210E3BC8-DEF5-A341-B4D2-6C6177E70EB2}" destId="{CF66F5F6-1F33-D14B-9BD3-0DBC4342332A}" srcOrd="0" destOrd="0" presId="urn:microsoft.com/office/officeart/2005/8/layout/vList2"/>
    <dgm:cxn modelId="{29C58059-7F6C-144D-A681-593957CC45A5}" srcId="{19FF039B-0E29-764F-9CF3-2F35D9137B05}" destId="{E90FE23E-821E-6149-873C-3AF5747F245C}" srcOrd="2" destOrd="0" parTransId="{8FA6E033-805B-9041-89A0-480832C4DD3F}" sibTransId="{8353C992-E1E2-4D4A-AEB5-496A5D2949DB}"/>
    <dgm:cxn modelId="{997ED95A-67A5-5F41-BA14-76CAC09CB5F1}" type="presOf" srcId="{7DA151F6-840C-0A46-ADB6-3302FE526C58}" destId="{F4B3085C-B31D-EE4C-8BFB-AA2ADD118863}" srcOrd="0" destOrd="14" presId="urn:microsoft.com/office/officeart/2005/8/layout/vList2"/>
    <dgm:cxn modelId="{1E4BCB60-844B-414E-81EB-2E8E68CAEEAD}" srcId="{C2CE6949-4D42-5C4F-87DF-A7F0B670E71A}" destId="{DD2BC1F4-FE80-8142-A46B-898B5074F722}" srcOrd="8" destOrd="0" parTransId="{826A08F4-762C-494C-8820-635AECCC5860}" sibTransId="{E25FA52A-4CF2-4747-8555-7361173235B5}"/>
    <dgm:cxn modelId="{0AC67B61-64D0-2D45-818B-704EB1A992D2}" srcId="{19FF039B-0E29-764F-9CF3-2F35D9137B05}" destId="{CC1602C8-D876-5246-B583-1E8E382261C4}" srcOrd="3" destOrd="0" parTransId="{85AFA516-3293-9041-B278-638F4766E53B}" sibTransId="{3B8AA951-7213-2B4F-B2BD-01DB5C182B0D}"/>
    <dgm:cxn modelId="{D59FCA63-E599-FA43-AC5A-DE7060F7C7F5}" type="presOf" srcId="{DD2BC1F4-FE80-8142-A46B-898B5074F722}" destId="{F4B3085C-B31D-EE4C-8BFB-AA2ADD118863}" srcOrd="0" destOrd="8" presId="urn:microsoft.com/office/officeart/2005/8/layout/vList2"/>
    <dgm:cxn modelId="{76806269-B6CD-6641-9A6E-D537DCFD4833}" srcId="{CC1602C8-D876-5246-B583-1E8E382261C4}" destId="{DE866462-24A1-A045-A985-BC26FB81BA89}" srcOrd="0" destOrd="0" parTransId="{DC11503F-0F50-C24B-A2E8-728DD3AF537C}" sibTransId="{47F45A3F-A9DC-B44F-8DBC-14776460AD2D}"/>
    <dgm:cxn modelId="{032D616D-4252-0C4D-B2A8-4BF0D8C0C933}" srcId="{C2CE6949-4D42-5C4F-87DF-A7F0B670E71A}" destId="{10CFFB53-542F-7244-87F7-B51F21803D76}" srcOrd="7" destOrd="0" parTransId="{F9E23F68-C1DC-174B-B972-C9258F5FB0ED}" sibTransId="{AF0DB011-0AC3-CC4D-920B-3F8C761CF660}"/>
    <dgm:cxn modelId="{F5C87F70-24E3-F44D-9B6F-BB0E67284C11}" srcId="{C2CE6949-4D42-5C4F-87DF-A7F0B670E71A}" destId="{C96C18D9-0BD8-DD44-9F32-FC52CC516FD1}" srcOrd="5" destOrd="0" parTransId="{2C0017CF-DF40-9C47-83E2-9753BD6A1DA0}" sibTransId="{27B815CB-8F47-DA45-B39C-799AD743AD95}"/>
    <dgm:cxn modelId="{13D58B74-7C37-FA40-93AD-624A98F1C99C}" type="presOf" srcId="{E8C7CDA0-D6F2-CD44-ABB2-76D9993E5EDC}" destId="{CF66F5F6-1F33-D14B-9BD3-0DBC4342332A}" srcOrd="0" destOrd="10" presId="urn:microsoft.com/office/officeart/2005/8/layout/vList2"/>
    <dgm:cxn modelId="{5517B17C-5D8C-6F4C-8848-EF23AC694735}" srcId="{B341B20E-75F9-A94E-ACB8-13FC8D81AE9D}" destId="{19FF039B-0E29-764F-9CF3-2F35D9137B05}" srcOrd="1" destOrd="0" parTransId="{02BBD531-633E-C94B-BE9B-EF4F4D9CABAD}" sibTransId="{3AA5806F-0C1C-6F4B-B8E4-3E003B30BF90}"/>
    <dgm:cxn modelId="{2128397F-81D0-5149-B0A0-6A146EF9B575}" type="presOf" srcId="{6B7D3BF9-594D-414D-824B-D09EF042E6E1}" destId="{F4B3085C-B31D-EE4C-8BFB-AA2ADD118863}" srcOrd="0" destOrd="9" presId="urn:microsoft.com/office/officeart/2005/8/layout/vList2"/>
    <dgm:cxn modelId="{D2453C81-3084-E146-967E-2DEBD324F71B}" type="presOf" srcId="{276F1B32-A322-1D49-9D73-DAE63FD280BE}" destId="{CF66F5F6-1F33-D14B-9BD3-0DBC4342332A}" srcOrd="0" destOrd="9" presId="urn:microsoft.com/office/officeart/2005/8/layout/vList2"/>
    <dgm:cxn modelId="{CCAC1685-3AED-3C4F-970F-D3044FAC5F55}" srcId="{C2CE6949-4D42-5C4F-87DF-A7F0B670E71A}" destId="{F96FF4A1-2594-5B46-A6F0-2E6782F9D869}" srcOrd="18" destOrd="0" parTransId="{48120CCB-2927-2C42-8955-83DEC4E476B2}" sibTransId="{07BA5EE7-5238-3341-9333-990D8F8C6CDD}"/>
    <dgm:cxn modelId="{35ECDE89-7BFE-354C-8103-37E83818C449}" srcId="{C2CE6949-4D42-5C4F-87DF-A7F0B670E71A}" destId="{E5938F0D-5B44-724D-A582-16C61A3F9047}" srcOrd="10" destOrd="0" parTransId="{CFB6B114-2CE9-BB43-B18E-546C91EDBC48}" sibTransId="{2B550577-6BCD-A64F-B3D3-AAB891E92A17}"/>
    <dgm:cxn modelId="{9D4A6B8C-A195-FA4E-8210-769F18A3E31F}" type="presOf" srcId="{DD4343FB-8479-EB41-958C-3424C98605A4}" destId="{CF66F5F6-1F33-D14B-9BD3-0DBC4342332A}" srcOrd="0" destOrd="5" presId="urn:microsoft.com/office/officeart/2005/8/layout/vList2"/>
    <dgm:cxn modelId="{AC711A8F-9D9D-0147-8407-D058341F4B00}" type="presOf" srcId="{C96C18D9-0BD8-DD44-9F32-FC52CC516FD1}" destId="{F4B3085C-B31D-EE4C-8BFB-AA2ADD118863}" srcOrd="0" destOrd="5" presId="urn:microsoft.com/office/officeart/2005/8/layout/vList2"/>
    <dgm:cxn modelId="{D7CF5E90-184E-A347-A96A-920C6626C594}" type="presOf" srcId="{10CFFB53-542F-7244-87F7-B51F21803D76}" destId="{F4B3085C-B31D-EE4C-8BFB-AA2ADD118863}" srcOrd="0" destOrd="7" presId="urn:microsoft.com/office/officeart/2005/8/layout/vList2"/>
    <dgm:cxn modelId="{F34A7391-48C0-8A49-A17A-FD8C574AD337}" srcId="{19FF039B-0E29-764F-9CF3-2F35D9137B05}" destId="{17A2C9C4-90D9-284B-8B1F-6F8070EDD992}" srcOrd="1" destOrd="0" parTransId="{AA9F6B72-E3F3-0A46-87D0-AE7BD662AB7D}" sibTransId="{68995250-5097-4E43-B31D-732572555D0F}"/>
    <dgm:cxn modelId="{A01CCB96-5B3E-E148-8AC3-7183E1E69469}" type="presOf" srcId="{5C5E49EE-81E6-6D45-975B-6141399399C5}" destId="{F4B3085C-B31D-EE4C-8BFB-AA2ADD118863}" srcOrd="0" destOrd="12" presId="urn:microsoft.com/office/officeart/2005/8/layout/vList2"/>
    <dgm:cxn modelId="{89971C99-A5F9-7049-9235-1362D7CFFF35}" srcId="{C2CE6949-4D42-5C4F-87DF-A7F0B670E71A}" destId="{D4D4C021-ECAF-8142-86EF-BBE1FE028416}" srcOrd="4" destOrd="0" parTransId="{9E40FDA0-C0A2-FE4E-84D4-9808BF65AEC9}" sibTransId="{D36DBBFE-8CA5-6C48-BEE5-367E91575114}"/>
    <dgm:cxn modelId="{511528A4-3FE9-8B4F-96A2-39C2F115702C}" type="presOf" srcId="{BB62BE11-30F2-3341-9BA2-00C02E656FF2}" destId="{F4B3085C-B31D-EE4C-8BFB-AA2ADD118863}" srcOrd="0" destOrd="3" presId="urn:microsoft.com/office/officeart/2005/8/layout/vList2"/>
    <dgm:cxn modelId="{1B01C7A4-20C5-A142-9C5F-257F08241FF2}" srcId="{C2CE6949-4D42-5C4F-87DF-A7F0B670E71A}" destId="{3D37442A-8168-014B-A91E-26A79CB2668D}" srcOrd="15" destOrd="0" parTransId="{A3748435-F973-BC42-9750-4A8727F8A4D0}" sibTransId="{D2D8F47A-A2B9-D142-B026-F9BBADE73807}"/>
    <dgm:cxn modelId="{5D65A2A6-44CD-FB47-AA21-290C070FB66E}" srcId="{C2CE6949-4D42-5C4F-87DF-A7F0B670E71A}" destId="{3448570F-71DE-E44D-AFA0-A87625987DD4}" srcOrd="11" destOrd="0" parTransId="{274F1062-9033-8446-B8FE-C7E4AC737462}" sibTransId="{C435633C-4BEC-DC4B-A6F3-0A21308A1C52}"/>
    <dgm:cxn modelId="{82239DA7-7E8A-8C41-A753-E1303BB10605}" type="presOf" srcId="{19FF039B-0E29-764F-9CF3-2F35D9137B05}" destId="{D2FEAB7A-DAA5-714A-8F55-0C896806553A}" srcOrd="0" destOrd="0" presId="urn:microsoft.com/office/officeart/2005/8/layout/vList2"/>
    <dgm:cxn modelId="{536E8BA8-86A4-A546-96A6-96685E650CCB}" type="presOf" srcId="{50CA730A-AF6C-2541-A290-007C282E3BA6}" destId="{CF66F5F6-1F33-D14B-9BD3-0DBC4342332A}" srcOrd="0" destOrd="8" presId="urn:microsoft.com/office/officeart/2005/8/layout/vList2"/>
    <dgm:cxn modelId="{7410CCB5-FFE6-3E4B-BFE6-51E0A47F868C}" srcId="{C2CE6949-4D42-5C4F-87DF-A7F0B670E71A}" destId="{E919AADE-DC9D-7540-B7C3-C48C4CC4D8AD}" srcOrd="0" destOrd="0" parTransId="{BDAD57BA-0337-6D42-BBBE-1558C1118F50}" sibTransId="{9D24138B-473B-1148-98D9-4CC8D40F5093}"/>
    <dgm:cxn modelId="{7A276BB7-EF44-874C-9F16-BDF1EC130F39}" type="presOf" srcId="{DE7F32C1-FD48-3A4B-8F61-113B05ABE41C}" destId="{CF66F5F6-1F33-D14B-9BD3-0DBC4342332A}" srcOrd="0" destOrd="11" presId="urn:microsoft.com/office/officeart/2005/8/layout/vList2"/>
    <dgm:cxn modelId="{DFD277B8-49D3-7E43-B0BB-9C59949E9272}" type="presOf" srcId="{3D37442A-8168-014B-A91E-26A79CB2668D}" destId="{F4B3085C-B31D-EE4C-8BFB-AA2ADD118863}" srcOrd="0" destOrd="15" presId="urn:microsoft.com/office/officeart/2005/8/layout/vList2"/>
    <dgm:cxn modelId="{03C9A1B8-4133-0446-9AD7-C895DDB92287}" srcId="{19FF039B-0E29-764F-9CF3-2F35D9137B05}" destId="{210E3BC8-DEF5-A341-B4D2-6C6177E70EB2}" srcOrd="0" destOrd="0" parTransId="{15F878D6-18F1-3943-BF4A-A1C6EDB82C3B}" sibTransId="{2F0004E1-B0B4-1E42-BB31-2986DF578F69}"/>
    <dgm:cxn modelId="{324131B9-2780-7345-B23F-7236FDC5513D}" type="presOf" srcId="{8092DE73-2D9E-4548-87B6-41E5A2AE0450}" destId="{CF66F5F6-1F33-D14B-9BD3-0DBC4342332A}" srcOrd="0" destOrd="6" presId="urn:microsoft.com/office/officeart/2005/8/layout/vList2"/>
    <dgm:cxn modelId="{21F7B2B9-A9F9-B841-9821-B7B302BF342A}" srcId="{C2CE6949-4D42-5C4F-87DF-A7F0B670E71A}" destId="{5C5E49EE-81E6-6D45-975B-6141399399C5}" srcOrd="12" destOrd="0" parTransId="{EECB4C14-6958-5342-B203-A61A59C33E16}" sibTransId="{490E1FB0-5548-EB42-A576-9FDC7503F93D}"/>
    <dgm:cxn modelId="{472A75C0-C5F8-4C41-96B2-1D1A818E4073}" srcId="{C2CE6949-4D42-5C4F-87DF-A7F0B670E71A}" destId="{7DA151F6-840C-0A46-ADB6-3302FE526C58}" srcOrd="14" destOrd="0" parTransId="{65347549-1AE0-D346-A99C-5B85277392A2}" sibTransId="{8B3EDD1D-046D-5243-9DB9-104CE9BB6B61}"/>
    <dgm:cxn modelId="{A31B7CC9-0A16-C144-BEDB-D9B5EEF712A1}" type="presOf" srcId="{3448570F-71DE-E44D-AFA0-A87625987DD4}" destId="{F4B3085C-B31D-EE4C-8BFB-AA2ADD118863}" srcOrd="0" destOrd="11" presId="urn:microsoft.com/office/officeart/2005/8/layout/vList2"/>
    <dgm:cxn modelId="{F7810DCA-C07B-4946-BD07-234BBFE52906}" type="presOf" srcId="{E919AADE-DC9D-7540-B7C3-C48C4CC4D8AD}" destId="{F4B3085C-B31D-EE4C-8BFB-AA2ADD118863}" srcOrd="0" destOrd="0" presId="urn:microsoft.com/office/officeart/2005/8/layout/vList2"/>
    <dgm:cxn modelId="{C145CFCD-A4FE-0D41-9F85-4EDA0494F214}" type="presOf" srcId="{DE866462-24A1-A045-A985-BC26FB81BA89}" destId="{CF66F5F6-1F33-D14B-9BD3-0DBC4342332A}" srcOrd="0" destOrd="4" presId="urn:microsoft.com/office/officeart/2005/8/layout/vList2"/>
    <dgm:cxn modelId="{8B8ACCCE-0B56-2A4D-929D-8D6F431726CC}" srcId="{C2CE6949-4D42-5C4F-87DF-A7F0B670E71A}" destId="{4503DB89-DC41-4343-A43B-04C87D575811}" srcOrd="13" destOrd="0" parTransId="{C597AF55-ADCF-8E41-95A2-55588E2C57D8}" sibTransId="{645DBC8E-E089-EC45-AB8B-C5312D27CF5D}"/>
    <dgm:cxn modelId="{4DF69FCF-93E4-9344-A338-9F08BBF3BFFE}" type="presOf" srcId="{4503DB89-DC41-4343-A43B-04C87D575811}" destId="{F4B3085C-B31D-EE4C-8BFB-AA2ADD118863}" srcOrd="0" destOrd="13" presId="urn:microsoft.com/office/officeart/2005/8/layout/vList2"/>
    <dgm:cxn modelId="{FD98FBD3-7085-4E49-A847-B622B32A275F}" type="presOf" srcId="{04DA2673-FE37-4540-A0B7-DDCA9B602946}" destId="{F4B3085C-B31D-EE4C-8BFB-AA2ADD118863}" srcOrd="0" destOrd="1" presId="urn:microsoft.com/office/officeart/2005/8/layout/vList2"/>
    <dgm:cxn modelId="{0DFD08D6-7E08-3B42-ADFF-605281A189C6}" type="presOf" srcId="{787331B7-8921-0E4D-9A4A-B4F1D98A04DE}" destId="{CF66F5F6-1F33-D14B-9BD3-0DBC4342332A}" srcOrd="0" destOrd="7" presId="urn:microsoft.com/office/officeart/2005/8/layout/vList2"/>
    <dgm:cxn modelId="{4860BEDB-66F0-6940-BD0C-CB0B29A6C104}" type="presOf" srcId="{C2CE6949-4D42-5C4F-87DF-A7F0B670E71A}" destId="{B4D9D1F2-9224-6143-8D05-92659AF3375B}" srcOrd="0" destOrd="0" presId="urn:microsoft.com/office/officeart/2005/8/layout/vList2"/>
    <dgm:cxn modelId="{8E3573E1-AE47-594F-AE89-98B064DAE1B0}" srcId="{DE866462-24A1-A045-A985-BC26FB81BA89}" destId="{DD4343FB-8479-EB41-958C-3424C98605A4}" srcOrd="0" destOrd="0" parTransId="{A6E274B0-2EFF-B848-A112-3413ABBF88B7}" sibTransId="{C61100DD-478B-CB4F-8696-C56868742567}"/>
    <dgm:cxn modelId="{BC2F0AF0-5832-2B46-B565-224C23DF2669}" srcId="{C2CE6949-4D42-5C4F-87DF-A7F0B670E71A}" destId="{A44FD5DD-F4BC-2E4D-9601-403E2E4FE1F3}" srcOrd="17" destOrd="0" parTransId="{27EFE6CE-589B-4840-9A5A-0556A04F90E0}" sibTransId="{24C2C8FF-D05E-504A-967B-FA8F88A02780}"/>
    <dgm:cxn modelId="{336C7CF8-9819-CB4E-8F55-0CE13E77256B}" srcId="{C2CE6949-4D42-5C4F-87DF-A7F0B670E71A}" destId="{6B7D3BF9-594D-414D-824B-D09EF042E6E1}" srcOrd="9" destOrd="0" parTransId="{A1476446-68A6-1445-9083-0F5D510E759D}" sibTransId="{A64BB929-AA46-6246-8CD0-C9D9C5610750}"/>
    <dgm:cxn modelId="{E58DACFD-A746-6A4D-AEE4-E301F9AD208A}" srcId="{C2CE6949-4D42-5C4F-87DF-A7F0B670E71A}" destId="{04DA2673-FE37-4540-A0B7-DDCA9B602946}" srcOrd="1" destOrd="0" parTransId="{96E2AF15-F42F-A747-94B4-845F4FE7A6B2}" sibTransId="{0C37004A-780D-E249-8CEF-4E37AC6CF163}"/>
    <dgm:cxn modelId="{7621F5FD-02CC-0948-B58A-72FE36C1D09E}" type="presOf" srcId="{65075428-B427-BB44-9EE0-E16E4F38F14D}" destId="{F4B3085C-B31D-EE4C-8BFB-AA2ADD118863}" srcOrd="0" destOrd="16" presId="urn:microsoft.com/office/officeart/2005/8/layout/vList2"/>
    <dgm:cxn modelId="{9C6560F1-3A68-454D-94B5-5BF0051751FE}" type="presParOf" srcId="{0CB8260C-A6F7-F44C-8B7B-7BD1FA367120}" destId="{B4D9D1F2-9224-6143-8D05-92659AF3375B}" srcOrd="0" destOrd="0" presId="urn:microsoft.com/office/officeart/2005/8/layout/vList2"/>
    <dgm:cxn modelId="{10FAAA94-92CC-9B44-8836-2C20442B0FC6}" type="presParOf" srcId="{0CB8260C-A6F7-F44C-8B7B-7BD1FA367120}" destId="{F4B3085C-B31D-EE4C-8BFB-AA2ADD118863}" srcOrd="1" destOrd="0" presId="urn:microsoft.com/office/officeart/2005/8/layout/vList2"/>
    <dgm:cxn modelId="{A8783329-FE9C-AA43-A924-F4A47D4AEFF3}" type="presParOf" srcId="{0CB8260C-A6F7-F44C-8B7B-7BD1FA367120}" destId="{D2FEAB7A-DAA5-714A-8F55-0C896806553A}" srcOrd="2" destOrd="0" presId="urn:microsoft.com/office/officeart/2005/8/layout/vList2"/>
    <dgm:cxn modelId="{FCBCA985-48B2-0447-B4FD-1E939BA58F7E}" type="presParOf" srcId="{0CB8260C-A6F7-F44C-8B7B-7BD1FA367120}" destId="{CF66F5F6-1F33-D14B-9BD3-0DBC4342332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A8E4F-6B4E-B64A-B95C-ED7D48C5D80C}">
      <dsp:nvSpPr>
        <dsp:cNvPr id="0" name=""/>
        <dsp:cNvSpPr/>
      </dsp:nvSpPr>
      <dsp:spPr>
        <a:xfrm>
          <a:off x="1024339" y="1078836"/>
          <a:ext cx="2580471" cy="258047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latin typeface="Abadi" panose="020B0604020104020204" pitchFamily="34" charset="0"/>
              <a:cs typeface="Arial" panose="020B0604020202020204" pitchFamily="34" charset="0"/>
            </a:rPr>
            <a:t>L’anévrisme</a:t>
          </a:r>
          <a:r>
            <a:rPr lang="en-US" sz="1600" b="1" kern="1200" dirty="0">
              <a:latin typeface="Abadi" panose="020B0604020104020204" pitchFamily="34" charset="0"/>
              <a:cs typeface="Arial" panose="020B0604020202020204" pitchFamily="34" charset="0"/>
            </a:rPr>
            <a:t> de </a:t>
          </a:r>
          <a:r>
            <a:rPr lang="en-US" sz="1600" b="1" kern="1200" dirty="0" err="1">
              <a:latin typeface="Abadi" panose="020B0604020104020204" pitchFamily="34" charset="0"/>
              <a:cs typeface="Arial" panose="020B0604020202020204" pitchFamily="34" charset="0"/>
            </a:rPr>
            <a:t>l’aorte</a:t>
          </a:r>
          <a:r>
            <a:rPr lang="en-US" sz="1600" b="1" kern="120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badi" panose="020B0604020104020204" pitchFamily="34" charset="0"/>
              <a:cs typeface="Arial" panose="020B0604020202020204" pitchFamily="34" charset="0"/>
            </a:rPr>
            <a:t>abdominale</a:t>
          </a:r>
          <a:r>
            <a:rPr lang="en-US" sz="1600" b="1" kern="1200" dirty="0">
              <a:latin typeface="Abadi" panose="020B0604020104020204" pitchFamily="34" charset="0"/>
              <a:cs typeface="Arial" panose="020B0604020202020204" pitchFamily="34" charset="0"/>
            </a:rPr>
            <a:t> (AAA):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kern="1200" dirty="0">
              <a:latin typeface="Abadi" panose="020B0604020104020204" pitchFamily="34" charset="0"/>
              <a:cs typeface="Arial" panose="020B0604020202020204" pitchFamily="34" charset="0"/>
            </a:rPr>
            <a:t>Dilatation de </a:t>
          </a:r>
          <a:r>
            <a:rPr lang="en-CA" sz="1200" b="0" kern="1200" dirty="0" err="1">
              <a:latin typeface="Abadi" panose="020B0604020104020204" pitchFamily="34" charset="0"/>
              <a:cs typeface="Arial" panose="020B0604020202020204" pitchFamily="34" charset="0"/>
            </a:rPr>
            <a:t>l’aorte</a:t>
          </a:r>
          <a:r>
            <a:rPr lang="en-CA" sz="1200" b="0" kern="120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1200" b="0" i="0" u="none" kern="1200" dirty="0"/>
            <a:t>≥ </a:t>
          </a:r>
          <a:r>
            <a:rPr lang="en-CA" sz="12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3 cm, </a:t>
          </a:r>
          <a:r>
            <a:rPr lang="en-CA" sz="12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soit</a:t>
          </a:r>
          <a:r>
            <a:rPr lang="en-CA" sz="12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environ 1,5 x </a:t>
          </a:r>
          <a:r>
            <a:rPr lang="en-CA" sz="12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diamètre</a:t>
          </a:r>
          <a:r>
            <a:rPr lang="en-CA" sz="12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normal.</a:t>
          </a:r>
          <a:r>
            <a:rPr lang="en-CA" sz="1200" b="0" kern="120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1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CA" sz="1200" b="0" kern="120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</a:br>
          <a:r>
            <a:rPr lang="en-CA" sz="1800" b="0" u="sng" kern="120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ASYMPTOMATIQUE!</a:t>
          </a:r>
          <a:endParaRPr lang="en-US" sz="1800" b="0" u="sng" kern="1200" dirty="0">
            <a:latin typeface="Abadi" panose="020B0604020104020204" pitchFamily="34" charset="0"/>
            <a:cs typeface="Arial" panose="020B0604020202020204" pitchFamily="34" charset="0"/>
          </a:endParaRPr>
        </a:p>
      </dsp:txBody>
      <dsp:txXfrm>
        <a:off x="1402240" y="1456737"/>
        <a:ext cx="1824669" cy="1824669"/>
      </dsp:txXfrm>
    </dsp:sp>
    <dsp:sp modelId="{D2444D60-03E9-6143-BF67-3AEEAF66CE82}">
      <dsp:nvSpPr>
        <dsp:cNvPr id="0" name=""/>
        <dsp:cNvSpPr/>
      </dsp:nvSpPr>
      <dsp:spPr>
        <a:xfrm>
          <a:off x="1669457" y="42525"/>
          <a:ext cx="1290235" cy="129023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65506"/>
                <a:satOff val="-2488"/>
                <a:lumOff val="-16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965506"/>
                <a:satOff val="-2488"/>
                <a:lumOff val="-16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965506"/>
                <a:satOff val="-2488"/>
                <a:lumOff val="-16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Prévalence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entre 1-5% </a:t>
          </a:r>
          <a:r>
            <a:rPr lang="en-CA" sz="900" b="0" kern="1200" dirty="0">
              <a:latin typeface="Abadi" panose="020B0604020104020204" pitchFamily="34" charset="0"/>
              <a:cs typeface="Arial" panose="020B0604020202020204" pitchFamily="34" charset="0"/>
            </a:rPr>
            <a:t>chez la 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population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générale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de plus de 65 ans</a:t>
          </a:r>
          <a:r>
            <a:rPr lang="en-CA" sz="900" b="0" kern="120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1</a:t>
          </a:r>
          <a:endParaRPr lang="en-US" sz="900" b="0" kern="1200" dirty="0">
            <a:latin typeface="Abadi" panose="020B0604020104020204" pitchFamily="34" charset="0"/>
            <a:cs typeface="Arial" panose="020B0604020202020204" pitchFamily="34" charset="0"/>
          </a:endParaRPr>
        </a:p>
      </dsp:txBody>
      <dsp:txXfrm>
        <a:off x="1858408" y="231476"/>
        <a:ext cx="912333" cy="912333"/>
      </dsp:txXfrm>
    </dsp:sp>
    <dsp:sp modelId="{F080D84D-6379-BD4F-B355-7A1153030C0C}">
      <dsp:nvSpPr>
        <dsp:cNvPr id="0" name=""/>
        <dsp:cNvSpPr/>
      </dsp:nvSpPr>
      <dsp:spPr>
        <a:xfrm>
          <a:off x="3024872" y="599790"/>
          <a:ext cx="1217943" cy="129023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931012"/>
                <a:satOff val="-4977"/>
                <a:lumOff val="-33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1931012"/>
                <a:satOff val="-4977"/>
                <a:lumOff val="-33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1931012"/>
                <a:satOff val="-4977"/>
                <a:lumOff val="-33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1" kern="1200" dirty="0">
              <a:latin typeface="Abadi" panose="020B0604020104020204" pitchFamily="34" charset="0"/>
              <a:cs typeface="Arial" panose="020B0604020202020204" pitchFamily="34" charset="0"/>
            </a:rPr>
            <a:t>FDRs: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0" kern="1200" dirty="0" err="1">
              <a:latin typeface="Abadi" panose="020B0604020104020204" pitchFamily="34" charset="0"/>
              <a:cs typeface="Arial" panose="020B0604020202020204" pitchFamily="34" charset="0"/>
            </a:rPr>
            <a:t>Sexe</a:t>
          </a: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 M, </a:t>
          </a:r>
          <a:r>
            <a:rPr lang="en-US" sz="900" b="0" kern="1200" dirty="0" err="1">
              <a:latin typeface="Abadi" panose="020B0604020104020204" pitchFamily="34" charset="0"/>
              <a:cs typeface="Arial" panose="020B0604020202020204" pitchFamily="34" charset="0"/>
            </a:rPr>
            <a:t>Âge</a:t>
          </a: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, HTA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0" kern="1200" dirty="0" err="1">
              <a:latin typeface="Abadi" panose="020B0604020104020204" pitchFamily="34" charset="0"/>
              <a:cs typeface="Arial" panose="020B0604020202020204" pitchFamily="34" charset="0"/>
            </a:rPr>
            <a:t>Tabagisme</a:t>
          </a: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0" kern="1200" dirty="0" err="1">
              <a:latin typeface="Abadi" panose="020B0604020104020204" pitchFamily="34" charset="0"/>
              <a:cs typeface="Arial" panose="020B0604020202020204" pitchFamily="34" charset="0"/>
            </a:rPr>
            <a:t>Dyslipidémie</a:t>
          </a: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ATCDs fam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0" kern="1200" dirty="0" err="1">
              <a:latin typeface="Abadi" panose="020B0604020104020204" pitchFamily="34" charset="0"/>
              <a:cs typeface="Arial" panose="020B0604020202020204" pitchFamily="34" charset="0"/>
            </a:rPr>
            <a:t>Collagénoses</a:t>
          </a: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, etc. </a:t>
          </a:r>
        </a:p>
      </dsp:txBody>
      <dsp:txXfrm>
        <a:off x="3203236" y="788741"/>
        <a:ext cx="861215" cy="912333"/>
      </dsp:txXfrm>
    </dsp:sp>
    <dsp:sp modelId="{2B4D3512-05E1-214E-B93F-56869493BFBC}">
      <dsp:nvSpPr>
        <dsp:cNvPr id="0" name=""/>
        <dsp:cNvSpPr/>
      </dsp:nvSpPr>
      <dsp:spPr>
        <a:xfrm>
          <a:off x="3308728" y="2098107"/>
          <a:ext cx="1290235" cy="129023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896518"/>
                <a:satOff val="-7465"/>
                <a:lumOff val="-50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2896518"/>
                <a:satOff val="-7465"/>
                <a:lumOff val="-50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2896518"/>
                <a:satOff val="-7465"/>
                <a:lumOff val="-50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PEC </a:t>
          </a:r>
          <a:r>
            <a:rPr lang="en-CA" sz="900" b="1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si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i="0" u="none" kern="1200" dirty="0"/>
            <a:t>≥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5,5 cm H </a:t>
          </a:r>
          <a:r>
            <a:rPr lang="en-CA" sz="900" b="1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ou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i="0" u="none" kern="1200" dirty="0"/>
            <a:t>≥ 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5 cm F: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REVA (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réparation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endovasculaire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aortique</a:t>
          </a:r>
          <a:r>
            <a:rPr lang="en-CA" sz="900" b="0" kern="1200" dirty="0">
              <a:latin typeface="Abadi" panose="020B0604020104020204" pitchFamily="34" charset="0"/>
              <a:cs typeface="Arial" panose="020B0604020202020204" pitchFamily="34" charset="0"/>
            </a:rPr>
            <a:t>)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minimalement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invasive vs RCO (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réparation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chirurgicale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ouverte)</a:t>
          </a:r>
        </a:p>
      </dsp:txBody>
      <dsp:txXfrm>
        <a:off x="3497679" y="2287058"/>
        <a:ext cx="912333" cy="912333"/>
      </dsp:txXfrm>
    </dsp:sp>
    <dsp:sp modelId="{71C0F55E-D591-D14D-BEC4-DB8CAD649971}">
      <dsp:nvSpPr>
        <dsp:cNvPr id="0" name=""/>
        <dsp:cNvSpPr/>
      </dsp:nvSpPr>
      <dsp:spPr>
        <a:xfrm>
          <a:off x="2399001" y="3238869"/>
          <a:ext cx="1290235" cy="129023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862025"/>
                <a:satOff val="-9954"/>
                <a:lumOff val="-672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3862025"/>
                <a:satOff val="-9954"/>
                <a:lumOff val="-672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3862025"/>
                <a:satOff val="-9954"/>
                <a:lumOff val="-672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Abadi" panose="020B0604020104020204" pitchFamily="34" charset="0"/>
              <a:cs typeface="Arial" panose="020B0604020202020204" pitchFamily="34" charset="0"/>
            </a:rPr>
            <a:t>PEC </a:t>
          </a:r>
          <a:r>
            <a:rPr lang="en-US" sz="900" b="1" kern="1200" dirty="0" err="1">
              <a:latin typeface="Abadi" panose="020B0604020104020204" pitchFamily="34" charset="0"/>
              <a:cs typeface="Arial" panose="020B0604020202020204" pitchFamily="34" charset="0"/>
            </a:rPr>
            <a:t>si</a:t>
          </a:r>
          <a:r>
            <a:rPr lang="en-US" sz="900" b="1" kern="120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i="0" u="none" kern="1200" dirty="0"/>
            <a:t>≤ </a:t>
          </a:r>
          <a:r>
            <a:rPr lang="en-US" sz="900" b="1" kern="1200" dirty="0">
              <a:latin typeface="Abadi" panose="020B0604020104020204" pitchFamily="34" charset="0"/>
              <a:cs typeface="Arial" panose="020B0604020202020204" pitchFamily="34" charset="0"/>
            </a:rPr>
            <a:t>5cm</a:t>
          </a: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Surveillance Doppler </a:t>
          </a:r>
          <a:r>
            <a:rPr lang="en-US" sz="900" b="0" kern="1200" dirty="0" err="1">
              <a:latin typeface="Abadi" panose="020B0604020104020204" pitchFamily="34" charset="0"/>
              <a:cs typeface="Arial" panose="020B0604020202020204" pitchFamily="34" charset="0"/>
            </a:rPr>
            <a:t>périodique</a:t>
          </a: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</a:p>
      </dsp:txBody>
      <dsp:txXfrm>
        <a:off x="2587952" y="3427820"/>
        <a:ext cx="912333" cy="912333"/>
      </dsp:txXfrm>
    </dsp:sp>
    <dsp:sp modelId="{18387FBC-8770-BA4C-A6F7-2332FE165607}">
      <dsp:nvSpPr>
        <dsp:cNvPr id="0" name=""/>
        <dsp:cNvSpPr/>
      </dsp:nvSpPr>
      <dsp:spPr>
        <a:xfrm>
          <a:off x="939912" y="3238869"/>
          <a:ext cx="1290235" cy="129023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827531"/>
                <a:satOff val="-12442"/>
                <a:lumOff val="-84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4827531"/>
                <a:satOff val="-12442"/>
                <a:lumOff val="-84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4827531"/>
                <a:satOff val="-12442"/>
                <a:lumOff val="-84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900" b="0" kern="1200" dirty="0">
            <a:latin typeface="Abadi" panose="020B0604020104020204" pitchFamily="34" charset="0"/>
            <a:cs typeface="Arial" panose="020B060402020202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0" kern="1200" dirty="0" err="1">
              <a:latin typeface="Abadi" panose="020B0604020104020204" pitchFamily="34" charset="0"/>
              <a:cs typeface="Arial" panose="020B0604020202020204" pitchFamily="34" charset="0"/>
            </a:rPr>
            <a:t>N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ombre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de patients à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dépister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(NPD) 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pour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prévenir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une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mortalite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́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reliée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à </a:t>
          </a:r>
          <a:r>
            <a:rPr lang="en-CA" sz="900" b="0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l’AAA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: 311</a:t>
          </a:r>
          <a:r>
            <a:rPr lang="en-CA" sz="900" b="0" kern="120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1</a:t>
          </a:r>
          <a:r>
            <a:rPr lang="en-CA" sz="900" b="0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</a:t>
          </a:r>
          <a:endParaRPr lang="en-US" sz="900" b="0" kern="1200" dirty="0">
            <a:latin typeface="Abadi" panose="020B0604020104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b="0" kern="1200" dirty="0">
            <a:latin typeface="Abadi" panose="020B0604020104020204" pitchFamily="34" charset="0"/>
            <a:cs typeface="Arial" panose="020B0604020202020204" pitchFamily="34" charset="0"/>
          </a:endParaRPr>
        </a:p>
      </dsp:txBody>
      <dsp:txXfrm>
        <a:off x="1128863" y="3427820"/>
        <a:ext cx="912333" cy="912333"/>
      </dsp:txXfrm>
    </dsp:sp>
    <dsp:sp modelId="{CEDB7FC8-1466-E44E-BA10-556A7ED8B5AE}">
      <dsp:nvSpPr>
        <dsp:cNvPr id="0" name=""/>
        <dsp:cNvSpPr/>
      </dsp:nvSpPr>
      <dsp:spPr>
        <a:xfrm>
          <a:off x="30185" y="2098107"/>
          <a:ext cx="1290235" cy="129023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5793037"/>
                <a:satOff val="-14931"/>
                <a:lumOff val="-100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5793037"/>
                <a:satOff val="-14931"/>
                <a:lumOff val="-100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5793037"/>
                <a:satOff val="-14931"/>
                <a:lumOff val="-100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Abadi" panose="020B0604020104020204" pitchFamily="34" charset="0"/>
            </a:rPr>
            <a:t>Dépistage</a:t>
          </a:r>
          <a:r>
            <a:rPr lang="en-US" sz="900" b="1" kern="1200" baseline="30000" dirty="0">
              <a:latin typeface="Abadi" panose="020B0604020104020204" pitchFamily="34" charset="0"/>
            </a:rPr>
            <a:t>1</a:t>
          </a:r>
          <a:r>
            <a:rPr lang="en-US" sz="900" b="1" kern="1200" dirty="0">
              <a:latin typeface="Abadi" panose="020B0604020104020204" pitchFamily="34" charset="0"/>
            </a:rPr>
            <a:t>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badi" panose="020B0604020104020204" pitchFamily="34" charset="0"/>
            </a:rPr>
            <a:t>Echo Doppler </a:t>
          </a:r>
          <a:r>
            <a:rPr lang="en-US" sz="900" kern="1200" dirty="0" err="1">
              <a:latin typeface="Abadi" panose="020B0604020104020204" pitchFamily="34" charset="0"/>
            </a:rPr>
            <a:t>ponctuel</a:t>
          </a:r>
          <a:r>
            <a:rPr lang="en-US" sz="900" kern="1200" dirty="0">
              <a:latin typeface="Abadi" panose="020B0604020104020204" pitchFamily="34" charset="0"/>
            </a:rPr>
            <a:t> pour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badi" panose="020B0604020104020204" pitchFamily="34" charset="0"/>
            </a:rPr>
            <a:t>- H 65-80 </a:t>
          </a:r>
          <a:r>
            <a:rPr lang="en-US" sz="900" kern="1200" dirty="0" err="1">
              <a:latin typeface="Abadi" panose="020B0604020104020204" pitchFamily="34" charset="0"/>
            </a:rPr>
            <a:t>ans</a:t>
          </a:r>
          <a:r>
            <a:rPr lang="en-US" sz="900" kern="1200" dirty="0">
              <a:latin typeface="Abadi" panose="020B0604020104020204" pitchFamily="34" charset="0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badi" panose="020B0604020104020204" pitchFamily="34" charset="0"/>
            </a:rPr>
            <a:t>- F 65 </a:t>
          </a:r>
          <a:r>
            <a:rPr lang="en-US" sz="900" kern="1200" dirty="0" err="1">
              <a:latin typeface="Abadi" panose="020B0604020104020204" pitchFamily="34" charset="0"/>
            </a:rPr>
            <a:t>ans</a:t>
          </a:r>
          <a:r>
            <a:rPr lang="en-US" sz="900" kern="1200" dirty="0">
              <a:latin typeface="Abadi" panose="020B0604020104020204" pitchFamily="34" charset="0"/>
            </a:rPr>
            <a:t> avec FDR </a:t>
          </a:r>
          <a:r>
            <a:rPr lang="en-US" sz="900" kern="1200" dirty="0" err="1">
              <a:latin typeface="Abadi" panose="020B0604020104020204" pitchFamily="34" charset="0"/>
            </a:rPr>
            <a:t>tabagisme</a:t>
          </a:r>
          <a:r>
            <a:rPr lang="en-US" sz="900" kern="1200" dirty="0">
              <a:latin typeface="Abadi" panose="020B0604020104020204" pitchFamily="34" charset="0"/>
            </a:rPr>
            <a:t> et/</a:t>
          </a:r>
          <a:r>
            <a:rPr lang="en-US" sz="900" kern="1200" dirty="0" err="1">
              <a:latin typeface="Abadi" panose="020B0604020104020204" pitchFamily="34" charset="0"/>
            </a:rPr>
            <a:t>ou</a:t>
          </a:r>
          <a:r>
            <a:rPr lang="en-US" sz="900" kern="1200" dirty="0">
              <a:latin typeface="Abadi" panose="020B0604020104020204" pitchFamily="34" charset="0"/>
            </a:rPr>
            <a:t> MCAS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badi" panose="020B0604020104020204" pitchFamily="34" charset="0"/>
            </a:rPr>
            <a:t>- 55 </a:t>
          </a:r>
          <a:r>
            <a:rPr lang="en-US" sz="900" kern="1200" dirty="0" err="1">
              <a:latin typeface="Abadi" panose="020B0604020104020204" pitchFamily="34" charset="0"/>
            </a:rPr>
            <a:t>ans</a:t>
          </a:r>
          <a:r>
            <a:rPr lang="en-US" sz="900" kern="1200" dirty="0">
              <a:latin typeface="Abadi" panose="020B0604020104020204" pitchFamily="34" charset="0"/>
            </a:rPr>
            <a:t> </a:t>
          </a:r>
          <a:r>
            <a:rPr lang="en-US" sz="900" kern="1200" dirty="0" err="1">
              <a:latin typeface="Abadi" panose="020B0604020104020204" pitchFamily="34" charset="0"/>
            </a:rPr>
            <a:t>si</a:t>
          </a:r>
          <a:r>
            <a:rPr lang="en-US" sz="900" kern="1200" dirty="0">
              <a:latin typeface="Abadi" panose="020B0604020104020204" pitchFamily="34" charset="0"/>
            </a:rPr>
            <a:t> parent 1er </a:t>
          </a:r>
          <a:r>
            <a:rPr lang="en-US" sz="900" kern="1200" dirty="0" err="1">
              <a:latin typeface="Abadi" panose="020B0604020104020204" pitchFamily="34" charset="0"/>
            </a:rPr>
            <a:t>degré</a:t>
          </a:r>
          <a:r>
            <a:rPr lang="en-US" sz="900" kern="1200" dirty="0">
              <a:latin typeface="Abadi" panose="020B0604020104020204" pitchFamily="34" charset="0"/>
            </a:rPr>
            <a:t> avec AAA </a:t>
          </a:r>
          <a:r>
            <a:rPr lang="en-US" sz="900" kern="1200" dirty="0" err="1">
              <a:latin typeface="Abadi" panose="020B0604020104020204" pitchFamily="34" charset="0"/>
            </a:rPr>
            <a:t>connu</a:t>
          </a:r>
          <a:endParaRPr lang="en-US" sz="900" kern="1200" dirty="0">
            <a:latin typeface="Abadi" panose="020B0604020104020204" pitchFamily="34" charset="0"/>
          </a:endParaRPr>
        </a:p>
      </dsp:txBody>
      <dsp:txXfrm>
        <a:off x="219136" y="2287058"/>
        <a:ext cx="912333" cy="912333"/>
      </dsp:txXfrm>
    </dsp:sp>
    <dsp:sp modelId="{2342380E-1090-A04A-B12F-A5B2266A90B3}">
      <dsp:nvSpPr>
        <dsp:cNvPr id="0" name=""/>
        <dsp:cNvSpPr/>
      </dsp:nvSpPr>
      <dsp:spPr>
        <a:xfrm>
          <a:off x="354868" y="655965"/>
          <a:ext cx="1290235" cy="129023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900" b="0" kern="1200" dirty="0">
            <a:latin typeface="Abadi" panose="020B0604020104020204" pitchFamily="34" charset="0"/>
            <a:cs typeface="Arial" panose="020B0604020202020204" pitchFamily="34" charset="0"/>
          </a:endParaRP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1" kern="1200" dirty="0">
              <a:latin typeface="Abadi" panose="020B0604020104020204" pitchFamily="34" charset="0"/>
              <a:cs typeface="Arial" panose="020B0604020202020204" pitchFamily="34" charset="0"/>
            </a:rPr>
            <a:t>Complications: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-Dissection </a:t>
          </a:r>
          <a:r>
            <a:rPr lang="en-US" sz="900" b="0" kern="1200" dirty="0" err="1">
              <a:latin typeface="Abadi" panose="020B0604020104020204" pitchFamily="34" charset="0"/>
              <a:cs typeface="Arial" panose="020B0604020202020204" pitchFamily="34" charset="0"/>
            </a:rPr>
            <a:t>aortique</a:t>
          </a: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900" b="0" kern="1200" dirty="0">
              <a:latin typeface="Abadi" panose="020B0604020104020204" pitchFamily="34" charset="0"/>
              <a:cs typeface="Arial" panose="020B0604020202020204" pitchFamily="34" charset="0"/>
            </a:rPr>
            <a:t>-Rupture (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plus de 80 % de </a:t>
          </a:r>
          <a:r>
            <a:rPr lang="en-CA" sz="900" b="1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toutes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les ruptures </a:t>
          </a:r>
          <a:r>
            <a:rPr lang="en-CA" sz="900" b="1" kern="1200" dirty="0" err="1">
              <a:latin typeface="Abadi" panose="020B0604020104020204" pitchFamily="34" charset="0"/>
              <a:cs typeface="Arial" panose="020B0604020202020204" pitchFamily="34" charset="0"/>
            </a:rPr>
            <a:t>e</a:t>
          </a:r>
          <a:r>
            <a:rPr lang="en-CA" sz="900" b="1" kern="1200" dirty="0" err="1">
              <a:effectLst/>
              <a:latin typeface="Abadi" panose="020B0604020104020204" pitchFamily="34" charset="0"/>
              <a:cs typeface="Arial" panose="020B0604020202020204" pitchFamily="34" charset="0"/>
            </a:rPr>
            <a:t>ntraînent</a:t>
          </a:r>
          <a:r>
            <a:rPr lang="en-CA" sz="900" b="1" kern="12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 la mort du patient)</a:t>
          </a:r>
          <a:r>
            <a:rPr lang="en-CA" sz="900" b="1" kern="1200" baseline="30000" dirty="0">
              <a:effectLst/>
              <a:latin typeface="Abadi" panose="020B0604020104020204" pitchFamily="34" charset="0"/>
              <a:cs typeface="Arial" panose="020B0604020202020204" pitchFamily="34" charset="0"/>
            </a:rPr>
            <a:t>1 </a:t>
          </a:r>
          <a:endParaRPr lang="en-US" sz="900" b="1" kern="1200" dirty="0">
            <a:latin typeface="Abadi" panose="020B0604020104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b="0" kern="1200" dirty="0">
            <a:latin typeface="Abadi" panose="020B0604020104020204" pitchFamily="34" charset="0"/>
            <a:cs typeface="Arial" panose="020B0604020202020204" pitchFamily="34" charset="0"/>
          </a:endParaRPr>
        </a:p>
      </dsp:txBody>
      <dsp:txXfrm>
        <a:off x="543819" y="844916"/>
        <a:ext cx="912333" cy="912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09ADF-C6E2-AF41-802D-E0F99D49CE57}">
      <dsp:nvSpPr>
        <dsp:cNvPr id="0" name=""/>
        <dsp:cNvSpPr/>
      </dsp:nvSpPr>
      <dsp:spPr>
        <a:xfrm>
          <a:off x="368261" y="0"/>
          <a:ext cx="4173626" cy="30803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1BB42-32F7-0646-8CFD-5078F7A4507F}">
      <dsp:nvSpPr>
        <dsp:cNvPr id="0" name=""/>
        <dsp:cNvSpPr/>
      </dsp:nvSpPr>
      <dsp:spPr>
        <a:xfrm>
          <a:off x="0" y="179169"/>
          <a:ext cx="1719810" cy="26708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u="sng" kern="1200" dirty="0" err="1">
              <a:effectLst/>
              <a:latin typeface="Abadi" panose="020B0604020104020204" pitchFamily="34" charset="0"/>
            </a:rPr>
            <a:t>Objectifs</a:t>
          </a:r>
          <a:r>
            <a:rPr lang="en-CA" sz="1200" b="1" u="sng" kern="1200" dirty="0">
              <a:effectLst/>
              <a:latin typeface="Abadi" panose="020B0604020104020204" pitchFamily="34" charset="0"/>
            </a:rPr>
            <a:t>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Abadi" panose="020B0604020104020204" pitchFamily="34" charset="0"/>
            </a:rPr>
            <a:t>1) </a:t>
          </a:r>
          <a:r>
            <a:rPr lang="en-CA" sz="1200" kern="1200" dirty="0" err="1">
              <a:latin typeface="Abadi" panose="020B0604020104020204" pitchFamily="34" charset="0"/>
            </a:rPr>
            <a:t>Obtenir</a:t>
          </a:r>
          <a:r>
            <a:rPr lang="en-CA" sz="1200" kern="1200" dirty="0">
              <a:latin typeface="Abadi" panose="020B0604020104020204" pitchFamily="34" charset="0"/>
            </a:rPr>
            <a:t> les images echo 4D et CT scan pour les 20 patients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Abadi" panose="020B0604020104020204" pitchFamily="34" charset="0"/>
            </a:rPr>
            <a:t>2) </a:t>
          </a:r>
          <a:r>
            <a:rPr lang="en-CA" sz="1200" kern="1200" dirty="0" err="1">
              <a:latin typeface="Abadi" panose="020B0604020104020204" pitchFamily="34" charset="0"/>
            </a:rPr>
            <a:t>M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esurer</a:t>
          </a:r>
          <a:r>
            <a:rPr lang="en-CA" sz="1200" kern="1200" dirty="0">
              <a:effectLst/>
              <a:latin typeface="Abadi" panose="020B0604020104020204" pitchFamily="34" charset="0"/>
            </a:rPr>
            <a:t> la tension de la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paroi</a:t>
          </a:r>
          <a:r>
            <a:rPr lang="en-CA" sz="1200" kern="1200" dirty="0">
              <a:effectLst/>
              <a:latin typeface="Abadi" panose="020B0604020104020204" pitchFamily="34" charset="0"/>
            </a:rPr>
            <a:t> “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déformation</a:t>
          </a:r>
          <a:r>
            <a:rPr lang="en-CA" sz="1200" kern="1200" dirty="0">
              <a:effectLst/>
              <a:latin typeface="Abadi" panose="020B0604020104020204" pitchFamily="34" charset="0"/>
            </a:rPr>
            <a:t> “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principale</a:t>
          </a:r>
          <a:r>
            <a:rPr lang="en-CA" sz="1200" kern="1200" dirty="0">
              <a:effectLst/>
              <a:latin typeface="Abadi" panose="020B0604020104020204" pitchFamily="34" charset="0"/>
            </a:rPr>
            <a:t>” de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l’AAA</a:t>
          </a:r>
          <a:r>
            <a:rPr lang="en-CA" sz="1200" kern="1200" dirty="0">
              <a:effectLst/>
              <a:latin typeface="Abadi" panose="020B0604020104020204" pitchFamily="34" charset="0"/>
            </a:rPr>
            <a:t> pour les 20 patients via SMSE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effectLst/>
              <a:latin typeface="Abadi" panose="020B0604020104020204" pitchFamily="34" charset="0"/>
            </a:rPr>
            <a:t>3)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Corréler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nos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résultats</a:t>
          </a:r>
          <a:r>
            <a:rPr lang="en-CA" sz="1200" kern="1200" dirty="0">
              <a:effectLst/>
              <a:latin typeface="Abadi" panose="020B0604020104020204" pitchFamily="34" charset="0"/>
            </a:rPr>
            <a:t> de deformation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principale</a:t>
          </a:r>
          <a:r>
            <a:rPr lang="en-CA" sz="1200" kern="1200" dirty="0">
              <a:effectLst/>
              <a:latin typeface="Abadi" panose="020B0604020104020204" pitchFamily="34" charset="0"/>
            </a:rPr>
            <a:t> par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écho</a:t>
          </a:r>
          <a:r>
            <a:rPr lang="en-CA" sz="1200" kern="1200" dirty="0">
              <a:effectLst/>
              <a:latin typeface="Abadi" panose="020B0604020104020204" pitchFamily="34" charset="0"/>
            </a:rPr>
            <a:t> avec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résultats</a:t>
          </a:r>
          <a:r>
            <a:rPr lang="en-CA" sz="1200" kern="1200" dirty="0">
              <a:effectLst/>
              <a:latin typeface="Abadi" panose="020B0604020104020204" pitchFamily="34" charset="0"/>
            </a:rPr>
            <a:t> CT scan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ViTAA</a:t>
          </a:r>
          <a:endParaRPr lang="en-CA" sz="1200" kern="1200" dirty="0">
            <a:effectLst/>
            <a:latin typeface="Abadi" panose="020B0604020104020204" pitchFamily="34" charset="0"/>
          </a:endParaRPr>
        </a:p>
      </dsp:txBody>
      <dsp:txXfrm>
        <a:off x="83954" y="263123"/>
        <a:ext cx="1551902" cy="2502935"/>
      </dsp:txXfrm>
    </dsp:sp>
    <dsp:sp modelId="{4CCDE424-2EB5-DB4D-85A0-6C573E98CDCD}">
      <dsp:nvSpPr>
        <dsp:cNvPr id="0" name=""/>
        <dsp:cNvSpPr/>
      </dsp:nvSpPr>
      <dsp:spPr>
        <a:xfrm>
          <a:off x="1851254" y="309078"/>
          <a:ext cx="1355657" cy="24879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u="sng" kern="1200" dirty="0" err="1">
              <a:effectLst/>
              <a:latin typeface="Abadi" panose="020B0604020104020204" pitchFamily="34" charset="0"/>
            </a:rPr>
            <a:t>Hypothèse</a:t>
          </a:r>
          <a:r>
            <a:rPr lang="en-CA" sz="1200" b="1" u="sng" kern="1200" dirty="0">
              <a:effectLst/>
              <a:latin typeface="Abadi" panose="020B0604020104020204" pitchFamily="34" charset="0"/>
            </a:rPr>
            <a:t>:</a:t>
          </a:r>
          <a:endParaRPr lang="en-CA" sz="1200" b="1" kern="1200" dirty="0">
            <a:effectLst/>
            <a:latin typeface="Abadi" panose="020B0604020104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 err="1">
              <a:effectLst/>
              <a:latin typeface="Abadi" panose="020B0604020104020204" pitchFamily="34" charset="0"/>
            </a:rPr>
            <a:t>L’échographie</a:t>
          </a:r>
          <a:r>
            <a:rPr lang="en-CA" sz="1200" kern="1200" dirty="0">
              <a:effectLst/>
              <a:latin typeface="Abadi" panose="020B0604020104020204" pitchFamily="34" charset="0"/>
            </a:rPr>
            <a:t> 4D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permettra</a:t>
          </a:r>
          <a:r>
            <a:rPr lang="en-CA" sz="1200" kern="1200" dirty="0">
              <a:effectLst/>
              <a:latin typeface="Abadi" panose="020B0604020104020204" pitchFamily="34" charset="0"/>
            </a:rPr>
            <a:t> de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cartographier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en</a:t>
          </a:r>
          <a:r>
            <a:rPr lang="en-CA" sz="1200" kern="1200" dirty="0">
              <a:effectLst/>
              <a:latin typeface="Abadi" panose="020B0604020104020204" pitchFamily="34" charset="0"/>
            </a:rPr>
            <a:t> 3D la tension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aortique</a:t>
          </a:r>
          <a:r>
            <a:rPr lang="en-CA" sz="1200" kern="1200" dirty="0">
              <a:effectLst/>
              <a:latin typeface="Abadi" panose="020B0604020104020204" pitchFamily="34" charset="0"/>
            </a:rPr>
            <a:t> et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donnera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une</a:t>
          </a:r>
          <a:r>
            <a:rPr lang="en-CA" sz="1200" kern="1200" dirty="0">
              <a:effectLst/>
              <a:latin typeface="Abadi" panose="020B0604020104020204" pitchFamily="34" charset="0"/>
            </a:rPr>
            <a:t> estimation de la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déformation</a:t>
          </a:r>
          <a:r>
            <a:rPr lang="en-CA" sz="1200" kern="1200" dirty="0">
              <a:effectLst/>
              <a:latin typeface="Abadi" panose="020B0604020104020204" pitchFamily="34" charset="0"/>
            </a:rPr>
            <a:t>, comparable </a:t>
          </a:r>
          <a:r>
            <a:rPr lang="en-CA" sz="1200" kern="1200" dirty="0" err="1">
              <a:latin typeface="Abadi" panose="020B0604020104020204" pitchFamily="34" charset="0"/>
            </a:rPr>
            <a:t>à</a:t>
          </a:r>
          <a:r>
            <a:rPr lang="en-CA" sz="1200" kern="1200" dirty="0"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celle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obtenue</a:t>
          </a:r>
          <a:r>
            <a:rPr lang="en-CA" sz="1200" kern="1200" dirty="0">
              <a:latin typeface="Abadi" panose="020B0604020104020204" pitchFamily="34" charset="0"/>
            </a:rPr>
            <a:t> </a:t>
          </a:r>
          <a:r>
            <a:rPr lang="en-CA" sz="1200" kern="1200" dirty="0">
              <a:effectLst/>
              <a:latin typeface="Abadi" panose="020B0604020104020204" pitchFamily="34" charset="0"/>
            </a:rPr>
            <a:t>sur la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plateforme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ViTA</a:t>
          </a:r>
          <a:r>
            <a:rPr lang="en-CA" sz="1200" kern="1200" dirty="0" err="1">
              <a:latin typeface="Abadi" panose="020B0604020104020204" pitchFamily="34" charset="0"/>
            </a:rPr>
            <a:t>A</a:t>
          </a:r>
          <a:r>
            <a:rPr lang="en-CA" sz="1200" kern="1200" dirty="0">
              <a:latin typeface="Abadi" panose="020B0604020104020204" pitchFamily="34" charset="0"/>
            </a:rPr>
            <a:t> par CT scan.</a:t>
          </a:r>
        </a:p>
      </dsp:txBody>
      <dsp:txXfrm>
        <a:off x="1917432" y="375256"/>
        <a:ext cx="1223301" cy="2355553"/>
      </dsp:txXfrm>
    </dsp:sp>
    <dsp:sp modelId="{A7E3B087-E4E1-7843-B7FA-CDC249C461A9}">
      <dsp:nvSpPr>
        <dsp:cNvPr id="0" name=""/>
        <dsp:cNvSpPr/>
      </dsp:nvSpPr>
      <dsp:spPr>
        <a:xfrm>
          <a:off x="3292599" y="362682"/>
          <a:ext cx="1531324" cy="23549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 err="1">
              <a:effectLst/>
              <a:latin typeface="Abadi" panose="020B0604020104020204" pitchFamily="34" charset="0"/>
            </a:rPr>
            <a:t>Possibilité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d’obtenir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une</a:t>
          </a:r>
          <a:r>
            <a:rPr lang="en-CA" sz="1200" kern="1200" dirty="0">
              <a:effectLst/>
              <a:latin typeface="Abadi" panose="020B0604020104020204" pitchFamily="34" charset="0"/>
            </a:rPr>
            <a:t> estimation du “Raw index” par </a:t>
          </a:r>
          <a:r>
            <a:rPr lang="en-CA" sz="1200" kern="1200" dirty="0" err="1">
              <a:latin typeface="Abadi" panose="020B0604020104020204" pitchFamily="34" charset="0"/>
            </a:rPr>
            <a:t>é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cho</a:t>
          </a:r>
          <a:r>
            <a:rPr lang="en-CA" sz="1200" kern="1200" dirty="0">
              <a:effectLst/>
              <a:latin typeface="Abadi" panose="020B0604020104020204" pitchFamily="34" charset="0"/>
            </a:rPr>
            <a:t> 4D (Vs CT scan), avec but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ultime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d’adapter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technologie</a:t>
          </a:r>
          <a:r>
            <a:rPr lang="en-CA" sz="1200" kern="1200" dirty="0">
              <a:effectLst/>
              <a:latin typeface="Abadi" panose="020B0604020104020204" pitchFamily="34" charset="0"/>
            </a:rPr>
            <a:t>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ViTAA</a:t>
          </a:r>
          <a:r>
            <a:rPr lang="en-CA" sz="1200" kern="1200" dirty="0">
              <a:effectLst/>
              <a:latin typeface="Abadi" panose="020B0604020104020204" pitchFamily="34" charset="0"/>
            </a:rPr>
            <a:t> pour </a:t>
          </a:r>
          <a:r>
            <a:rPr lang="en-CA" sz="1200" kern="1200" dirty="0" err="1">
              <a:effectLst/>
              <a:latin typeface="Abadi" panose="020B0604020104020204" pitchFamily="34" charset="0"/>
            </a:rPr>
            <a:t>écho</a:t>
          </a:r>
          <a:r>
            <a:rPr lang="en-CA" sz="1200" kern="1200" dirty="0">
              <a:effectLst/>
              <a:latin typeface="Abadi" panose="020B0604020104020204" pitchFamily="34" charset="0"/>
            </a:rPr>
            <a:t>!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b="1" kern="1200" dirty="0">
              <a:latin typeface="Abadi" panose="020B0604020104020204" pitchFamily="34" charset="0"/>
            </a:rPr>
            <a:t>Pas </a:t>
          </a:r>
          <a:r>
            <a:rPr lang="en-CA" sz="1200" b="1" kern="1200" dirty="0" err="1">
              <a:latin typeface="Abadi" panose="020B0604020104020204" pitchFamily="34" charset="0"/>
            </a:rPr>
            <a:t>d’irradiation</a:t>
          </a:r>
          <a:r>
            <a:rPr lang="en-CA" sz="1200" b="1" kern="1200" dirty="0">
              <a:latin typeface="Abadi" panose="020B0604020104020204" pitchFamily="34" charset="0"/>
            </a:rPr>
            <a:t> 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b="1" kern="1200" dirty="0" err="1">
              <a:latin typeface="Abadi" panose="020B0604020104020204" pitchFamily="34" charset="0"/>
            </a:rPr>
            <a:t>Moins</a:t>
          </a:r>
          <a:r>
            <a:rPr lang="en-CA" sz="1200" b="1" kern="1200" dirty="0">
              <a:latin typeface="Abadi" panose="020B0604020104020204" pitchFamily="34" charset="0"/>
            </a:rPr>
            <a:t> </a:t>
          </a:r>
          <a:r>
            <a:rPr lang="en-CA" sz="1200" b="1" kern="1200" dirty="0" err="1">
              <a:latin typeface="Abadi" panose="020B0604020104020204" pitchFamily="34" charset="0"/>
            </a:rPr>
            <a:t>dispendieux</a:t>
          </a:r>
          <a:r>
            <a:rPr lang="en-CA" sz="1200" b="1" kern="1200" dirty="0">
              <a:latin typeface="Abadi" panose="020B0604020104020204" pitchFamily="34" charset="0"/>
            </a:rPr>
            <a:t> 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b="1" kern="1200" dirty="0">
              <a:latin typeface="Abadi" panose="020B0604020104020204" pitchFamily="34" charset="0"/>
            </a:rPr>
            <a:t>Plus accessible </a:t>
          </a:r>
          <a:endParaRPr lang="en-US" sz="1200" b="1" kern="1200" dirty="0"/>
        </a:p>
      </dsp:txBody>
      <dsp:txXfrm>
        <a:off x="3367352" y="437435"/>
        <a:ext cx="1381818" cy="2205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E3430-2F52-E440-A18F-B0D4258EEAC7}">
      <dsp:nvSpPr>
        <dsp:cNvPr id="0" name=""/>
        <dsp:cNvSpPr/>
      </dsp:nvSpPr>
      <dsp:spPr>
        <a:xfrm>
          <a:off x="-4630141" y="-709851"/>
          <a:ext cx="5515350" cy="5515350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C3BB7-49DF-A04D-B6AD-893E2FE3EC85}">
      <dsp:nvSpPr>
        <dsp:cNvPr id="0" name=""/>
        <dsp:cNvSpPr/>
      </dsp:nvSpPr>
      <dsp:spPr>
        <a:xfrm>
          <a:off x="624995" y="0"/>
          <a:ext cx="3977259" cy="12542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184" tIns="30480" rIns="30480" bIns="3048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200" kern="1200" dirty="0" err="1">
              <a:latin typeface="Abadi" panose="020B0604020104020204" pitchFamily="34" charset="0"/>
            </a:rPr>
            <a:t>Création</a:t>
          </a:r>
          <a:r>
            <a:rPr lang="en-US" altLang="en-US" sz="1200" kern="1200" dirty="0">
              <a:latin typeface="Abadi" panose="020B0604020104020204" pitchFamily="34" charset="0"/>
            </a:rPr>
            <a:t> d’un index de </a:t>
          </a:r>
          <a:r>
            <a:rPr lang="en-US" altLang="en-US" sz="1200" kern="1200" dirty="0" err="1">
              <a:latin typeface="Abadi" panose="020B0604020104020204" pitchFamily="34" charset="0"/>
            </a:rPr>
            <a:t>vulnérabilité</a:t>
          </a:r>
          <a:r>
            <a:rPr lang="en-US" altLang="en-US" sz="1200" kern="1200" dirty="0">
              <a:latin typeface="Abadi" panose="020B0604020104020204" pitchFamily="34" charset="0"/>
            </a:rPr>
            <a:t> </a:t>
          </a:r>
          <a:r>
            <a:rPr lang="en-US" altLang="en-US" sz="1200" kern="1200" dirty="0" err="1">
              <a:latin typeface="Abadi" panose="020B0604020104020204" pitchFamily="34" charset="0"/>
            </a:rPr>
            <a:t>anévrysmale</a:t>
          </a:r>
          <a:r>
            <a:rPr lang="en-US" altLang="en-US" sz="1200" kern="1200" dirty="0">
              <a:latin typeface="Abadi" panose="020B0604020104020204" pitchFamily="34" charset="0"/>
            </a:rPr>
            <a:t> “Raw index” qui combine </a:t>
          </a:r>
          <a:r>
            <a:rPr lang="en-US" altLang="en-US" sz="1200" kern="1200" dirty="0" err="1">
              <a:latin typeface="Abadi" panose="020B0604020104020204" pitchFamily="34" charset="0"/>
            </a:rPr>
            <a:t>paramètres</a:t>
          </a:r>
          <a:r>
            <a:rPr lang="en-US" altLang="en-US" sz="1200" kern="1200" dirty="0">
              <a:latin typeface="Abadi" panose="020B0604020104020204" pitchFamily="34" charset="0"/>
            </a:rPr>
            <a:t> </a:t>
          </a:r>
          <a:r>
            <a:rPr lang="en-US" altLang="en-US" sz="1200" kern="1200" dirty="0" err="1">
              <a:latin typeface="Abadi" panose="020B0604020104020204" pitchFamily="34" charset="0"/>
            </a:rPr>
            <a:t>hémodynamiques</a:t>
          </a:r>
          <a:r>
            <a:rPr lang="en-US" altLang="en-US" sz="1200" kern="1200" dirty="0">
              <a:latin typeface="Abadi" panose="020B0604020104020204" pitchFamily="34" charset="0"/>
            </a:rPr>
            <a:t> et </a:t>
          </a:r>
          <a:r>
            <a:rPr lang="en-US" altLang="en-US" sz="1200" kern="1200" dirty="0" err="1">
              <a:latin typeface="Abadi" panose="020B0604020104020204" pitchFamily="34" charset="0"/>
            </a:rPr>
            <a:t>géométriques</a:t>
          </a:r>
          <a:r>
            <a:rPr lang="en-US" altLang="en-US" sz="1200" kern="1200" dirty="0">
              <a:latin typeface="Abadi" panose="020B0604020104020204" pitchFamily="34" charset="0"/>
            </a:rPr>
            <a:t> de </a:t>
          </a:r>
          <a:r>
            <a:rPr lang="en-US" altLang="en-US" sz="1200" kern="1200" dirty="0" err="1">
              <a:latin typeface="Abadi" panose="020B0604020104020204" pitchFamily="34" charset="0"/>
            </a:rPr>
            <a:t>l’anévrisme</a:t>
          </a:r>
          <a:r>
            <a:rPr lang="en-US" altLang="en-US" sz="1200" kern="1200" dirty="0">
              <a:latin typeface="Abadi" panose="020B0604020104020204" pitchFamily="34" charset="0"/>
            </a:rPr>
            <a:t> (tension, </a:t>
          </a:r>
          <a:r>
            <a:rPr lang="en-US" altLang="en-US" sz="1200" kern="1200" dirty="0" err="1">
              <a:latin typeface="Abadi" panose="020B0604020104020204" pitchFamily="34" charset="0"/>
            </a:rPr>
            <a:t>flot</a:t>
          </a:r>
          <a:r>
            <a:rPr lang="en-US" altLang="en-US" sz="1200" kern="1200" dirty="0">
              <a:latin typeface="Abadi" panose="020B0604020104020204" pitchFamily="34" charset="0"/>
            </a:rPr>
            <a:t> </a:t>
          </a:r>
          <a:r>
            <a:rPr lang="en-US" altLang="en-US" sz="1200" kern="1200" dirty="0" err="1">
              <a:latin typeface="Abadi" panose="020B0604020104020204" pitchFamily="34" charset="0"/>
            </a:rPr>
            <a:t>sanguin</a:t>
          </a:r>
          <a:r>
            <a:rPr lang="en-US" altLang="en-US" sz="1200" kern="1200" dirty="0">
              <a:latin typeface="Abadi" panose="020B0604020104020204" pitchFamily="34" charset="0"/>
            </a:rPr>
            <a:t>, et thrombus) </a:t>
          </a:r>
          <a:r>
            <a:rPr lang="en-US" altLang="en-US" sz="1200" kern="1200" dirty="0" err="1">
              <a:latin typeface="Abadi" panose="020B0604020104020204" pitchFamily="34" charset="0"/>
            </a:rPr>
            <a:t>en</a:t>
          </a:r>
          <a:r>
            <a:rPr lang="en-US" altLang="en-US" sz="1200" kern="1200" dirty="0">
              <a:latin typeface="Abadi" panose="020B0604020104020204" pitchFamily="34" charset="0"/>
            </a:rPr>
            <a:t> </a:t>
          </a:r>
          <a:r>
            <a:rPr lang="en-US" altLang="en-US" sz="1200" kern="1200" dirty="0" err="1">
              <a:latin typeface="Abadi" panose="020B0604020104020204" pitchFamily="34" charset="0"/>
            </a:rPr>
            <a:t>utilisant</a:t>
          </a:r>
          <a:r>
            <a:rPr lang="en-US" altLang="en-US" sz="1200" kern="1200" dirty="0">
              <a:latin typeface="Abadi" panose="020B0604020104020204" pitchFamily="34" charset="0"/>
            </a:rPr>
            <a:t> ECG-gated CT scan</a:t>
          </a:r>
          <a:r>
            <a:rPr lang="en-US" altLang="en-US" sz="1200" kern="1200" baseline="30000" dirty="0">
              <a:latin typeface="Abadi" panose="020B0604020104020204" pitchFamily="34" charset="0"/>
            </a:rPr>
            <a:t>1,2</a:t>
          </a:r>
          <a:endParaRPr kumimoji="0" lang="en-US" altLang="en-US" sz="1200" b="1" i="0" u="none" strike="noStrike" kern="1200" cap="none" normalizeH="0" baseline="0" dirty="0">
            <a:ln/>
            <a:effectLst/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200" kern="1200" dirty="0" err="1">
              <a:latin typeface="Abadi" panose="020B0604020104020204" pitchFamily="34" charset="0"/>
            </a:rPr>
            <a:t>Meilleure</a:t>
          </a:r>
          <a:r>
            <a:rPr lang="en-US" altLang="en-US" sz="1200" kern="1200" dirty="0">
              <a:latin typeface="Abadi" panose="020B0604020104020204" pitchFamily="34" charset="0"/>
            </a:rPr>
            <a:t> </a:t>
          </a:r>
          <a:r>
            <a:rPr lang="en-US" altLang="en-US" sz="1200" kern="1200" dirty="0" err="1">
              <a:latin typeface="Abadi" panose="020B0604020104020204" pitchFamily="34" charset="0"/>
            </a:rPr>
            <a:t>prédiction</a:t>
          </a:r>
          <a:r>
            <a:rPr lang="en-US" altLang="en-US" sz="1200" kern="1200" dirty="0">
              <a:latin typeface="Abadi" panose="020B0604020104020204" pitchFamily="34" charset="0"/>
            </a:rPr>
            <a:t> de la </a:t>
          </a:r>
          <a:r>
            <a:rPr lang="en-US" altLang="en-US" sz="1200" kern="1200" dirty="0" err="1">
              <a:latin typeface="Abadi" panose="020B0604020104020204" pitchFamily="34" charset="0"/>
            </a:rPr>
            <a:t>vulnérabilité</a:t>
          </a:r>
          <a:r>
            <a:rPr lang="en-US" altLang="en-US" sz="1200" kern="1200" dirty="0">
              <a:latin typeface="Abadi" panose="020B0604020104020204" pitchFamily="34" charset="0"/>
            </a:rPr>
            <a:t> AAA </a:t>
          </a:r>
          <a:r>
            <a:rPr lang="en-US" altLang="en-US" sz="1200" kern="1200" dirty="0" err="1">
              <a:latin typeface="Abadi" panose="020B0604020104020204" pitchFamily="34" charset="0"/>
            </a:rPr>
            <a:t>individualisée</a:t>
          </a:r>
          <a:r>
            <a:rPr lang="en-US" altLang="en-US" sz="1200" kern="1200" dirty="0">
              <a:latin typeface="Abadi" panose="020B0604020104020204" pitchFamily="34" charset="0"/>
            </a:rPr>
            <a:t>.</a:t>
          </a:r>
          <a:endParaRPr kumimoji="0" lang="en-US" altLang="en-US" sz="1200" b="1" i="0" u="none" strike="noStrike" kern="1200" cap="none" normalizeH="0" baseline="0" dirty="0">
            <a:ln/>
            <a:effectLst/>
            <a:latin typeface="Abadi" panose="020B0604020104020204" pitchFamily="34" charset="0"/>
          </a:endParaRPr>
        </a:p>
      </dsp:txBody>
      <dsp:txXfrm>
        <a:off x="624995" y="0"/>
        <a:ext cx="3977259" cy="1254284"/>
      </dsp:txXfrm>
    </dsp:sp>
    <dsp:sp modelId="{8BD1FDA8-F777-B349-9028-4E82FE049305}">
      <dsp:nvSpPr>
        <dsp:cNvPr id="0" name=""/>
        <dsp:cNvSpPr/>
      </dsp:nvSpPr>
      <dsp:spPr>
        <a:xfrm>
          <a:off x="57353" y="307173"/>
          <a:ext cx="1023912" cy="10239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B3A30-7A05-7542-BB87-E87F1E3E6E80}">
      <dsp:nvSpPr>
        <dsp:cNvPr id="0" name=""/>
        <dsp:cNvSpPr/>
      </dsp:nvSpPr>
      <dsp:spPr>
        <a:xfrm>
          <a:off x="851682" y="1326228"/>
          <a:ext cx="3679505" cy="1812897"/>
        </a:xfrm>
        <a:prstGeom prst="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184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sng" kern="1200" dirty="0">
              <a:solidFill>
                <a:schemeClr val="bg1"/>
              </a:solidFill>
              <a:latin typeface="Abadi" panose="020B0604020104020204" pitchFamily="34" charset="0"/>
            </a:rPr>
            <a:t>Echo 4D= 3D+t </a:t>
          </a:r>
          <a:r>
            <a:rPr lang="en-US" sz="1100" b="0" u="sng" kern="1200" dirty="0" err="1">
              <a:solidFill>
                <a:schemeClr val="bg1"/>
              </a:solidFill>
              <a:latin typeface="Abadi" panose="020B0604020104020204" pitchFamily="34" charset="0"/>
            </a:rPr>
            <a:t>ou</a:t>
          </a:r>
          <a:r>
            <a:rPr lang="en-US" sz="1100" b="0" u="sng" kern="1200" dirty="0">
              <a:solidFill>
                <a:schemeClr val="bg1"/>
              </a:solidFill>
              <a:latin typeface="Abadi" panose="020B0604020104020204" pitchFamily="34" charset="0"/>
            </a:rPr>
            <a:t> “RT3D” (Real-time 3D):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L’écho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3D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est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basée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sur la reconstruction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géométrique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d’images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2D,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ce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qui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permet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la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création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de datasets avec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composante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de “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mouvement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”.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Options de narrow-angle, wide-angle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ou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doppler color display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en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RT3D.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En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general; 1 acquisition = environ 7 cycles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cardiaques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en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5-6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secondes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.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Limitée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par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résolution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temporelle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et </a:t>
          </a:r>
          <a:r>
            <a:rPr lang="en-US" sz="1100" b="0" kern="1200" dirty="0" err="1">
              <a:solidFill>
                <a:schemeClr val="bg1"/>
              </a:solidFill>
              <a:latin typeface="Abadi" panose="020B0604020104020204" pitchFamily="34" charset="0"/>
            </a:rPr>
            <a:t>artéfacts</a:t>
          </a:r>
          <a:r>
            <a:rPr lang="en-US" sz="1100" b="0" kern="1200" dirty="0">
              <a:solidFill>
                <a:schemeClr val="bg1"/>
              </a:solidFill>
              <a:latin typeface="Abadi" panose="020B0604020104020204" pitchFamily="34" charset="0"/>
            </a:rPr>
            <a:t> de mouvement</a:t>
          </a:r>
          <a:r>
            <a:rPr lang="en-US" sz="1100" b="0" kern="1200" baseline="30000" dirty="0">
              <a:solidFill>
                <a:schemeClr val="bg1"/>
              </a:solidFill>
              <a:latin typeface="Abadi" panose="020B0604020104020204" pitchFamily="34" charset="0"/>
            </a:rPr>
            <a:t>3 </a:t>
          </a:r>
          <a:endParaRPr lang="en-US" sz="1100" b="0" kern="1200" dirty="0">
            <a:solidFill>
              <a:schemeClr val="bg1"/>
            </a:solidFill>
            <a:latin typeface="Abadi" panose="020B0604020104020204" pitchFamily="34" charset="0"/>
          </a:endParaRPr>
        </a:p>
      </dsp:txBody>
      <dsp:txXfrm>
        <a:off x="851682" y="1326228"/>
        <a:ext cx="3679505" cy="1812897"/>
      </dsp:txXfrm>
    </dsp:sp>
    <dsp:sp modelId="{F4441420-D8EA-1242-A282-CA7B8198663E}">
      <dsp:nvSpPr>
        <dsp:cNvPr id="0" name=""/>
        <dsp:cNvSpPr/>
      </dsp:nvSpPr>
      <dsp:spPr>
        <a:xfrm>
          <a:off x="476379" y="1674280"/>
          <a:ext cx="1023912" cy="10239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20993-4FBA-C94B-B0A9-ADBCB78F44D0}">
      <dsp:nvSpPr>
        <dsp:cNvPr id="0" name=""/>
        <dsp:cNvSpPr/>
      </dsp:nvSpPr>
      <dsp:spPr>
        <a:xfrm>
          <a:off x="565729" y="3255671"/>
          <a:ext cx="3977259" cy="633613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184" tIns="30480" rIns="30480" bIns="3048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  <a:latin typeface="Abadi" panose="020B0604020104020204" pitchFamily="34" charset="0"/>
            </a:rPr>
            <a:t>SMSE (S</a:t>
          </a:r>
          <a:r>
            <a:rPr lang="en-CA" sz="1200" kern="1200" dirty="0">
              <a:solidFill>
                <a:schemeClr val="bg1"/>
              </a:solidFill>
              <a:effectLst/>
              <a:latin typeface="Abadi" panose="020B0604020104020204" pitchFamily="34" charset="0"/>
            </a:rPr>
            <a:t>parse model strain estimator); </a:t>
          </a:r>
          <a:endParaRPr lang="en-US" sz="1200" b="1" kern="1200" dirty="0">
            <a:solidFill>
              <a:schemeClr val="bg1"/>
            </a:solidFill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bg1"/>
              </a:solidFill>
              <a:latin typeface="Abadi" panose="020B0604020104020204" pitchFamily="34" charset="0"/>
            </a:rPr>
            <a:t>Parameterized, pixel-based, strain estimation pour </a:t>
          </a:r>
          <a:r>
            <a:rPr lang="en-US" sz="1200" kern="1200" dirty="0" err="1">
              <a:solidFill>
                <a:schemeClr val="bg1"/>
              </a:solidFill>
              <a:latin typeface="Abadi" panose="020B0604020104020204" pitchFamily="34" charset="0"/>
            </a:rPr>
            <a:t>échographie</a:t>
          </a:r>
          <a:r>
            <a:rPr lang="en-US" sz="1200" kern="120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200" kern="1200" dirty="0" err="1">
              <a:solidFill>
                <a:schemeClr val="bg1"/>
              </a:solidFill>
              <a:latin typeface="Abadi" panose="020B0604020104020204" pitchFamily="34" charset="0"/>
            </a:rPr>
            <a:t>vasculaire</a:t>
          </a:r>
          <a:r>
            <a:rPr lang="en-US" sz="1200" kern="1200" dirty="0">
              <a:solidFill>
                <a:schemeClr val="bg1"/>
              </a:solidFill>
              <a:latin typeface="Abadi" panose="020B0604020104020204" pitchFamily="34" charset="0"/>
            </a:rPr>
            <a:t> </a:t>
          </a:r>
          <a:r>
            <a:rPr lang="en-US" sz="1200" kern="1200" baseline="30000" dirty="0">
              <a:solidFill>
                <a:schemeClr val="bg1"/>
              </a:solidFill>
              <a:latin typeface="Abadi" panose="020B0604020104020204" pitchFamily="34" charset="0"/>
            </a:rPr>
            <a:t>4 </a:t>
          </a:r>
          <a:endParaRPr lang="en-US" sz="1200" kern="1200" dirty="0">
            <a:solidFill>
              <a:schemeClr val="bg1"/>
            </a:solidFill>
            <a:latin typeface="Abadi" panose="020B0604020104020204" pitchFamily="34" charset="0"/>
          </a:endParaRPr>
        </a:p>
      </dsp:txBody>
      <dsp:txXfrm>
        <a:off x="565729" y="3255671"/>
        <a:ext cx="3977259" cy="633613"/>
      </dsp:txXfrm>
    </dsp:sp>
    <dsp:sp modelId="{C7B62F2A-D41C-444C-B12E-FE286D2B0446}">
      <dsp:nvSpPr>
        <dsp:cNvPr id="0" name=""/>
        <dsp:cNvSpPr/>
      </dsp:nvSpPr>
      <dsp:spPr>
        <a:xfrm>
          <a:off x="7918" y="3013772"/>
          <a:ext cx="1023912" cy="10239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9D1F2-9224-6143-8D05-92659AF3375B}">
      <dsp:nvSpPr>
        <dsp:cNvPr id="0" name=""/>
        <dsp:cNvSpPr/>
      </dsp:nvSpPr>
      <dsp:spPr>
        <a:xfrm>
          <a:off x="0" y="87364"/>
          <a:ext cx="4527816" cy="470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kern="1200" dirty="0" err="1">
              <a:latin typeface="Abadi" panose="020B0604020104020204" pitchFamily="34" charset="0"/>
            </a:rPr>
            <a:t>Corrélation</a:t>
          </a:r>
          <a:r>
            <a:rPr lang="en-CA" sz="1200" b="0" i="0" kern="1200" dirty="0">
              <a:latin typeface="Abadi" panose="020B0604020104020204" pitchFamily="34" charset="0"/>
            </a:rPr>
            <a:t> avec </a:t>
          </a:r>
          <a:r>
            <a:rPr lang="en-CA" sz="1200" b="0" i="0" kern="1200" dirty="0" err="1">
              <a:latin typeface="Abadi" panose="020B0604020104020204" pitchFamily="34" charset="0"/>
            </a:rPr>
            <a:t>données</a:t>
          </a:r>
          <a:r>
            <a:rPr lang="en-CA" sz="1200" b="0" i="0" kern="1200" dirty="0">
              <a:latin typeface="Abadi" panose="020B0604020104020204" pitchFamily="34" charset="0"/>
            </a:rPr>
            <a:t> </a:t>
          </a:r>
          <a:r>
            <a:rPr lang="en-CA" sz="1200" b="0" i="0" kern="1200" dirty="0" err="1">
              <a:latin typeface="Abadi" panose="020B0604020104020204" pitchFamily="34" charset="0"/>
            </a:rPr>
            <a:t>ViTAA</a:t>
          </a:r>
          <a:r>
            <a:rPr lang="en-CA" sz="1200" b="0" i="0" kern="1200" dirty="0">
              <a:latin typeface="Abadi" panose="020B0604020104020204" pitchFamily="34" charset="0"/>
            </a:rPr>
            <a:t> </a:t>
          </a:r>
          <a:r>
            <a:rPr lang="en-CA" sz="1200" b="0" i="0" kern="1200" dirty="0" err="1">
              <a:latin typeface="Abadi" panose="020B0604020104020204" pitchFamily="34" charset="0"/>
            </a:rPr>
            <a:t>obtenues</a:t>
          </a:r>
          <a:r>
            <a:rPr lang="en-CA" sz="1200" b="0" i="0" kern="1200" dirty="0">
              <a:latin typeface="Abadi" panose="020B0604020104020204" pitchFamily="34" charset="0"/>
            </a:rPr>
            <a:t> par ECG-gated CT scan : </a:t>
          </a:r>
          <a:endParaRPr lang="en-CA" sz="1200" kern="1200" dirty="0">
            <a:latin typeface="Abadi" panose="020B0604020104020204" pitchFamily="34" charset="0"/>
          </a:endParaRPr>
        </a:p>
      </dsp:txBody>
      <dsp:txXfrm>
        <a:off x="22969" y="110333"/>
        <a:ext cx="4481878" cy="424579"/>
      </dsp:txXfrm>
    </dsp:sp>
    <dsp:sp modelId="{F4B3085C-B31D-EE4C-8BFB-AA2ADD118863}">
      <dsp:nvSpPr>
        <dsp:cNvPr id="0" name=""/>
        <dsp:cNvSpPr/>
      </dsp:nvSpPr>
      <dsp:spPr>
        <a:xfrm>
          <a:off x="0" y="567160"/>
          <a:ext cx="4765420" cy="3613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302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200" kern="1200" dirty="0" err="1">
              <a:latin typeface="Abadi" panose="020B0604020104020204" pitchFamily="34" charset="0"/>
            </a:rPr>
            <a:t>C</a:t>
          </a:r>
          <a:r>
            <a:rPr lang="en-CA" sz="1200" b="0" i="0" kern="1200" dirty="0" err="1">
              <a:latin typeface="Abadi" panose="020B0604020104020204" pitchFamily="34" charset="0"/>
            </a:rPr>
            <a:t>orrélation</a:t>
          </a:r>
          <a:r>
            <a:rPr lang="en-CA" sz="1200" b="0" i="0" kern="1200" dirty="0">
              <a:latin typeface="Abadi" panose="020B0604020104020204" pitchFamily="34" charset="0"/>
            </a:rPr>
            <a:t> non-</a:t>
          </a:r>
          <a:r>
            <a:rPr lang="en-CA" sz="1200" b="0" i="0" kern="1200" dirty="0" err="1">
              <a:latin typeface="Abadi" panose="020B0604020104020204" pitchFamily="34" charset="0"/>
            </a:rPr>
            <a:t>statistiquement</a:t>
          </a:r>
          <a:r>
            <a:rPr lang="en-CA" sz="1200" b="0" i="0" kern="1200" dirty="0">
              <a:latin typeface="Abadi" panose="020B0604020104020204" pitchFamily="34" charset="0"/>
            </a:rPr>
            <a:t> significative (rho=0.3, p-value=0.24) pour images 3D. </a:t>
          </a:r>
          <a:endParaRPr lang="en-CA" sz="1200" kern="1200" dirty="0">
            <a:latin typeface="Abadi" panose="020B0604020104020204" pitchFamily="34" charset="0"/>
          </a:endParaRPr>
        </a:p>
      </dsp:txBody>
      <dsp:txXfrm>
        <a:off x="0" y="567160"/>
        <a:ext cx="4765420" cy="3613229"/>
      </dsp:txXfrm>
    </dsp:sp>
    <dsp:sp modelId="{D2FEAB7A-DAA5-714A-8F55-0C896806553A}">
      <dsp:nvSpPr>
        <dsp:cNvPr id="0" name=""/>
        <dsp:cNvSpPr/>
      </dsp:nvSpPr>
      <dsp:spPr>
        <a:xfrm>
          <a:off x="30427" y="4302840"/>
          <a:ext cx="4409586" cy="4697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 dirty="0">
              <a:latin typeface="Abadi" panose="020B0604020104020204" pitchFamily="34" charset="0"/>
            </a:rPr>
            <a:t>Discussion :</a:t>
          </a:r>
          <a:endParaRPr lang="en-CA" sz="1200" kern="1200" dirty="0">
            <a:latin typeface="Abadi" panose="020B0604020104020204" pitchFamily="34" charset="0"/>
          </a:endParaRPr>
        </a:p>
      </dsp:txBody>
      <dsp:txXfrm>
        <a:off x="53356" y="4325769"/>
        <a:ext cx="4363728" cy="423845"/>
      </dsp:txXfrm>
    </dsp:sp>
    <dsp:sp modelId="{CF66F5F6-1F33-D14B-9BD3-0DBC4342332A}">
      <dsp:nvSpPr>
        <dsp:cNvPr id="0" name=""/>
        <dsp:cNvSpPr/>
      </dsp:nvSpPr>
      <dsp:spPr>
        <a:xfrm>
          <a:off x="0" y="4327442"/>
          <a:ext cx="4765420" cy="2539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302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b="1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1200" b="1" kern="1200" dirty="0">
            <a:latin typeface="Abadi" panose="020B06040201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200" b="1" kern="1200" dirty="0">
              <a:latin typeface="Abadi" panose="020B0604020104020204" pitchFamily="34" charset="0"/>
            </a:rPr>
            <a:t>Limitations: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050" kern="1200" dirty="0">
              <a:latin typeface="Abadi" panose="020B0604020104020204" pitchFamily="34" charset="0"/>
            </a:rPr>
            <a:t>Images </a:t>
          </a:r>
          <a:r>
            <a:rPr lang="en-CA" sz="1050" kern="1200" dirty="0" err="1">
              <a:latin typeface="Abadi" panose="020B0604020104020204" pitchFamily="34" charset="0"/>
            </a:rPr>
            <a:t>échographiques</a:t>
          </a:r>
          <a:r>
            <a:rPr lang="en-CA" sz="1050" kern="1200" dirty="0">
              <a:latin typeface="Abadi" panose="020B0604020104020204" pitchFamily="34" charset="0"/>
            </a:rPr>
            <a:t> 3D;</a:t>
          </a:r>
        </a:p>
        <a:p>
          <a:pPr marL="171450" lvl="3" indent="-57150" algn="l" defTabSz="46672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050" kern="1200" dirty="0" err="1">
              <a:latin typeface="Abadi" panose="020B0604020104020204" pitchFamily="34" charset="0"/>
            </a:rPr>
            <a:t>Limitées</a:t>
          </a:r>
          <a:r>
            <a:rPr lang="en-CA" sz="1050" kern="1200" dirty="0">
              <a:latin typeface="Abadi" panose="020B0604020104020204" pitchFamily="34" charset="0"/>
            </a:rPr>
            <a:t> par conditions </a:t>
          </a:r>
          <a:r>
            <a:rPr lang="en-CA" sz="1050" kern="1200" dirty="0" err="1">
              <a:latin typeface="Abadi" panose="020B0604020104020204" pitchFamily="34" charset="0"/>
            </a:rPr>
            <a:t>d’examen</a:t>
          </a:r>
          <a:r>
            <a:rPr lang="en-CA" sz="1050" kern="1200" dirty="0">
              <a:latin typeface="Abadi" panose="020B0604020104020204" pitchFamily="34" charset="0"/>
            </a:rPr>
            <a:t> (</a:t>
          </a:r>
          <a:r>
            <a:rPr lang="en-CA" sz="1050" kern="1200" dirty="0" err="1">
              <a:latin typeface="Abadi" panose="020B0604020104020204" pitchFamily="34" charset="0"/>
            </a:rPr>
            <a:t>anatomie</a:t>
          </a:r>
          <a:r>
            <a:rPr lang="en-CA" sz="1050" kern="1200" dirty="0">
              <a:latin typeface="Abadi" panose="020B0604020104020204" pitchFamily="34" charset="0"/>
            </a:rPr>
            <a:t> du patient, </a:t>
          </a:r>
          <a:r>
            <a:rPr lang="en-CA" sz="1050" kern="1200" dirty="0" err="1">
              <a:latin typeface="Abadi" panose="020B0604020104020204" pitchFamily="34" charset="0"/>
            </a:rPr>
            <a:t>artéfacts</a:t>
          </a:r>
          <a:r>
            <a:rPr lang="en-CA" sz="1050" kern="1200" dirty="0">
              <a:latin typeface="Abadi" panose="020B0604020104020204" pitchFamily="34" charset="0"/>
            </a:rPr>
            <a:t> de </a:t>
          </a:r>
          <a:r>
            <a:rPr lang="en-CA" sz="1050" kern="1200" dirty="0" err="1">
              <a:latin typeface="Abadi" panose="020B0604020104020204" pitchFamily="34" charset="0"/>
            </a:rPr>
            <a:t>mouvement</a:t>
          </a:r>
          <a:r>
            <a:rPr lang="en-CA" sz="1050" kern="1200" dirty="0">
              <a:latin typeface="Abadi" panose="020B0604020104020204" pitchFamily="34" charset="0"/>
            </a:rPr>
            <a:t>, etc.) et par FOV + frame rate. 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050" kern="1200" dirty="0">
              <a:latin typeface="Abadi" panose="020B0604020104020204" pitchFamily="34" charset="0"/>
            </a:rPr>
            <a:t>Segmentation </a:t>
          </a:r>
          <a:r>
            <a:rPr lang="en-CA" sz="1050" u="sng" kern="1200" dirty="0" err="1">
              <a:latin typeface="Abadi" panose="020B0604020104020204" pitchFamily="34" charset="0"/>
            </a:rPr>
            <a:t>manuelle</a:t>
          </a:r>
          <a:r>
            <a:rPr lang="en-CA" sz="1050" kern="1200" dirty="0">
              <a:latin typeface="Abadi" panose="020B0604020104020204" pitchFamily="34" charset="0"/>
            </a:rPr>
            <a:t> de la </a:t>
          </a:r>
          <a:r>
            <a:rPr lang="en-CA" sz="1050" kern="1200" dirty="0" err="1">
              <a:latin typeface="Abadi" panose="020B0604020104020204" pitchFamily="34" charset="0"/>
            </a:rPr>
            <a:t>paroi</a:t>
          </a:r>
          <a:r>
            <a:rPr lang="en-CA" sz="1050" kern="1200" dirty="0">
              <a:latin typeface="Abadi" panose="020B0604020104020204" pitchFamily="34" charset="0"/>
            </a:rPr>
            <a:t> AAA; </a:t>
          </a:r>
        </a:p>
        <a:p>
          <a:pPr marL="171450" lvl="3" indent="-57150" algn="l" defTabSz="46672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050" kern="1200" dirty="0" err="1">
              <a:latin typeface="Abadi" panose="020B0604020104020204" pitchFamily="34" charset="0"/>
            </a:rPr>
            <a:t>en</a:t>
          </a:r>
          <a:r>
            <a:rPr lang="en-CA" sz="1050" kern="1200" dirty="0">
              <a:latin typeface="Abadi" panose="020B0604020104020204" pitchFamily="34" charset="0"/>
            </a:rPr>
            <a:t> </a:t>
          </a:r>
          <a:r>
            <a:rPr lang="en-CA" sz="1050" kern="1200" dirty="0" err="1">
              <a:latin typeface="Abadi" panose="020B0604020104020204" pitchFamily="34" charset="0"/>
            </a:rPr>
            <a:t>comparant</a:t>
          </a:r>
          <a:r>
            <a:rPr lang="en-CA" sz="1050" kern="1200" dirty="0">
              <a:latin typeface="Abadi" panose="020B0604020104020204" pitchFamily="34" charset="0"/>
            </a:rPr>
            <a:t> aux images CT scan + </a:t>
          </a:r>
          <a:r>
            <a:rPr lang="en-CA" sz="1050" kern="1200" dirty="0" err="1">
              <a:latin typeface="Abadi" panose="020B0604020104020204" pitchFamily="34" charset="0"/>
            </a:rPr>
            <a:t>révisée</a:t>
          </a:r>
          <a:r>
            <a:rPr lang="en-CA" sz="1050" kern="1200" dirty="0">
              <a:latin typeface="Abadi" panose="020B0604020104020204" pitchFamily="34" charset="0"/>
            </a:rPr>
            <a:t> par </a:t>
          </a:r>
          <a:r>
            <a:rPr lang="en-CA" sz="1050" kern="1200" dirty="0" err="1">
              <a:latin typeface="Abadi" panose="020B0604020104020204" pitchFamily="34" charset="0"/>
            </a:rPr>
            <a:t>radiologue</a:t>
          </a:r>
          <a:r>
            <a:rPr lang="en-CA" sz="1050" kern="1200" dirty="0">
              <a:latin typeface="Abadi" panose="020B0604020104020204" pitchFamily="34" charset="0"/>
            </a:rPr>
            <a:t>  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050" kern="1200" dirty="0">
              <a:latin typeface="Abadi" panose="020B0604020104020204" pitchFamily="34" charset="0"/>
            </a:rPr>
            <a:t>Images 3D+T sur </a:t>
          </a:r>
          <a:r>
            <a:rPr lang="en-CA" sz="1050" kern="1200" dirty="0" err="1">
              <a:latin typeface="Abadi" panose="020B0604020104020204" pitchFamily="34" charset="0"/>
            </a:rPr>
            <a:t>logiciel</a:t>
          </a:r>
          <a:r>
            <a:rPr lang="en-CA" sz="1050" kern="1200" dirty="0">
              <a:latin typeface="Abadi" panose="020B0604020104020204" pitchFamily="34" charset="0"/>
            </a:rPr>
            <a:t> </a:t>
          </a:r>
          <a:r>
            <a:rPr lang="en-CA" sz="1050" kern="1200" dirty="0" err="1">
              <a:latin typeface="Abadi" panose="020B0604020104020204" pitchFamily="34" charset="0"/>
            </a:rPr>
            <a:t>Matlab</a:t>
          </a:r>
          <a:r>
            <a:rPr lang="en-CA" sz="1050" kern="1200" dirty="0">
              <a:latin typeface="Abadi" panose="020B0604020104020204" pitchFamily="34" charset="0"/>
            </a:rPr>
            <a:t> </a:t>
          </a:r>
          <a:r>
            <a:rPr lang="en-CA" sz="1050" kern="1200" dirty="0" err="1">
              <a:latin typeface="Abadi" panose="020B0604020104020204" pitchFamily="34" charset="0"/>
            </a:rPr>
            <a:t>résolution</a:t>
          </a:r>
          <a:r>
            <a:rPr lang="en-CA" sz="1050" kern="1200" dirty="0">
              <a:latin typeface="Abadi" panose="020B0604020104020204" pitchFamily="34" charset="0"/>
            </a:rPr>
            <a:t> sous-</a:t>
          </a:r>
          <a:r>
            <a:rPr lang="en-CA" sz="1050" kern="1200" dirty="0" err="1">
              <a:latin typeface="Abadi" panose="020B0604020104020204" pitchFamily="34" charset="0"/>
            </a:rPr>
            <a:t>optimale</a:t>
          </a:r>
          <a:r>
            <a:rPr lang="en-CA" sz="1050" kern="1200" dirty="0">
              <a:latin typeface="Abadi" panose="020B0604020104020204" pitchFamily="34" charset="0"/>
            </a:rPr>
            <a:t>- pour segmentation </a:t>
          </a:r>
          <a:r>
            <a:rPr lang="en-CA" sz="1050" kern="1200" dirty="0" err="1">
              <a:latin typeface="Abadi" panose="020B0604020104020204" pitchFamily="34" charset="0"/>
            </a:rPr>
            <a:t>manuelle</a:t>
          </a:r>
          <a:r>
            <a:rPr lang="en-CA" sz="1050" kern="1200" dirty="0">
              <a:latin typeface="Abadi" panose="020B0604020104020204" pitchFamily="34" charset="0"/>
            </a:rPr>
            <a:t>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200" b="0" i="0" kern="1200" dirty="0">
              <a:latin typeface="Abadi" panose="020B0604020104020204" pitchFamily="34" charset="0"/>
            </a:rPr>
            <a:t>La </a:t>
          </a:r>
          <a:r>
            <a:rPr lang="en-CA" sz="1200" b="0" i="0" kern="1200" dirty="0" err="1">
              <a:latin typeface="Abadi" panose="020B0604020104020204" pitchFamily="34" charset="0"/>
            </a:rPr>
            <a:t>corrélalation</a:t>
          </a:r>
          <a:r>
            <a:rPr lang="en-CA" sz="1200" b="0" i="0" kern="1200" dirty="0">
              <a:latin typeface="Abadi" panose="020B0604020104020204" pitchFamily="34" charset="0"/>
            </a:rPr>
            <a:t> </a:t>
          </a:r>
          <a:r>
            <a:rPr lang="en-CA" sz="1200" b="0" i="0" kern="1200" dirty="0" err="1">
              <a:latin typeface="Abadi" panose="020B0604020104020204" pitchFamily="34" charset="0"/>
            </a:rPr>
            <a:t>intertechnique</a:t>
          </a:r>
          <a:r>
            <a:rPr lang="en-CA" sz="1200" b="0" i="0" kern="1200" dirty="0">
              <a:latin typeface="Abadi" panose="020B0604020104020204" pitchFamily="34" charset="0"/>
            </a:rPr>
            <a:t> sera </a:t>
          </a:r>
          <a:r>
            <a:rPr lang="en-CA" sz="1200" b="0" i="0" kern="1200" dirty="0" err="1">
              <a:latin typeface="Abadi" panose="020B0604020104020204" pitchFamily="34" charset="0"/>
            </a:rPr>
            <a:t>explorée</a:t>
          </a:r>
          <a:r>
            <a:rPr lang="en-CA" sz="1200" b="0" i="0" kern="1200" dirty="0">
              <a:latin typeface="Abadi" panose="020B0604020104020204" pitchFamily="34" charset="0"/>
            </a:rPr>
            <a:t> après </a:t>
          </a:r>
          <a:r>
            <a:rPr lang="en-CA" sz="1200" b="0" i="0" kern="1200" dirty="0" err="1">
              <a:latin typeface="Abadi" panose="020B0604020104020204" pitchFamily="34" charset="0"/>
            </a:rPr>
            <a:t>recalage</a:t>
          </a:r>
          <a:r>
            <a:rPr lang="en-CA" sz="1200" b="0" i="0" kern="1200" dirty="0">
              <a:latin typeface="Abadi" panose="020B0604020104020204" pitchFamily="34" charset="0"/>
            </a:rPr>
            <a:t> </a:t>
          </a:r>
          <a:r>
            <a:rPr lang="en-CA" sz="1200" kern="1200" dirty="0" err="1">
              <a:latin typeface="Abadi" panose="020B0604020104020204" pitchFamily="34" charset="0"/>
            </a:rPr>
            <a:t>a</a:t>
          </a:r>
          <a:r>
            <a:rPr lang="en-CA" sz="1200" b="0" i="0" kern="1200" dirty="0" err="1">
              <a:latin typeface="Abadi" panose="020B0604020104020204" pitchFamily="34" charset="0"/>
            </a:rPr>
            <a:t>insi</a:t>
          </a:r>
          <a:r>
            <a:rPr lang="en-CA" sz="1200" b="0" i="0" kern="1200" dirty="0">
              <a:latin typeface="Abadi" panose="020B0604020104020204" pitchFamily="34" charset="0"/>
            </a:rPr>
            <a:t> que sur les acquisitions </a:t>
          </a:r>
          <a:r>
            <a:rPr lang="en-CA" sz="1200" b="0" i="0" kern="1200" dirty="0" err="1">
              <a:latin typeface="Abadi" panose="020B0604020104020204" pitchFamily="34" charset="0"/>
            </a:rPr>
            <a:t>écho</a:t>
          </a:r>
          <a:r>
            <a:rPr lang="en-CA" sz="1200" b="0" i="0" kern="1200" dirty="0">
              <a:latin typeface="Abadi" panose="020B0604020104020204" pitchFamily="34" charset="0"/>
            </a:rPr>
            <a:t> 2D, </a:t>
          </a:r>
          <a:r>
            <a:rPr lang="en-CA" sz="1200" b="0" i="0" kern="1200" dirty="0" err="1">
              <a:latin typeface="Abadi" panose="020B0604020104020204" pitchFamily="34" charset="0"/>
            </a:rPr>
            <a:t>à</a:t>
          </a:r>
          <a:r>
            <a:rPr lang="en-CA" sz="1200" b="0" i="0" kern="1200" dirty="0">
              <a:latin typeface="Abadi" panose="020B0604020104020204" pitchFamily="34" charset="0"/>
            </a:rPr>
            <a:t> plus haute </a:t>
          </a:r>
          <a:r>
            <a:rPr lang="en-CA" sz="1200" b="0" i="0" kern="1200" dirty="0" err="1">
              <a:latin typeface="Abadi" panose="020B0604020104020204" pitchFamily="34" charset="0"/>
            </a:rPr>
            <a:t>résolution</a:t>
          </a:r>
          <a:r>
            <a:rPr lang="en-CA" sz="1200" b="0" i="0" kern="1200" dirty="0">
              <a:latin typeface="Abadi" panose="020B0604020104020204" pitchFamily="34" charset="0"/>
            </a:rPr>
            <a:t> </a:t>
          </a:r>
          <a:r>
            <a:rPr lang="en-CA" sz="1200" b="0" i="0" kern="1200" dirty="0" err="1">
              <a:latin typeface="Abadi" panose="020B0604020104020204" pitchFamily="34" charset="0"/>
            </a:rPr>
            <a:t>temporelle</a:t>
          </a:r>
          <a:r>
            <a:rPr lang="en-CA" sz="1200" kern="1200" dirty="0">
              <a:latin typeface="Abadi" panose="020B0604020104020204" pitchFamily="34" charset="0"/>
            </a:rPr>
            <a:t>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200" b="1" kern="1200" dirty="0">
              <a:latin typeface="Abadi" panose="020B0604020104020204" pitchFamily="34" charset="0"/>
            </a:rPr>
            <a:t>Avenues futures… 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>
              <a:latin typeface="Abadi" panose="020B0604020104020204" pitchFamily="34" charset="0"/>
            </a:rPr>
            <a:t>Augmentation FOV et </a:t>
          </a:r>
          <a:r>
            <a:rPr lang="en-US" sz="1200" kern="1200" dirty="0" err="1">
              <a:latin typeface="Abadi" panose="020B0604020104020204" pitchFamily="34" charset="0"/>
            </a:rPr>
            <a:t>résolution</a:t>
          </a:r>
          <a:r>
            <a:rPr lang="en-US" sz="1200" kern="1200" dirty="0">
              <a:latin typeface="Abadi" panose="020B0604020104020204" pitchFamily="34" charset="0"/>
            </a:rPr>
            <a:t> </a:t>
          </a:r>
          <a:r>
            <a:rPr lang="en-US" sz="1200" kern="1200" dirty="0" err="1">
              <a:latin typeface="Abadi" panose="020B0604020104020204" pitchFamily="34" charset="0"/>
            </a:rPr>
            <a:t>temporelle</a:t>
          </a:r>
          <a:r>
            <a:rPr lang="en-US" sz="1200" kern="1200" dirty="0">
              <a:latin typeface="Abadi" panose="020B0604020104020204" pitchFamily="34" charset="0"/>
            </a:rPr>
            <a:t> </a:t>
          </a:r>
          <a:r>
            <a:rPr lang="en-US" sz="1200" kern="1200" dirty="0" err="1">
              <a:latin typeface="Abadi" panose="020B0604020104020204" pitchFamily="34" charset="0"/>
            </a:rPr>
            <a:t>en</a:t>
          </a:r>
          <a:r>
            <a:rPr lang="en-US" sz="1200" kern="1200" dirty="0">
              <a:latin typeface="Abadi" panose="020B0604020104020204" pitchFamily="34" charset="0"/>
            </a:rPr>
            <a:t> </a:t>
          </a:r>
          <a:r>
            <a:rPr lang="en-US" sz="1200" kern="1200" dirty="0" err="1">
              <a:latin typeface="Abadi" panose="020B0604020104020204" pitchFamily="34" charset="0"/>
            </a:rPr>
            <a:t>écho</a:t>
          </a:r>
          <a:r>
            <a:rPr lang="en-US" sz="1200" kern="1200" dirty="0">
              <a:latin typeface="Abadi" panose="020B0604020104020204" pitchFamily="34" charset="0"/>
            </a:rPr>
            <a:t> 4D par fusion algorithms [1]
Segmentation </a:t>
          </a:r>
          <a:r>
            <a:rPr lang="en-US" sz="1200" kern="1200" dirty="0" err="1">
              <a:latin typeface="Abadi" panose="020B0604020104020204" pitchFamily="34" charset="0"/>
            </a:rPr>
            <a:t>automatique</a:t>
          </a:r>
          <a:r>
            <a:rPr lang="en-US" sz="1200" kern="1200" dirty="0">
              <a:latin typeface="Abadi" panose="020B0604020104020204" pitchFamily="34" charset="0"/>
            </a:rPr>
            <a:t> de la </a:t>
          </a:r>
          <a:r>
            <a:rPr lang="en-US" sz="1200" kern="1200" dirty="0" err="1">
              <a:latin typeface="Abadi" panose="020B0604020104020204" pitchFamily="34" charset="0"/>
            </a:rPr>
            <a:t>paroi</a:t>
          </a:r>
          <a:r>
            <a:rPr lang="en-US" sz="1200" kern="1200" dirty="0">
              <a:latin typeface="Abadi" panose="020B0604020104020204" pitchFamily="34" charset="0"/>
            </a:rPr>
            <a:t> </a:t>
          </a:r>
          <a:r>
            <a:rPr lang="en-US" sz="1200" kern="1200" dirty="0" err="1">
              <a:latin typeface="Abadi" panose="020B0604020104020204" pitchFamily="34" charset="0"/>
            </a:rPr>
            <a:t>vasculaire</a:t>
          </a:r>
          <a:r>
            <a:rPr lang="en-US" sz="1200" kern="1200" dirty="0">
              <a:latin typeface="Abadi" panose="020B0604020104020204" pitchFamily="34" charset="0"/>
            </a:rPr>
            <a:t> [2] </a:t>
          </a:r>
          <a:endParaRPr lang="en-CA" sz="1200" kern="1200" dirty="0">
            <a:latin typeface="Abadi" panose="020B0604020104020204" pitchFamily="34" charset="0"/>
          </a:endParaRPr>
        </a:p>
      </dsp:txBody>
      <dsp:txXfrm>
        <a:off x="0" y="4327442"/>
        <a:ext cx="4765420" cy="253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CA"/>
              <a:t>Prédication vulnérabilité AAA, Guerrera V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00A798-C28D-624B-A52F-C2988C920C32}" type="datetimeFigureOut">
              <a:rPr lang="fr-CA" altLang="en-US"/>
              <a:pPr/>
              <a:t>2023-02-09</a:t>
            </a:fld>
            <a:endParaRPr lang="fr-CA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3149F2-E964-4844-A62A-475F55834C0A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78309694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CA"/>
              <a:t>Prédication vulnérabilité AAA, Guerrera V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C5D600-F638-FB42-9B76-9BE0B7330CB0}" type="datetimeFigureOut">
              <a:rPr lang="fr-CA" altLang="en-US"/>
              <a:pPr/>
              <a:t>2023-02-09</a:t>
            </a:fld>
            <a:endParaRPr lang="fr-CA" alt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A56BD8-2BF2-1147-AA5B-A97EA98A41BE}" type="slidenum">
              <a:rPr lang="fr-CA" altLang="en-US"/>
              <a:pPr/>
              <a:t>‹#›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13730838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" y="1497336"/>
            <a:ext cx="4629150" cy="1290469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" y="2787805"/>
            <a:ext cx="4629150" cy="5591378"/>
          </a:xfrm>
        </p:spPr>
        <p:txBody>
          <a:bodyPr/>
          <a:lstStyle>
            <a:lvl1pPr>
              <a:spcAft>
                <a:spcPts val="338"/>
              </a:spcAft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3048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E05C4-88B9-650F-2F51-67284C66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2F6C1-DDD9-342A-FD87-0B3680F4E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 marL="0" indent="0">
              <a:buNone/>
              <a:defRPr sz="1350"/>
            </a:lvl1pPr>
            <a:lvl2pPr marL="192893" indent="0">
              <a:buNone/>
              <a:defRPr sz="1181"/>
            </a:lvl2pPr>
            <a:lvl3pPr marL="385785" indent="0">
              <a:buNone/>
              <a:defRPr sz="1013"/>
            </a:lvl3pPr>
            <a:lvl4pPr marL="578678" indent="0">
              <a:buNone/>
              <a:defRPr sz="844"/>
            </a:lvl4pPr>
            <a:lvl5pPr marL="771571" indent="0">
              <a:buNone/>
              <a:defRPr sz="844"/>
            </a:lvl5pPr>
            <a:lvl6pPr marL="964463" indent="0">
              <a:buNone/>
              <a:defRPr sz="844"/>
            </a:lvl6pPr>
            <a:lvl7pPr marL="1157356" indent="0">
              <a:buNone/>
              <a:defRPr sz="844"/>
            </a:lvl7pPr>
            <a:lvl8pPr marL="1350249" indent="0">
              <a:buNone/>
              <a:defRPr sz="844"/>
            </a:lvl8pPr>
            <a:lvl9pPr marL="1543141" indent="0">
              <a:buNone/>
              <a:defRPr sz="84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0C8DB-39D1-772A-4E8A-9AECFE3C8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4743A-8991-B0B4-677B-33D86C5D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1F55C-6F45-261F-CBCC-C7BE62A3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2BCDD-6B86-5752-5660-DD81F84C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3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F6FC3-C5CF-7A3D-F336-98A61E935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076B-03DF-830A-F9CC-FF2866F3B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CF45-F784-CEB8-BB32-2D057A63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B2BD5-5EA5-F12A-74DD-C5A6DBB1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2953F-7EF6-DB5E-E9B3-ED41D693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27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5A0004-41DF-910F-ACD2-4B638803C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0817" y="486834"/>
            <a:ext cx="1109067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AB154-7A9E-3C9C-E882-CFA090665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2C2FC-1E4D-E089-991E-A54ED660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F142F-66D6-30F3-574B-E2353F9C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5EACC-F5C6-7C40-4118-4B24A880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58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" y="1497336"/>
            <a:ext cx="4629150" cy="1290469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" y="2787805"/>
            <a:ext cx="4629150" cy="5591378"/>
          </a:xfrm>
        </p:spPr>
        <p:txBody>
          <a:bodyPr/>
          <a:lstStyle>
            <a:lvl1pPr>
              <a:spcAft>
                <a:spcPts val="338"/>
              </a:spcAft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6026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2E5F-07E0-712F-0BCF-E16F50F40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4354B-AE1E-AC81-ABAA-4E1A6262A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93" indent="0" algn="ctr">
              <a:buNone/>
              <a:defRPr sz="844"/>
            </a:lvl2pPr>
            <a:lvl3pPr marL="385785" indent="0" algn="ctr">
              <a:buNone/>
              <a:defRPr sz="759"/>
            </a:lvl3pPr>
            <a:lvl4pPr marL="578678" indent="0" algn="ctr">
              <a:buNone/>
              <a:defRPr sz="675"/>
            </a:lvl4pPr>
            <a:lvl5pPr marL="771571" indent="0" algn="ctr">
              <a:buNone/>
              <a:defRPr sz="675"/>
            </a:lvl5pPr>
            <a:lvl6pPr marL="964463" indent="0" algn="ctr">
              <a:buNone/>
              <a:defRPr sz="675"/>
            </a:lvl6pPr>
            <a:lvl7pPr marL="1157356" indent="0" algn="ctr">
              <a:buNone/>
              <a:defRPr sz="675"/>
            </a:lvl7pPr>
            <a:lvl8pPr marL="1350249" indent="0" algn="ctr">
              <a:buNone/>
              <a:defRPr sz="675"/>
            </a:lvl8pPr>
            <a:lvl9pPr marL="1543141" indent="0" algn="ctr">
              <a:buNone/>
              <a:defRPr sz="67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E2262-9ADA-8985-7F55-0366B352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293DB-2549-6D66-F07B-92E87789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B70BB-D7A2-614C-870B-E2ADF63CA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5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2272A-631C-B250-C720-229B5A8E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D42C2-B56A-5AA7-76B6-C46F72C47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14DBC-E973-D169-1CAF-88AB089C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E737D-A85C-B3AB-51CF-ED0AA166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194AE-EDE3-A007-AA2C-F1AE5752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1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7D04D-6A43-558B-76BB-6879223D2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37" y="2279652"/>
            <a:ext cx="4436269" cy="3803649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B3A0C-697A-1E9D-230E-C5EDD79D5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937" y="6119285"/>
            <a:ext cx="4436269" cy="200024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93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85" indent="0">
              <a:buNone/>
              <a:defRPr sz="759">
                <a:solidFill>
                  <a:schemeClr val="tx1">
                    <a:tint val="75000"/>
                  </a:schemeClr>
                </a:solidFill>
              </a:defRPr>
            </a:lvl3pPr>
            <a:lvl4pPr marL="57867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7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35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24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14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DBB12-D65B-54D0-89B9-593934CE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B79F5-4305-B516-F2D8-4922D5DA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6FCB6-7795-BCB2-6D70-866A421D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9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582D-2AE0-A782-3350-DD9C1570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40E67-1DE8-FABF-DF69-4E3960C1C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08373-F75C-9244-7BC4-325619FCE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A44F4-FF3C-15B8-3ADB-68FDA911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B039D-8CB6-92EE-BBF1-A7AA526A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A9BDB-9BD9-E443-4B77-D2FA8EB03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3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4FE5-673F-2557-BA6A-ED2B85AF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5" y="486834"/>
            <a:ext cx="4436269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1EA66-73D8-B279-76AB-71B3BEC7C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37449-67B7-3FB0-6D29-D817734A8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26407-4F08-B93C-ECF5-6A996F4DB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C8A41-DD64-9DF6-A7E9-3342BE527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6B1CF-F71F-4785-69BD-C3A00043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BD44A-A3F6-8D63-A2FE-766A0627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68C02-4F69-D424-721F-211C2E74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3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3D97-AA23-78CD-F1FB-F6E60D5C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2FCB2-F14E-550E-4BD0-C7F958F4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572ED-64F8-F9C3-AF5A-32E51C76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2DBDD-59AA-D9D9-5F28-267BB29C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1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ED912-B1E6-F3B8-4C3A-149A4707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765CFC-B7A2-4A65-8B20-2E3B6CF7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7592E-F622-394E-3F7D-7C278E30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0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6C043-CE17-AEA1-38E4-3E82B283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8A5D7-66AA-A66E-BCAE-ABC0859F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E5398-CAFA-79DA-5B1E-B9EC6178F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8C5C3-D6A7-1C7B-920C-15FE3A090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8E09C-CB1F-B8EE-765A-E550A721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[1]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62407-EF56-3176-1D51-7EC0523B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8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7175" y="1497336"/>
            <a:ext cx="46291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" y="3021336"/>
            <a:ext cx="4629150" cy="535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Cliquez pour modifier les styles du texte du masque</a:t>
            </a:r>
          </a:p>
          <a:p>
            <a:pPr lvl="1"/>
            <a:r>
              <a:rPr lang="fr-FR" altLang="en-US" dirty="0"/>
              <a:t>Deuxième niveau</a:t>
            </a:r>
          </a:p>
          <a:p>
            <a:pPr lvl="2"/>
            <a:r>
              <a:rPr lang="fr-FR" altLang="en-US" dirty="0"/>
              <a:t>Troisième niveau</a:t>
            </a:r>
          </a:p>
          <a:p>
            <a:pPr lvl="3"/>
            <a:r>
              <a:rPr lang="fr-FR" altLang="en-US" dirty="0"/>
              <a:t>Quatrième niveau</a:t>
            </a:r>
          </a:p>
          <a:p>
            <a:pPr lvl="4"/>
            <a:r>
              <a:rPr lang="fr-FR" altLang="en-US" dirty="0"/>
              <a:t>Cinquième niveau</a:t>
            </a:r>
          </a:p>
        </p:txBody>
      </p:sp>
      <p:sp>
        <p:nvSpPr>
          <p:cNvPr id="9" name="Rectangle-haut"/>
          <p:cNvSpPr/>
          <p:nvPr userDrawn="1"/>
        </p:nvSpPr>
        <p:spPr>
          <a:xfrm>
            <a:off x="0" y="-1"/>
            <a:ext cx="5143500" cy="1064525"/>
          </a:xfrm>
          <a:prstGeom prst="rect">
            <a:avLst/>
          </a:prstGeom>
          <a:solidFill>
            <a:srgbClr val="006B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35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82" y="8423718"/>
            <a:ext cx="2291118" cy="7202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257178"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6pPr>
      <a:lvl7pPr marL="514356"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7pPr>
      <a:lvl8pPr marL="771535"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8pPr>
      <a:lvl9pPr marL="1028713"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9pPr>
    </p:titleStyle>
    <p:bodyStyle>
      <a:lvl1pPr marL="192884" indent="-192884" algn="l" rtl="0" eaLnBrk="1" fontAlgn="base" hangingPunct="1">
        <a:spcBef>
          <a:spcPct val="20000"/>
        </a:spcBef>
        <a:spcAft>
          <a:spcPct val="0"/>
        </a:spcAft>
        <a:buChar char="•"/>
        <a:defRPr sz="2000" baseline="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417915" indent="-160736" algn="l" rtl="0" eaLnBrk="1" fontAlgn="base" hangingPunct="1">
        <a:spcBef>
          <a:spcPct val="20000"/>
        </a:spcBef>
        <a:spcAft>
          <a:spcPct val="0"/>
        </a:spcAft>
        <a:buChar char="–"/>
        <a:defRPr sz="1800" baseline="0">
          <a:solidFill>
            <a:schemeClr val="tx2"/>
          </a:solidFill>
          <a:latin typeface="+mn-lt"/>
          <a:ea typeface="ＭＳ Ｐゴシック" charset="0"/>
        </a:defRPr>
      </a:lvl2pPr>
      <a:lvl3pPr marL="642945" indent="-128589" algn="l" rtl="0" eaLnBrk="1" fontAlgn="base" hangingPunct="1">
        <a:spcBef>
          <a:spcPct val="20000"/>
        </a:spcBef>
        <a:spcAft>
          <a:spcPct val="0"/>
        </a:spcAft>
        <a:buChar char="•"/>
        <a:defRPr sz="1600" baseline="0">
          <a:solidFill>
            <a:schemeClr val="tx2"/>
          </a:solidFill>
          <a:latin typeface="+mn-lt"/>
          <a:ea typeface="ＭＳ Ｐゴシック" charset="0"/>
        </a:defRPr>
      </a:lvl3pPr>
      <a:lvl4pPr marL="900124" indent="-128589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0"/>
        </a:defRPr>
      </a:lvl4pPr>
      <a:lvl5pPr marL="1157302" indent="-128589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  <a:ea typeface="ＭＳ Ｐゴシック" charset="0"/>
        </a:defRPr>
      </a:lvl5pPr>
      <a:lvl6pPr marL="1414481" indent="-128589" algn="l" rtl="0" eaLnBrk="1" fontAlgn="base" hangingPunct="1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58" indent="-128589" algn="l" rtl="0" eaLnBrk="1" fontAlgn="base" hangingPunct="1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37" indent="-128589" algn="l" rtl="0" eaLnBrk="1" fontAlgn="base" hangingPunct="1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6015" indent="-128589" algn="l" rtl="0" eaLnBrk="1" fontAlgn="base" hangingPunct="1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555D51-CAB4-E8ED-B2AE-FF7EFDDD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16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D2C73-375F-5F8E-4A01-FB78783E1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F0F34-20E4-7BF5-BD7B-7CC06DD3E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615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BB4A-371E-E505-F139-84CF358B8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3785" y="8475134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[1]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BE66E-802F-AFF8-D49D-932C9341A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2597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0960-3266-CB40-B59C-D5FE60099E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-haut">
            <a:extLst>
              <a:ext uri="{FF2B5EF4-FFF2-40B4-BE49-F238E27FC236}">
                <a16:creationId xmlns:a16="http://schemas.microsoft.com/office/drawing/2014/main" id="{94652468-34B8-17E2-4641-0274D0999443}"/>
              </a:ext>
            </a:extLst>
          </p:cNvPr>
          <p:cNvSpPr/>
          <p:nvPr userDrawn="1"/>
        </p:nvSpPr>
        <p:spPr>
          <a:xfrm>
            <a:off x="0" y="-1"/>
            <a:ext cx="5143500" cy="1064525"/>
          </a:xfrm>
          <a:prstGeom prst="rect">
            <a:avLst/>
          </a:prstGeom>
          <a:solidFill>
            <a:srgbClr val="006B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350"/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D5D8E90A-7526-D87B-6450-E1733956318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82" y="8423718"/>
            <a:ext cx="2291118" cy="7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0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hf sldNum="0" hdr="0" dt="0"/>
  <p:txStyles>
    <p:titleStyle>
      <a:lvl1pPr algn="l" defTabSz="385785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6" indent="-96446" algn="l" defTabSz="385785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39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3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124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868017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1060910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25380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446695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639588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1pPr>
      <a:lvl2pPr marL="19289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2pPr>
      <a:lvl3pPr marL="385785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78678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77157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96446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157356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350249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54314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3D7C-7FF9-9DF9-1045-430A9B9F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1288018"/>
            <a:ext cx="4629150" cy="1290469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Prédiction</a:t>
            </a:r>
            <a:r>
              <a:rPr lang="en-US" b="1" dirty="0"/>
              <a:t> de la </a:t>
            </a:r>
            <a:r>
              <a:rPr lang="en-US" b="1" dirty="0" err="1"/>
              <a:t>vulnérabilité</a:t>
            </a:r>
            <a:r>
              <a:rPr lang="en-US" b="1" dirty="0"/>
              <a:t> de </a:t>
            </a:r>
            <a:r>
              <a:rPr lang="en-US" b="1" dirty="0" err="1"/>
              <a:t>l’anévrisme</a:t>
            </a:r>
            <a:r>
              <a:rPr lang="en-US" b="1" dirty="0"/>
              <a:t> de </a:t>
            </a:r>
            <a:r>
              <a:rPr lang="en-US" b="1" dirty="0" err="1"/>
              <a:t>l’aorte</a:t>
            </a:r>
            <a:r>
              <a:rPr lang="en-US" b="1" dirty="0"/>
              <a:t> </a:t>
            </a:r>
            <a:r>
              <a:rPr lang="en-US" b="1" dirty="0" err="1"/>
              <a:t>abdominale</a:t>
            </a:r>
            <a:r>
              <a:rPr lang="en-US" b="1" dirty="0"/>
              <a:t> par </a:t>
            </a:r>
            <a:r>
              <a:rPr lang="en-US" b="1" dirty="0" err="1"/>
              <a:t>échograhie</a:t>
            </a:r>
            <a:r>
              <a:rPr lang="en-US" b="1" dirty="0"/>
              <a:t> 3D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5253B-1066-8F25-6437-12330280F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Vanessa Guerrera</a:t>
            </a:r>
            <a:r>
              <a:rPr lang="en-CA" sz="1600" baseline="300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1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, Marie-Hélène Roy Cardinal</a:t>
            </a:r>
            <a:r>
              <a:rPr lang="en-CA" sz="1600" baseline="30000" dirty="0">
                <a:latin typeface="Abadi" panose="020B0604020104020204" pitchFamily="34" charset="0"/>
                <a:cs typeface="Arial" panose="020B0604020202020204" pitchFamily="34" charset="0"/>
              </a:rPr>
              <a:t>1,2,3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, </a:t>
            </a: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Hongliang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Li</a:t>
            </a:r>
            <a:r>
              <a:rPr lang="en-CA" sz="1600" baseline="300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1,2,3,4 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, Simon Lessard</a:t>
            </a:r>
            <a:r>
              <a:rPr lang="en-CA" sz="1600" baseline="30000" dirty="0">
                <a:latin typeface="Abadi" panose="020B0604020104020204" pitchFamily="34" charset="0"/>
                <a:cs typeface="Arial" panose="020B0604020202020204" pitchFamily="34" charset="0"/>
              </a:rPr>
              <a:t>1,2,4,  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Guy Cloutier</a:t>
            </a:r>
            <a:r>
              <a:rPr lang="en-CA" sz="1600" baseline="30000" dirty="0">
                <a:latin typeface="Abadi" panose="020B0604020104020204" pitchFamily="34" charset="0"/>
                <a:cs typeface="Arial" panose="020B0604020202020204" pitchFamily="34" charset="0"/>
              </a:rPr>
              <a:t>1,2,3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, Gilles Soulez</a:t>
            </a:r>
            <a:r>
              <a:rPr lang="en-CA" sz="1600" baseline="30000" dirty="0">
                <a:latin typeface="Abadi" panose="020B0604020104020204" pitchFamily="34" charset="0"/>
                <a:cs typeface="Arial" panose="020B0604020202020204" pitchFamily="34" charset="0"/>
              </a:rPr>
              <a:t>1,2,4</a:t>
            </a:r>
            <a:endParaRPr lang="en-CA" sz="1600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CA" sz="9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University of Montreal Hospital Research Center (CRCHUM), </a:t>
            </a:r>
            <a:r>
              <a:rPr lang="en-CA" sz="9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Montréal</a:t>
            </a:r>
            <a:r>
              <a:rPr lang="en-CA" sz="9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Qc, Canada</a:t>
            </a:r>
          </a:p>
          <a:p>
            <a:pPr marL="228600" indent="-228600">
              <a:buAutoNum type="arabicPeriod"/>
            </a:pPr>
            <a:r>
              <a:rPr lang="en-CA" sz="9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Department of Radiology, Radiation-Oncology and Nuclear Medicine, Université de Montréal, </a:t>
            </a:r>
            <a:r>
              <a:rPr lang="en-CA" sz="9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Montréal,Qc</a:t>
            </a:r>
            <a:r>
              <a:rPr lang="en-CA" sz="9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Canada. </a:t>
            </a:r>
          </a:p>
          <a:p>
            <a:pPr marL="228600" indent="-228600">
              <a:buAutoNum type="arabicPeriod"/>
            </a:pPr>
            <a:r>
              <a:rPr lang="en-CA" sz="9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Laboratory of Biorheology and Medical Ultrasonics (LBUM) </a:t>
            </a:r>
          </a:p>
          <a:p>
            <a:pPr marL="228600" indent="-228600">
              <a:buAutoNum type="arabicPeriod"/>
            </a:pPr>
            <a:r>
              <a:rPr lang="en-CA" sz="900" b="0" i="0" u="none" strike="noStrike" dirty="0" err="1">
                <a:effectLst/>
                <a:latin typeface="Abadi" panose="020B0604020104020204" pitchFamily="34" charset="0"/>
              </a:rPr>
              <a:t>Laboratoire</a:t>
            </a:r>
            <a:r>
              <a:rPr lang="en-CA" sz="900" b="0" i="0" u="none" strike="noStrike" dirty="0">
                <a:effectLst/>
                <a:latin typeface="Abadi" panose="020B0604020104020204" pitchFamily="34" charset="0"/>
              </a:rPr>
              <a:t> Clinique du </a:t>
            </a:r>
            <a:r>
              <a:rPr lang="en-CA" sz="900" b="0" i="0" u="none" strike="noStrike" dirty="0" err="1">
                <a:effectLst/>
                <a:latin typeface="Abadi" panose="020B0604020104020204" pitchFamily="34" charset="0"/>
              </a:rPr>
              <a:t>Traitement</a:t>
            </a:r>
            <a:r>
              <a:rPr lang="en-CA" sz="900" b="0" i="0" u="none" strike="noStrike" dirty="0">
                <a:effectLst/>
                <a:latin typeface="Abadi" panose="020B0604020104020204" pitchFamily="34" charset="0"/>
              </a:rPr>
              <a:t> de </a:t>
            </a:r>
            <a:r>
              <a:rPr lang="en-CA" sz="900" b="0" i="0" u="none" strike="noStrike" dirty="0" err="1">
                <a:effectLst/>
                <a:latin typeface="Abadi" panose="020B0604020104020204" pitchFamily="34" charset="0"/>
              </a:rPr>
              <a:t>l’Image</a:t>
            </a:r>
            <a:r>
              <a:rPr lang="en-CA" sz="900" b="0" i="0" u="none" strike="noStrike" dirty="0">
                <a:effectLst/>
                <a:latin typeface="Abadi" panose="020B0604020104020204" pitchFamily="34" charset="0"/>
              </a:rPr>
              <a:t> </a:t>
            </a:r>
            <a:br>
              <a:rPr lang="en-CA" sz="18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</a:br>
            <a:endParaRPr lang="en-CA" sz="1000" dirty="0">
              <a:effectLst/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AutoNum type="arabicPeriod"/>
            </a:pPr>
            <a:endParaRPr lang="en-CA" sz="900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1600" dirty="0" err="1">
                <a:latin typeface="Abadi" panose="020B0604020104020204" pitchFamily="34" charset="0"/>
                <a:cs typeface="Arial" panose="020B0604020202020204" pitchFamily="34" charset="0"/>
              </a:rPr>
              <a:t>Remerciement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latin typeface="Abadi" panose="020B0604020104020204" pitchFamily="34" charset="0"/>
                <a:cs typeface="Arial" panose="020B0604020202020204" pitchFamily="34" charset="0"/>
              </a:rPr>
              <a:t>à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 la bourse </a:t>
            </a:r>
            <a:r>
              <a:rPr lang="en-CA" sz="1600" dirty="0" err="1">
                <a:latin typeface="Abadi" panose="020B0604020104020204" pitchFamily="34" charset="0"/>
                <a:cs typeface="Arial" panose="020B0604020202020204" pitchFamily="34" charset="0"/>
              </a:rPr>
              <a:t>d’excellence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latin typeface="Abadi" panose="020B0604020104020204" pitchFamily="34" charset="0"/>
                <a:cs typeface="Arial" panose="020B0604020202020204" pitchFamily="34" charset="0"/>
              </a:rPr>
              <a:t>en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latin typeface="Abadi" panose="020B0604020104020204" pitchFamily="34" charset="0"/>
                <a:cs typeface="Arial" panose="020B0604020202020204" pitchFamily="34" charset="0"/>
              </a:rPr>
              <a:t>radiologie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 Dr. Jacques </a:t>
            </a:r>
            <a:r>
              <a:rPr lang="en-CA" sz="1600" dirty="0" err="1">
                <a:latin typeface="Abadi" panose="020B0604020104020204" pitchFamily="34" charset="0"/>
                <a:cs typeface="Arial" panose="020B0604020202020204" pitchFamily="34" charset="0"/>
              </a:rPr>
              <a:t>Saltiel</a:t>
            </a:r>
            <a:r>
              <a:rPr lang="en-CA" sz="1600" dirty="0">
                <a:latin typeface="Abadi" panose="020B0604020104020204" pitchFamily="34" charset="0"/>
                <a:cs typeface="Arial" panose="020B0604020202020204" pitchFamily="34" charset="0"/>
              </a:rPr>
              <a:t> 2022</a:t>
            </a:r>
          </a:p>
          <a:p>
            <a:pPr marL="0" indent="0" algn="ctr">
              <a:buNone/>
            </a:pPr>
            <a:endParaRPr lang="en-CA" sz="1800" dirty="0">
              <a:effectLst/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sz="1800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sz="1800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sz="1600" dirty="0">
              <a:effectLst/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Journée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universitaire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du </a:t>
            </a: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département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de </a:t>
            </a: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radiologie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radio-</a:t>
            </a: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oncologie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et </a:t>
            </a: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médecine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nucléaire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CA" sz="1600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2 </a:t>
            </a:r>
            <a:r>
              <a:rPr lang="en-CA" sz="1600" dirty="0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février</a:t>
            </a: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2023</a:t>
            </a:r>
          </a:p>
          <a:p>
            <a:pPr marL="0" indent="0" algn="ctr">
              <a:buNone/>
            </a:pPr>
            <a:endParaRPr lang="en-CA" sz="1600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1600" dirty="0">
                <a:effectLst/>
                <a:latin typeface="Abadi" panose="020B0604020104020204" pitchFamily="34" charset="0"/>
                <a:cs typeface="Arial" panose="020B0604020202020204" pitchFamily="34" charset="0"/>
              </a:rPr>
              <a:t>CHUM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5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CCD29BC-1495-292F-BE96-2CB5D1A2E1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9269698"/>
              </p:ext>
            </p:extLst>
          </p:nvPr>
        </p:nvGraphicFramePr>
        <p:xfrm>
          <a:off x="257175" y="1407333"/>
          <a:ext cx="4629150" cy="4571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3D37BAAF-D369-C172-EDDC-750356919E96}"/>
              </a:ext>
            </a:extLst>
          </p:cNvPr>
          <p:cNvSpPr txBox="1">
            <a:spLocks/>
          </p:cNvSpPr>
          <p:nvPr/>
        </p:nvSpPr>
        <p:spPr>
          <a:xfrm>
            <a:off x="1655525" y="493013"/>
            <a:ext cx="2144055" cy="676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8578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CA" dirty="0">
                <a:solidFill>
                  <a:schemeClr val="bg1"/>
                </a:solidFill>
                <a:latin typeface="Abadi" panose="020B0604020104020204" pitchFamily="34" charset="0"/>
              </a:rPr>
              <a:t> Introduction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5EB6BF-CE69-24D8-311D-E4C6F8F401A5}"/>
              </a:ext>
            </a:extLst>
          </p:cNvPr>
          <p:cNvSpPr txBox="1"/>
          <p:nvPr/>
        </p:nvSpPr>
        <p:spPr>
          <a:xfrm>
            <a:off x="113254" y="6228269"/>
            <a:ext cx="5030246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600" b="1" dirty="0">
                <a:latin typeface="Abadi" panose="020B0604020104020204" pitchFamily="34" charset="0"/>
              </a:rPr>
              <a:t>Limitations des techniques de prédiction</a:t>
            </a:r>
            <a:r>
              <a:rPr lang="en-CA" sz="1600" b="1" baseline="30000" dirty="0">
                <a:latin typeface="Abadi" panose="020B0604020104020204" pitchFamily="34" charset="0"/>
              </a:rPr>
              <a:t>2</a:t>
            </a:r>
            <a:r>
              <a:rPr lang="en-CA" sz="1600" b="1" dirty="0">
                <a:latin typeface="Abadi" panose="020B0604020104020204" pitchFamily="34" charset="0"/>
              </a:rPr>
              <a:t>:</a:t>
            </a:r>
            <a:endParaRPr lang="en-CA" sz="1600" dirty="0">
              <a:latin typeface="Abadi" panose="020B06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400" dirty="0">
                <a:latin typeface="Abadi" panose="020B0604020104020204" pitchFamily="34" charset="0"/>
              </a:rPr>
              <a:t>Indication </a:t>
            </a:r>
            <a:r>
              <a:rPr lang="en-CA" sz="1400" dirty="0" err="1">
                <a:latin typeface="Abadi" panose="020B0604020104020204" pitchFamily="34" charset="0"/>
              </a:rPr>
              <a:t>d’intervention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chirurgicale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basée</a:t>
            </a:r>
            <a:r>
              <a:rPr lang="en-CA" sz="1400" dirty="0">
                <a:latin typeface="Abadi" panose="020B0604020104020204" pitchFamily="34" charset="0"/>
              </a:rPr>
              <a:t> sur DIAMÈTRE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400" dirty="0" err="1">
                <a:latin typeface="Abadi" panose="020B0604020104020204" pitchFamily="34" charset="0"/>
              </a:rPr>
              <a:t>Géométries</a:t>
            </a:r>
            <a:r>
              <a:rPr lang="en-CA" sz="1400" dirty="0">
                <a:latin typeface="Abadi" panose="020B0604020104020204" pitchFamily="34" charset="0"/>
              </a:rPr>
              <a:t> complexes des AAA ne </a:t>
            </a:r>
            <a:r>
              <a:rPr lang="en-CA" sz="1400" dirty="0" err="1">
                <a:latin typeface="Abadi" panose="020B0604020104020204" pitchFamily="34" charset="0"/>
              </a:rPr>
              <a:t>pouvant</a:t>
            </a:r>
            <a:r>
              <a:rPr lang="en-CA" sz="1400" dirty="0">
                <a:latin typeface="Abadi" panose="020B0604020104020204" pitchFamily="34" charset="0"/>
              </a:rPr>
              <a:t> pas </a:t>
            </a:r>
            <a:r>
              <a:rPr lang="en-CA" sz="1400" dirty="0" err="1">
                <a:latin typeface="Abadi" panose="020B0604020104020204" pitchFamily="34" charset="0"/>
              </a:rPr>
              <a:t>être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limitées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à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>
                <a:solidFill>
                  <a:schemeClr val="tx1"/>
                </a:solidFill>
                <a:latin typeface="Abadi" panose="020B0604020104020204" pitchFamily="34" charset="0"/>
              </a:rPr>
              <a:t>interpretation</a:t>
            </a:r>
            <a:r>
              <a:rPr lang="en-CA" sz="1400" dirty="0">
                <a:latin typeface="Abadi" panose="020B0604020104020204" pitchFamily="34" charset="0"/>
              </a:rPr>
              <a:t> d’un </a:t>
            </a:r>
            <a:r>
              <a:rPr lang="en-CA" sz="1400" dirty="0" err="1">
                <a:latin typeface="Abadi" panose="020B0604020104020204" pitchFamily="34" charset="0"/>
              </a:rPr>
              <a:t>diamètre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ou</a:t>
            </a:r>
            <a:r>
              <a:rPr lang="en-CA" sz="1400" dirty="0">
                <a:latin typeface="Abadi" panose="020B0604020104020204" pitchFamily="34" charset="0"/>
              </a:rPr>
              <a:t> volume </a:t>
            </a:r>
            <a:r>
              <a:rPr lang="en-CA" sz="1400" dirty="0" err="1">
                <a:latin typeface="Abadi" panose="020B0604020104020204" pitchFamily="34" charset="0"/>
              </a:rPr>
              <a:t>seul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400" dirty="0" err="1">
                <a:latin typeface="Abadi" panose="020B0604020104020204" pitchFamily="34" charset="0"/>
              </a:rPr>
              <a:t>Mosaïque</a:t>
            </a:r>
            <a:r>
              <a:rPr lang="en-CA" sz="1400" dirty="0">
                <a:latin typeface="Abadi" panose="020B0604020104020204" pitchFamily="34" charset="0"/>
              </a:rPr>
              <a:t> de tension sur </a:t>
            </a:r>
            <a:r>
              <a:rPr lang="en-CA" sz="1400" dirty="0" err="1">
                <a:latin typeface="Abadi" panose="020B0604020104020204" pitchFamily="34" charset="0"/>
              </a:rPr>
              <a:t>paroi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anévrismale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à</a:t>
            </a:r>
            <a:r>
              <a:rPr lang="en-CA" sz="1400" dirty="0">
                <a:latin typeface="Abadi" panose="020B0604020104020204" pitchFamily="34" charset="0"/>
              </a:rPr>
              <a:t> prendre </a:t>
            </a:r>
            <a:r>
              <a:rPr lang="en-CA" sz="1400" dirty="0" err="1">
                <a:latin typeface="Abadi" panose="020B0604020104020204" pitchFamily="34" charset="0"/>
              </a:rPr>
              <a:t>en</a:t>
            </a:r>
            <a:r>
              <a:rPr lang="en-CA" sz="1400" dirty="0">
                <a:latin typeface="Abadi" panose="020B0604020104020204" pitchFamily="34" charset="0"/>
              </a:rPr>
              <a:t> consideration </a:t>
            </a:r>
            <a:r>
              <a:rPr lang="en-CA" sz="1400" dirty="0" err="1">
                <a:latin typeface="Abadi" panose="020B0604020104020204" pitchFamily="34" charset="0"/>
              </a:rPr>
              <a:t>ainsi</a:t>
            </a:r>
            <a:r>
              <a:rPr lang="en-CA" sz="1400" dirty="0">
                <a:latin typeface="Abadi" panose="020B0604020104020204" pitchFamily="34" charset="0"/>
              </a:rPr>
              <a:t> que </a:t>
            </a:r>
            <a:r>
              <a:rPr lang="en-CA" sz="1400" dirty="0" err="1">
                <a:latin typeface="Abadi" panose="020B0604020104020204" pitchFamily="34" charset="0"/>
              </a:rPr>
              <a:t>plusieurs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autres</a:t>
            </a:r>
            <a:r>
              <a:rPr lang="en-CA" sz="1400" dirty="0">
                <a:latin typeface="Abadi" panose="020B0604020104020204" pitchFamily="34" charset="0"/>
              </a:rPr>
              <a:t> </a:t>
            </a:r>
            <a:r>
              <a:rPr lang="en-CA" sz="1400" dirty="0" err="1">
                <a:latin typeface="Abadi" panose="020B0604020104020204" pitchFamily="34" charset="0"/>
              </a:rPr>
              <a:t>paramètres</a:t>
            </a:r>
            <a:r>
              <a:rPr lang="en-CA" sz="1400" dirty="0">
                <a:latin typeface="Abadi" panose="020B0604020104020204" pitchFamily="34" charset="0"/>
              </a:rPr>
              <a:t> ... 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F4DFF9-DA91-80E5-B9B3-31746DE33B3A}"/>
              </a:ext>
            </a:extLst>
          </p:cNvPr>
          <p:cNvSpPr txBox="1"/>
          <p:nvPr/>
        </p:nvSpPr>
        <p:spPr>
          <a:xfrm>
            <a:off x="74334" y="8128337"/>
            <a:ext cx="3162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badi" panose="020B0604020104020204" pitchFamily="34" charset="0"/>
              </a:rPr>
              <a:t>[1] Kapila, V, et al. (</a:t>
            </a:r>
            <a:r>
              <a:rPr lang="en-CA" sz="600" dirty="0">
                <a:effectLst/>
                <a:latin typeface="Abadi" panose="020B0604020104020204" pitchFamily="34" charset="0"/>
              </a:rPr>
              <a:t>2018). 2018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Dépistage</a:t>
            </a:r>
            <a:r>
              <a:rPr lang="en-CA" sz="600" dirty="0">
                <a:effectLst/>
                <a:latin typeface="Abadi" panose="020B0604020104020204" pitchFamily="34" charset="0"/>
              </a:rPr>
              <a:t> des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anévrismes</a:t>
            </a:r>
            <a:r>
              <a:rPr lang="en-CA" sz="600" dirty="0">
                <a:effectLst/>
                <a:latin typeface="Abadi" panose="020B0604020104020204" pitchFamily="34" charset="0"/>
              </a:rPr>
              <a:t> de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l’aorte</a:t>
            </a:r>
            <a:r>
              <a:rPr lang="en-CA" sz="600" dirty="0">
                <a:effectLst/>
                <a:latin typeface="Abadi" panose="020B0604020104020204" pitchFamily="34" charset="0"/>
              </a:rPr>
              <a:t>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abdominale</a:t>
            </a:r>
            <a:r>
              <a:rPr lang="en-CA" sz="600" dirty="0">
                <a:effectLst/>
                <a:latin typeface="Abadi" panose="020B0604020104020204" pitchFamily="34" charset="0"/>
              </a:rPr>
              <a:t> au Canada : Examen et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déclaration</a:t>
            </a:r>
            <a:r>
              <a:rPr lang="en-CA" sz="600" dirty="0">
                <a:effectLst/>
                <a:latin typeface="Abadi" panose="020B0604020104020204" pitchFamily="34" charset="0"/>
              </a:rPr>
              <a:t> de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principe</a:t>
            </a:r>
            <a:r>
              <a:rPr lang="en-CA" sz="600" dirty="0">
                <a:effectLst/>
                <a:latin typeface="Abadi" panose="020B0604020104020204" pitchFamily="34" charset="0"/>
              </a:rPr>
              <a:t> de la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Sociéte</a:t>
            </a:r>
            <a:r>
              <a:rPr lang="en-CA" sz="600" dirty="0">
                <a:effectLst/>
                <a:latin typeface="Abadi" panose="020B0604020104020204" pitchFamily="34" charset="0"/>
              </a:rPr>
              <a:t>́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canadienne</a:t>
            </a:r>
            <a:r>
              <a:rPr lang="en-CA" sz="600" dirty="0">
                <a:effectLst/>
                <a:latin typeface="Abadi" panose="020B0604020104020204" pitchFamily="34" charset="0"/>
              </a:rPr>
              <a:t> de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chirurgie</a:t>
            </a:r>
            <a:r>
              <a:rPr lang="en-CA" sz="600" dirty="0">
                <a:effectLst/>
                <a:latin typeface="Abadi" panose="020B0604020104020204" pitchFamily="34" charset="0"/>
              </a:rPr>
              <a:t> </a:t>
            </a:r>
            <a:r>
              <a:rPr lang="en-CA" sz="600" dirty="0" err="1">
                <a:effectLst/>
                <a:latin typeface="Abadi" panose="020B0604020104020204" pitchFamily="34" charset="0"/>
              </a:rPr>
              <a:t>vasculaire</a:t>
            </a:r>
            <a:r>
              <a:rPr lang="en-CA" sz="600" dirty="0">
                <a:effectLst/>
                <a:latin typeface="Abadi" panose="020B0604020104020204" pitchFamily="34" charset="0"/>
              </a:rPr>
              <a:t>.</a:t>
            </a:r>
            <a:r>
              <a:rPr lang="en-CA" sz="600" dirty="0">
                <a:latin typeface="Abadi" panose="020B0604020104020204" pitchFamily="34" charset="0"/>
              </a:rPr>
              <a:t> La Société </a:t>
            </a:r>
            <a:r>
              <a:rPr lang="en-CA" sz="600" dirty="0" err="1">
                <a:latin typeface="Abadi" panose="020B0604020104020204" pitchFamily="34" charset="0"/>
              </a:rPr>
              <a:t>canadienne</a:t>
            </a:r>
            <a:r>
              <a:rPr lang="en-CA" sz="600" dirty="0">
                <a:latin typeface="Abadi" panose="020B0604020104020204" pitchFamily="34" charset="0"/>
              </a:rPr>
              <a:t> de </a:t>
            </a:r>
            <a:r>
              <a:rPr lang="en-CA" sz="600" dirty="0" err="1">
                <a:latin typeface="Abadi" panose="020B0604020104020204" pitchFamily="34" charset="0"/>
              </a:rPr>
              <a:t>chirurgie</a:t>
            </a:r>
            <a:r>
              <a:rPr lang="en-CA" sz="600" dirty="0">
                <a:latin typeface="Abadi" panose="020B0604020104020204" pitchFamily="34" charset="0"/>
              </a:rPr>
              <a:t> </a:t>
            </a:r>
            <a:r>
              <a:rPr lang="en-CA" sz="600" dirty="0" err="1">
                <a:latin typeface="Abadi" panose="020B0604020104020204" pitchFamily="34" charset="0"/>
              </a:rPr>
              <a:t>vasculaire</a:t>
            </a:r>
            <a:r>
              <a:rPr lang="en-CA" sz="600" dirty="0">
                <a:latin typeface="Abadi" panose="020B0604020104020204" pitchFamily="34" charset="0"/>
              </a:rPr>
              <a:t>.</a:t>
            </a:r>
          </a:p>
          <a:p>
            <a:endParaRPr lang="en-US" sz="600" dirty="0">
              <a:latin typeface="Abadi" panose="020B0604020104020204" pitchFamily="34" charset="0"/>
            </a:endParaRPr>
          </a:p>
          <a:p>
            <a:r>
              <a:rPr lang="en-US" sz="600" dirty="0">
                <a:latin typeface="Abadi" panose="020B0604020104020204" pitchFamily="34" charset="0"/>
              </a:rPr>
              <a:t>[2]  </a:t>
            </a:r>
            <a:r>
              <a:rPr lang="en-US" sz="600" dirty="0" err="1">
                <a:latin typeface="Abadi" panose="020B0604020104020204" pitchFamily="34" charset="0"/>
              </a:rPr>
              <a:t>Kontopodis</a:t>
            </a:r>
            <a:r>
              <a:rPr lang="en-US" sz="600" dirty="0">
                <a:latin typeface="Abadi" panose="020B0604020104020204" pitchFamily="34" charset="0"/>
              </a:rPr>
              <a:t>, N. et al.. (2018). </a:t>
            </a:r>
            <a:r>
              <a:rPr lang="en-CA" sz="600" dirty="0">
                <a:effectLst/>
                <a:latin typeface="Abadi" panose="020B0604020104020204" pitchFamily="34" charset="0"/>
              </a:rPr>
              <a:t>The Obsolete Maximum Diameter Criterion,</a:t>
            </a:r>
            <a:br>
              <a:rPr lang="en-CA" sz="600" dirty="0">
                <a:effectLst/>
                <a:latin typeface="Abadi" panose="020B0604020104020204" pitchFamily="34" charset="0"/>
              </a:rPr>
            </a:br>
            <a:r>
              <a:rPr lang="en-CA" sz="600" dirty="0">
                <a:effectLst/>
                <a:latin typeface="Abadi" panose="020B0604020104020204" pitchFamily="34" charset="0"/>
              </a:rPr>
              <a:t>the Evident Role of Biomechanical (Pressure) Indices, the New Role of Hemodynamic (Flow) Indices, and the Multi-Modal Approach to the Rupture</a:t>
            </a:r>
            <a:br>
              <a:rPr lang="en-CA" sz="600" dirty="0">
                <a:effectLst/>
                <a:latin typeface="Abadi" panose="020B0604020104020204" pitchFamily="34" charset="0"/>
              </a:rPr>
            </a:br>
            <a:r>
              <a:rPr lang="en-CA" sz="600" dirty="0">
                <a:effectLst/>
                <a:latin typeface="Abadi" panose="020B0604020104020204" pitchFamily="34" charset="0"/>
              </a:rPr>
              <a:t>Risk Assessment of Abdominal Aortic Aneurysms. Annals of vascular disease, 11(2), pp.78-83</a:t>
            </a:r>
            <a:endParaRPr lang="en-CA" sz="600" dirty="0">
              <a:latin typeface="Abadi" panose="020B0604020104020204" pitchFamily="34" charset="0"/>
            </a:endParaRPr>
          </a:p>
          <a:p>
            <a:endParaRPr lang="en-US" sz="600" dirty="0">
              <a:latin typeface="Abadi" panose="020B06040201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F14E58-3954-D502-D4EF-A9C0F386E5BF}"/>
              </a:ext>
            </a:extLst>
          </p:cNvPr>
          <p:cNvSpPr txBox="1"/>
          <p:nvPr/>
        </p:nvSpPr>
        <p:spPr>
          <a:xfrm>
            <a:off x="0" y="59042"/>
            <a:ext cx="3119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</a:rPr>
              <a:t>Prédiction</a:t>
            </a:r>
            <a:r>
              <a:rPr lang="en-US" sz="900" dirty="0">
                <a:solidFill>
                  <a:schemeClr val="bg1"/>
                </a:solidFill>
              </a:rPr>
              <a:t> de la </a:t>
            </a:r>
            <a:r>
              <a:rPr lang="en-US" sz="900" dirty="0" err="1">
                <a:solidFill>
                  <a:schemeClr val="bg1"/>
                </a:solidFill>
              </a:rPr>
              <a:t>vulnérabilité</a:t>
            </a:r>
            <a:r>
              <a:rPr lang="en-US" sz="900" dirty="0">
                <a:solidFill>
                  <a:schemeClr val="bg1"/>
                </a:solidFill>
              </a:rPr>
              <a:t> AAA, </a:t>
            </a:r>
          </a:p>
          <a:p>
            <a:r>
              <a:rPr lang="en-US" sz="900" dirty="0">
                <a:solidFill>
                  <a:schemeClr val="bg1"/>
                </a:solidFill>
              </a:rPr>
              <a:t>Guerrera V</a:t>
            </a:r>
          </a:p>
        </p:txBody>
      </p:sp>
    </p:spTree>
    <p:extLst>
      <p:ext uri="{BB962C8B-B14F-4D97-AF65-F5344CB8AC3E}">
        <p14:creationId xmlns:p14="http://schemas.microsoft.com/office/powerpoint/2010/main" val="147453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2BF07-8BA0-2B01-94D1-15A002999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33" y="8230540"/>
            <a:ext cx="3081403" cy="9945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CA" sz="1500" dirty="0">
                <a:latin typeface="Abadi" panose="020B0604020104020204" pitchFamily="34" charset="0"/>
              </a:rPr>
              <a:t>[1] </a:t>
            </a:r>
            <a:r>
              <a:rPr lang="en-CA" sz="1500" dirty="0" err="1">
                <a:latin typeface="Abadi" panose="020B0604020104020204" pitchFamily="34" charset="0"/>
              </a:rPr>
              <a:t>ViTAA</a:t>
            </a:r>
            <a:r>
              <a:rPr lang="en-CA" sz="1500" dirty="0">
                <a:latin typeface="Abadi" panose="020B0604020104020204" pitchFamily="34" charset="0"/>
              </a:rPr>
              <a:t> Medical Solutions. «</a:t>
            </a:r>
            <a:r>
              <a:rPr lang="en-CA" sz="1500" dirty="0" err="1">
                <a:latin typeface="Abadi" panose="020B0604020104020204" pitchFamily="34" charset="0"/>
              </a:rPr>
              <a:t>www.vitaamedical.com</a:t>
            </a:r>
            <a:r>
              <a:rPr lang="en-CA" sz="1500" dirty="0">
                <a:latin typeface="Abadi" panose="020B0604020104020204" pitchFamily="34" charset="0"/>
              </a:rPr>
              <a:t>/the-science», </a:t>
            </a:r>
            <a:r>
              <a:rPr lang="en-CA" sz="1500" dirty="0" err="1">
                <a:latin typeface="Abadi" panose="020B0604020104020204" pitchFamily="34" charset="0"/>
              </a:rPr>
              <a:t>accédé</a:t>
            </a:r>
            <a:r>
              <a:rPr lang="en-CA" sz="1500" dirty="0">
                <a:latin typeface="Abadi" panose="020B0604020104020204" pitchFamily="34" charset="0"/>
              </a:rPr>
              <a:t> </a:t>
            </a:r>
            <a:r>
              <a:rPr lang="en-CA" sz="1500" dirty="0" err="1">
                <a:latin typeface="Abadi" panose="020B0604020104020204" pitchFamily="34" charset="0"/>
              </a:rPr>
              <a:t>janvier</a:t>
            </a:r>
            <a:r>
              <a:rPr lang="en-CA" sz="1500" dirty="0">
                <a:latin typeface="Abadi" panose="020B0604020104020204" pitchFamily="34" charset="0"/>
              </a:rPr>
              <a:t> 2023. </a:t>
            </a:r>
          </a:p>
          <a:p>
            <a:pPr marL="0" indent="0">
              <a:buNone/>
            </a:pPr>
            <a:r>
              <a:rPr lang="en-CA" sz="1500" dirty="0">
                <a:latin typeface="Abadi" panose="020B0604020104020204" pitchFamily="34" charset="0"/>
              </a:rPr>
              <a:t>[2] </a:t>
            </a:r>
            <a:r>
              <a:rPr lang="en-CA" sz="1500" dirty="0" err="1">
                <a:latin typeface="Abadi" panose="020B0604020104020204" pitchFamily="34" charset="0"/>
              </a:rPr>
              <a:t>Forneris</a:t>
            </a:r>
            <a:r>
              <a:rPr lang="en-CA" sz="1500" dirty="0">
                <a:latin typeface="Abadi" panose="020B0604020104020204" pitchFamily="34" charset="0"/>
              </a:rPr>
              <a:t>, A. et al. (2020). </a:t>
            </a:r>
            <a:r>
              <a:rPr lang="en-CA" sz="1500" dirty="0">
                <a:effectLst/>
                <a:latin typeface="Abadi" panose="020B0604020104020204" pitchFamily="34" charset="0"/>
              </a:rPr>
              <a:t>A novel combined fluid dynamic and strain analysis approach identified abdominal aortic aneurysm rupture. Journal of Vascular Surgery Cases, </a:t>
            </a:r>
            <a:r>
              <a:rPr lang="en-CA" sz="1500" i="0" strike="noStrike" dirty="0">
                <a:effectLst/>
                <a:latin typeface="Abadi" panose="020B0604020104020204" pitchFamily="34" charset="0"/>
              </a:rPr>
              <a:t>6(2), 172-176.</a:t>
            </a:r>
            <a:endParaRPr lang="en-CA" sz="15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CA" sz="1500" dirty="0">
                <a:effectLst/>
                <a:latin typeface="Abadi" panose="020B0604020104020204" pitchFamily="34" charset="0"/>
              </a:rPr>
              <a:t>[</a:t>
            </a:r>
            <a:r>
              <a:rPr lang="en-CA" sz="1500" dirty="0">
                <a:latin typeface="Abadi" panose="020B0604020104020204" pitchFamily="34" charset="0"/>
              </a:rPr>
              <a:t>3] </a:t>
            </a:r>
            <a:r>
              <a:rPr lang="en-CA" sz="1500" dirty="0" err="1">
                <a:latin typeface="Abadi" panose="020B0604020104020204" pitchFamily="34" charset="0"/>
              </a:rPr>
              <a:t>Correale</a:t>
            </a:r>
            <a:r>
              <a:rPr lang="en-CA" sz="1500" dirty="0">
                <a:latin typeface="Abadi" panose="020B0604020104020204" pitchFamily="34" charset="0"/>
              </a:rPr>
              <a:t>, M. et al. (2009) Controversies in echocardiography. Minerva Cardio </a:t>
            </a:r>
            <a:r>
              <a:rPr lang="en-CA" sz="1500" dirty="0" err="1">
                <a:latin typeface="Abadi" panose="020B0604020104020204" pitchFamily="34" charset="0"/>
              </a:rPr>
              <a:t>Angiologica</a:t>
            </a:r>
            <a:r>
              <a:rPr lang="en-CA" sz="1500" dirty="0">
                <a:latin typeface="Abadi" panose="020B0604020104020204" pitchFamily="34" charset="0"/>
              </a:rPr>
              <a:t>, 57(N). </a:t>
            </a:r>
          </a:p>
          <a:p>
            <a:pPr marL="0" indent="0">
              <a:buNone/>
            </a:pPr>
            <a:r>
              <a:rPr lang="en-CA" sz="1500" dirty="0">
                <a:effectLst/>
                <a:latin typeface="Abadi" panose="020B0604020104020204" pitchFamily="34" charset="0"/>
              </a:rPr>
              <a:t>[4] </a:t>
            </a:r>
            <a:r>
              <a:rPr lang="en-US" sz="1500" dirty="0">
                <a:latin typeface="Abadi" panose="020B0604020104020204" pitchFamily="34" charset="0"/>
              </a:rPr>
              <a:t>Li, H., </a:t>
            </a:r>
            <a:r>
              <a:rPr lang="en-US" sz="1500" dirty="0" err="1">
                <a:latin typeface="Abadi" panose="020B0604020104020204" pitchFamily="34" charset="0"/>
              </a:rPr>
              <a:t>Porée</a:t>
            </a:r>
            <a:r>
              <a:rPr lang="en-US" sz="1500" dirty="0">
                <a:latin typeface="Abadi" panose="020B0604020104020204" pitchFamily="34" charset="0"/>
              </a:rPr>
              <a:t>, J., </a:t>
            </a:r>
            <a:r>
              <a:rPr lang="en-US" sz="1500" dirty="0" err="1">
                <a:latin typeface="Abadi" panose="020B0604020104020204" pitchFamily="34" charset="0"/>
              </a:rPr>
              <a:t>Chayer</a:t>
            </a:r>
            <a:r>
              <a:rPr lang="en-US" sz="1500" dirty="0">
                <a:latin typeface="Abadi" panose="020B0604020104020204" pitchFamily="34" charset="0"/>
              </a:rPr>
              <a:t>, B., Cardinal, M. H. R., &amp; Cloutier, G. (2020). Parameterized strain estimation for vascular ultrasound </a:t>
            </a:r>
          </a:p>
          <a:p>
            <a:pPr marL="0" indent="0">
              <a:buNone/>
            </a:pPr>
            <a:endParaRPr lang="en-CA" sz="800" dirty="0">
              <a:effectLst/>
              <a:latin typeface="Abadi" panose="020B060402010402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6E3D727-04C4-0F0E-E265-15D63264A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9742991"/>
              </p:ext>
            </p:extLst>
          </p:nvPr>
        </p:nvGraphicFramePr>
        <p:xfrm>
          <a:off x="116675" y="5150224"/>
          <a:ext cx="4910149" cy="3080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0A02063-D8ED-F76B-93F7-01278EC127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71307"/>
              </p:ext>
            </p:extLst>
          </p:nvPr>
        </p:nvGraphicFramePr>
        <p:xfrm>
          <a:off x="270621" y="1196788"/>
          <a:ext cx="4602255" cy="4095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5A67E3F-16BD-8DEB-BA0A-DDAF34F534E3}"/>
              </a:ext>
            </a:extLst>
          </p:cNvPr>
          <p:cNvSpPr txBox="1"/>
          <p:nvPr/>
        </p:nvSpPr>
        <p:spPr>
          <a:xfrm>
            <a:off x="463310" y="1682569"/>
            <a:ext cx="932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200" b="1" i="0" u="none" strike="noStrike" cap="none" normalizeH="0" baseline="0" dirty="0" err="1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ViTAA</a:t>
            </a:r>
            <a:r>
              <a:rPr kumimoji="0" lang="en-US" altLang="en-US" sz="1200" b="1" i="0" u="none" strike="noStrike" cap="none" normalizeH="0" baseline="0" dirty="0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 </a:t>
            </a:r>
          </a:p>
          <a:p>
            <a:r>
              <a:rPr kumimoji="0" lang="en-US" altLang="en-US" sz="1200" b="1" i="0" u="none" strike="noStrike" cap="none" normalizeH="0" baseline="0" dirty="0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medical </a:t>
            </a:r>
          </a:p>
          <a:p>
            <a:r>
              <a:rPr kumimoji="0" lang="en-US" altLang="en-US" sz="1200" b="1" i="0" u="none" strike="noStrike" cap="none" normalizeH="0" baseline="0" dirty="0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solutions</a:t>
            </a:r>
            <a:r>
              <a:rPr kumimoji="0" lang="en-US" altLang="en-US" sz="1200" b="1" i="0" u="none" strike="noStrike" cap="none" normalizeH="0" baseline="0" dirty="0">
                <a:ln/>
                <a:effectLst/>
                <a:latin typeface="Abadi" panose="020B0604020104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783A60-BDD2-1A77-3E0C-BB38ACAE0FB2}"/>
              </a:ext>
            </a:extLst>
          </p:cNvPr>
          <p:cNvSpPr txBox="1"/>
          <p:nvPr/>
        </p:nvSpPr>
        <p:spPr>
          <a:xfrm>
            <a:off x="755072" y="3192953"/>
            <a:ext cx="1023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b="1" dirty="0" err="1">
                <a:ln/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É</a:t>
            </a:r>
            <a:r>
              <a:rPr kumimoji="0" lang="en-US" altLang="en-US" sz="1200" b="1" i="0" u="none" strike="noStrike" cap="none" normalizeH="0" baseline="0" dirty="0" err="1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chographie</a:t>
            </a:r>
            <a:r>
              <a:rPr kumimoji="0" lang="en-US" altLang="en-US" sz="1200" b="1" i="0" u="none" strike="noStrike" cap="none" normalizeH="0" baseline="0" dirty="0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 “4D”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8C9EAF-471D-4037-E9A9-1563654AFF5D}"/>
              </a:ext>
            </a:extLst>
          </p:cNvPr>
          <p:cNvSpPr txBox="1"/>
          <p:nvPr/>
        </p:nvSpPr>
        <p:spPr>
          <a:xfrm>
            <a:off x="334619" y="4481536"/>
            <a:ext cx="932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200" b="1" i="0" u="none" strike="noStrike" cap="none" normalizeH="0" baseline="0" dirty="0" err="1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Algorithme</a:t>
            </a:r>
            <a:r>
              <a:rPr kumimoji="0" lang="en-US" altLang="en-US" sz="1200" b="1" i="0" u="none" strike="noStrike" cap="none" normalizeH="0" baseline="0" dirty="0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>
                <a:ln/>
                <a:solidFill>
                  <a:schemeClr val="accent1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développé</a:t>
            </a:r>
            <a:endParaRPr kumimoji="0" lang="en-US" altLang="en-US" sz="1200" b="1" i="0" u="none" strike="noStrike" cap="none" normalizeH="0" baseline="0" dirty="0">
              <a:ln/>
              <a:solidFill>
                <a:schemeClr val="accent1">
                  <a:lumMod val="50000"/>
                </a:schemeClr>
              </a:solidFill>
              <a:effectLst/>
              <a:latin typeface="Abadi" panose="020B0604020104020204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D46F52B1-869A-EC30-D69F-90D187077A4C}"/>
              </a:ext>
            </a:extLst>
          </p:cNvPr>
          <p:cNvSpPr/>
          <p:nvPr/>
        </p:nvSpPr>
        <p:spPr>
          <a:xfrm>
            <a:off x="4768029" y="3368040"/>
            <a:ext cx="291008" cy="1514287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59AA8E-DD09-96B9-6218-965D4E41F17D}"/>
              </a:ext>
            </a:extLst>
          </p:cNvPr>
          <p:cNvSpPr txBox="1"/>
          <p:nvPr/>
        </p:nvSpPr>
        <p:spPr>
          <a:xfrm>
            <a:off x="0" y="59042"/>
            <a:ext cx="3119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</a:rPr>
              <a:t>Prédiction</a:t>
            </a:r>
            <a:r>
              <a:rPr lang="en-US" sz="900" dirty="0">
                <a:solidFill>
                  <a:schemeClr val="bg1"/>
                </a:solidFill>
              </a:rPr>
              <a:t> de la </a:t>
            </a:r>
            <a:r>
              <a:rPr lang="en-US" sz="900" dirty="0" err="1">
                <a:solidFill>
                  <a:schemeClr val="bg1"/>
                </a:solidFill>
              </a:rPr>
              <a:t>vulnérabilité</a:t>
            </a:r>
            <a:r>
              <a:rPr lang="en-US" sz="900" dirty="0">
                <a:solidFill>
                  <a:schemeClr val="bg1"/>
                </a:solidFill>
              </a:rPr>
              <a:t> AAA, </a:t>
            </a:r>
          </a:p>
          <a:p>
            <a:r>
              <a:rPr lang="en-US" sz="900" dirty="0">
                <a:solidFill>
                  <a:schemeClr val="bg1"/>
                </a:solidFill>
              </a:rPr>
              <a:t>Guerrera V</a:t>
            </a:r>
          </a:p>
        </p:txBody>
      </p:sp>
    </p:spTree>
    <p:extLst>
      <p:ext uri="{BB962C8B-B14F-4D97-AF65-F5344CB8AC3E}">
        <p14:creationId xmlns:p14="http://schemas.microsoft.com/office/powerpoint/2010/main" val="329723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8129-0B38-262A-A175-61A1C33D6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322" y="604216"/>
            <a:ext cx="2011770" cy="490357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badi" panose="020B0604020104020204" pitchFamily="34" charset="0"/>
              </a:rPr>
              <a:t>Méthodes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ACC88-C742-583A-FB93-C21360575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506" y="1265570"/>
            <a:ext cx="4492486" cy="6382284"/>
          </a:xfrm>
          <a:ln w="38100">
            <a:solidFill>
              <a:schemeClr val="bg2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Les images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échographiques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AAA 2D et 4D (3D+T) de 20 patients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ont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éte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́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obtenues</a:t>
            </a:r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pPr lvl="1"/>
            <a:r>
              <a:rPr lang="en-CA" sz="1175" dirty="0">
                <a:latin typeface="Abadi" panose="020B0604020104020204" pitchFamily="34" charset="0"/>
              </a:rPr>
              <a:t>Patients </a:t>
            </a:r>
            <a:r>
              <a:rPr lang="en-CA" sz="1175" dirty="0" err="1">
                <a:latin typeface="Abadi" panose="020B0604020104020204" pitchFamily="34" charset="0"/>
              </a:rPr>
              <a:t>inclus</a:t>
            </a:r>
            <a:r>
              <a:rPr lang="en-CA" sz="1175" dirty="0">
                <a:latin typeface="Abadi" panose="020B0604020104020204" pitchFamily="34" charset="0"/>
              </a:rPr>
              <a:t> </a:t>
            </a:r>
            <a:r>
              <a:rPr lang="en-CA" sz="1175" dirty="0" err="1">
                <a:latin typeface="Abadi" panose="020B0604020104020204" pitchFamily="34" charset="0"/>
              </a:rPr>
              <a:t>selon</a:t>
            </a:r>
            <a:r>
              <a:rPr lang="en-CA" sz="1175" dirty="0">
                <a:latin typeface="Abadi" panose="020B0604020104020204" pitchFamily="34" charset="0"/>
              </a:rPr>
              <a:t> les </a:t>
            </a:r>
            <a:r>
              <a:rPr lang="en-CA" sz="1175" dirty="0" err="1">
                <a:latin typeface="Abadi" panose="020B0604020104020204" pitchFamily="34" charset="0"/>
              </a:rPr>
              <a:t>critères</a:t>
            </a:r>
            <a:r>
              <a:rPr lang="en-CA" sz="1175" dirty="0">
                <a:latin typeface="Abadi" panose="020B0604020104020204" pitchFamily="34" charset="0"/>
              </a:rPr>
              <a:t> </a:t>
            </a:r>
            <a:r>
              <a:rPr lang="en-CA" sz="1175" dirty="0" err="1">
                <a:latin typeface="Abadi" panose="020B0604020104020204" pitchFamily="34" charset="0"/>
              </a:rPr>
              <a:t>suvants</a:t>
            </a:r>
            <a:r>
              <a:rPr lang="en-CA" sz="1175" dirty="0">
                <a:latin typeface="Abadi" panose="020B0604020104020204" pitchFamily="34" charset="0"/>
              </a:rPr>
              <a:t>: </a:t>
            </a:r>
            <a:endParaRPr lang="en-CA" sz="1175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endParaRPr lang="en-CA" sz="1400" dirty="0">
              <a:latin typeface="Abadi" panose="020B0604020104020204" pitchFamily="34" charset="0"/>
            </a:endParaRPr>
          </a:p>
          <a:p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CA" sz="1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CA" sz="1400" dirty="0"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La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paroi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vasculaire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de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l’AAA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a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été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segmentée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manuellement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sur un sous-ensemble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d’images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« cross-section » d’un volume de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référence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de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l’acquisition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3D+T. </a:t>
            </a:r>
          </a:p>
          <a:p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Les contours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ont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latin typeface="Abadi" panose="020B0604020104020204" pitchFamily="34" charset="0"/>
              </a:rPr>
              <a:t>été</a:t>
            </a:r>
            <a:r>
              <a:rPr lang="en-CA" sz="14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propagés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sur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toutes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les images du volume de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référence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ainsi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que sur les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autres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volumes de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l’acquisition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3D+T</a:t>
            </a:r>
            <a:r>
              <a:rPr lang="en-CA" sz="1400" baseline="300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1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,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représentant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entre 2 et 5 cycles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cardiaques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complets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. </a:t>
            </a:r>
          </a:p>
          <a:p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Les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composantes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de la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déformation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affine 3D (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déformation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et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cisaillement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)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ont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été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estimées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avec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l’algorithme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SMSE (sparse model strain estimator</a:t>
            </a:r>
            <a:r>
              <a:rPr lang="en-CA" sz="1400" baseline="300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)2.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</a:p>
          <a:p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La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déformation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principale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de la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paroi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de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l’anévrisme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a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été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calculée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à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partir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des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composantes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de la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déformation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affine 3D. </a:t>
            </a:r>
          </a:p>
          <a:p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Les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déformations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principales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moyennes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et au percentile 90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ont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été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extraites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pour </a:t>
            </a:r>
            <a:r>
              <a:rPr lang="en-CA" sz="1400" dirty="0" err="1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chaque</a:t>
            </a:r>
            <a:r>
              <a:rPr lang="en-CA" sz="1400" dirty="0"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acquisition 3D+T. </a:t>
            </a:r>
          </a:p>
          <a:p>
            <a:r>
              <a:rPr lang="en-US" sz="1400" dirty="0" err="1">
                <a:solidFill>
                  <a:schemeClr val="tx1"/>
                </a:solidFill>
                <a:latin typeface="Abadi" panose="020B0604020104020204" pitchFamily="34" charset="0"/>
              </a:rPr>
              <a:t>Corrélation</a:t>
            </a:r>
            <a:r>
              <a:rPr lang="en-US" sz="1400" dirty="0">
                <a:solidFill>
                  <a:schemeClr val="tx1"/>
                </a:solidFill>
                <a:latin typeface="Abadi" panose="020B0604020104020204" pitchFamily="34" charset="0"/>
              </a:rPr>
              <a:t> par la suite avec </a:t>
            </a:r>
            <a:r>
              <a:rPr lang="en-US" sz="1400" dirty="0" err="1">
                <a:solidFill>
                  <a:schemeClr val="tx1"/>
                </a:solidFill>
                <a:latin typeface="Abadi" panose="020B0604020104020204" pitchFamily="34" charset="0"/>
              </a:rPr>
              <a:t>valeurs</a:t>
            </a:r>
            <a:r>
              <a:rPr lang="en-US" sz="1400" dirty="0">
                <a:solidFill>
                  <a:schemeClr val="tx1"/>
                </a:solidFill>
                <a:latin typeface="Abadi" panose="020B0604020104020204" pitchFamily="34" charset="0"/>
              </a:rPr>
              <a:t> “Raw index” </a:t>
            </a:r>
            <a:r>
              <a:rPr lang="en-US" sz="1400" dirty="0" err="1">
                <a:solidFill>
                  <a:schemeClr val="tx1"/>
                </a:solidFill>
                <a:latin typeface="Abadi" panose="020B0604020104020204" pitchFamily="34" charset="0"/>
              </a:rPr>
              <a:t>obtenues</a:t>
            </a:r>
            <a:r>
              <a:rPr lang="en-US" sz="1400" dirty="0">
                <a:solidFill>
                  <a:schemeClr val="tx1"/>
                </a:solidFill>
                <a:latin typeface="Abadi" panose="020B0604020104020204" pitchFamily="34" charset="0"/>
              </a:rPr>
              <a:t> par ECG-gated CT scan </a:t>
            </a:r>
            <a:r>
              <a:rPr lang="en-US" sz="1400" dirty="0" err="1">
                <a:solidFill>
                  <a:schemeClr val="tx1"/>
                </a:solidFill>
                <a:latin typeface="Abadi" panose="020B0604020104020204" pitchFamily="34" charset="0"/>
              </a:rPr>
              <a:t>ViTAA</a:t>
            </a:r>
            <a:r>
              <a:rPr lang="en-US" sz="1400" dirty="0">
                <a:solidFill>
                  <a:schemeClr val="tx1"/>
                </a:solidFill>
                <a:latin typeface="Abadi" panose="020B0604020104020204" pitchFamily="34" charset="0"/>
              </a:rPr>
              <a:t>. </a:t>
            </a:r>
            <a:endParaRPr lang="en-CA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49BEF-585C-56F2-039F-262273E1DB96}"/>
              </a:ext>
            </a:extLst>
          </p:cNvPr>
          <p:cNvSpPr txBox="1"/>
          <p:nvPr/>
        </p:nvSpPr>
        <p:spPr>
          <a:xfrm>
            <a:off x="66401" y="8346294"/>
            <a:ext cx="29862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600" dirty="0">
              <a:latin typeface="Abadi" panose="020B0604020104020204" pitchFamily="34" charset="0"/>
            </a:endParaRPr>
          </a:p>
          <a:p>
            <a:r>
              <a:rPr lang="en-US" sz="600" dirty="0">
                <a:latin typeface="Abadi" panose="020B0604020104020204" pitchFamily="34" charset="0"/>
              </a:rPr>
              <a:t>[1] </a:t>
            </a:r>
            <a:r>
              <a:rPr lang="en-US" sz="600" dirty="0" err="1">
                <a:latin typeface="Abadi" panose="020B0604020104020204" pitchFamily="34" charset="0"/>
              </a:rPr>
              <a:t>Destrempes</a:t>
            </a:r>
            <a:r>
              <a:rPr lang="en-US" sz="600" dirty="0">
                <a:latin typeface="Abadi" panose="020B0604020104020204" pitchFamily="34" charset="0"/>
              </a:rPr>
              <a:t>, F., et al., (2011) Segmentation of plaques in sequences of ultrasonic B-mode images of carotid arteries based on motion estimation and a Bayesian model. IEEE Transactions on Biomedical Engineering, 58(8), pp.2202-2211.</a:t>
            </a:r>
          </a:p>
          <a:p>
            <a:endParaRPr lang="en-US" sz="600" dirty="0">
              <a:latin typeface="Abadi" panose="020B0604020104020204" pitchFamily="34" charset="0"/>
            </a:endParaRPr>
          </a:p>
          <a:p>
            <a:r>
              <a:rPr lang="en-US" sz="600" dirty="0">
                <a:latin typeface="Abadi" panose="020B0604020104020204" pitchFamily="34" charset="0"/>
              </a:rPr>
              <a:t>[2] Li, H., </a:t>
            </a:r>
            <a:r>
              <a:rPr lang="en-US" sz="600" dirty="0" err="1">
                <a:latin typeface="Abadi" panose="020B0604020104020204" pitchFamily="34" charset="0"/>
              </a:rPr>
              <a:t>Porée</a:t>
            </a:r>
            <a:r>
              <a:rPr lang="en-US" sz="600" dirty="0">
                <a:latin typeface="Abadi" panose="020B0604020104020204" pitchFamily="34" charset="0"/>
              </a:rPr>
              <a:t>, J., </a:t>
            </a:r>
            <a:r>
              <a:rPr lang="en-US" sz="600" dirty="0" err="1">
                <a:latin typeface="Abadi" panose="020B0604020104020204" pitchFamily="34" charset="0"/>
              </a:rPr>
              <a:t>Chayer</a:t>
            </a:r>
            <a:r>
              <a:rPr lang="en-US" sz="600" dirty="0">
                <a:latin typeface="Abadi" panose="020B0604020104020204" pitchFamily="34" charset="0"/>
              </a:rPr>
              <a:t>, B., Cardinal, M. H. R., &amp; Cloutier, G. (2020). Parameterized strain estimation for vascular ultrasound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40B0C07-1A86-123D-5225-EA4C58CA4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319197"/>
              </p:ext>
            </p:extLst>
          </p:nvPr>
        </p:nvGraphicFramePr>
        <p:xfrm>
          <a:off x="1186598" y="2088585"/>
          <a:ext cx="2849693" cy="202531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14516">
                  <a:extLst>
                    <a:ext uri="{9D8B030D-6E8A-4147-A177-3AD203B41FA5}">
                      <a16:colId xmlns:a16="http://schemas.microsoft.com/office/drawing/2014/main" val="529921724"/>
                    </a:ext>
                  </a:extLst>
                </a:gridCol>
                <a:gridCol w="1835177">
                  <a:extLst>
                    <a:ext uri="{9D8B030D-6E8A-4147-A177-3AD203B41FA5}">
                      <a16:colId xmlns:a16="http://schemas.microsoft.com/office/drawing/2014/main" val="2243368666"/>
                    </a:ext>
                  </a:extLst>
                </a:gridCol>
              </a:tblGrid>
              <a:tr h="194182">
                <a:tc>
                  <a:txBody>
                    <a:bodyPr/>
                    <a:lstStyle/>
                    <a:p>
                      <a:r>
                        <a:rPr lang="en-US" dirty="0" err="1"/>
                        <a:t>Cx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d’inclusion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Cx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d’exclusion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658380"/>
                  </a:ext>
                </a:extLst>
              </a:tr>
              <a:tr h="181817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CA" sz="759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 </a:t>
                      </a:r>
                      <a:r>
                        <a:rPr lang="en-CA" sz="759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ans</a:t>
                      </a:r>
                      <a:r>
                        <a:rPr lang="en-CA" sz="759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et plus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CA" sz="759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Présence</a:t>
                      </a:r>
                      <a:r>
                        <a:rPr lang="en-CA" sz="759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de </a:t>
                      </a:r>
                      <a:r>
                        <a:rPr lang="en-CA" sz="759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l’anévrisme</a:t>
                      </a:r>
                      <a:r>
                        <a:rPr lang="en-CA" sz="759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aorte</a:t>
                      </a:r>
                      <a:r>
                        <a:rPr lang="en-CA" sz="759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infra-</a:t>
                      </a:r>
                      <a:r>
                        <a:rPr lang="en-CA" sz="759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rénal</a:t>
                      </a:r>
                      <a:r>
                        <a:rPr lang="en-CA" sz="759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≥ 45mm </a:t>
                      </a:r>
                      <a:r>
                        <a:rPr lang="en-CA" sz="759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diamètre</a:t>
                      </a:r>
                      <a:endParaRPr lang="en-CA" sz="759" b="0" u="none" strike="noStrike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CA" sz="759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Patient meets on-IFU criteria for endovascular reconstruction</a:t>
                      </a:r>
                      <a:br>
                        <a:rPr lang="en-CA" sz="759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</a:br>
                      <a:endParaRPr lang="en-CA" sz="759" b="0" u="none" strike="noStrike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br>
                        <a:rPr lang="en-CA" dirty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Absence de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pathologie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du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tissu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conjonctif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, auto-immune,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vasculite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,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ou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dissection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aortique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.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Absence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d’insuffisance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rénale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(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définie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par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pt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étant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sous dialyse et/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ou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créatinine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sérique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≥2.0mg/dL or 175umol/L)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Patient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ayant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reçu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traitement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chirurgical dans le segment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concerné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par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cette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étude.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Patient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traité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par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corticostérioides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PO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ou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IV.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Allergie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à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l’iode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Présence</a:t>
                      </a:r>
                      <a:r>
                        <a:rPr lang="en-CA" sz="759" kern="1200" dirty="0">
                          <a:solidFill>
                            <a:schemeClr val="dk1"/>
                          </a:solidFill>
                          <a:effectLst/>
                        </a:rPr>
                        <a:t> de dissection </a:t>
                      </a:r>
                      <a:r>
                        <a:rPr lang="en-CA" sz="759" kern="1200" dirty="0" err="1">
                          <a:solidFill>
                            <a:schemeClr val="dk1"/>
                          </a:solidFill>
                          <a:effectLst/>
                        </a:rPr>
                        <a:t>aortique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42536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5D5169F-AE45-D578-A46E-CCD46666DADA}"/>
              </a:ext>
            </a:extLst>
          </p:cNvPr>
          <p:cNvSpPr txBox="1"/>
          <p:nvPr/>
        </p:nvSpPr>
        <p:spPr>
          <a:xfrm>
            <a:off x="0" y="59042"/>
            <a:ext cx="3119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</a:rPr>
              <a:t>Prédiction</a:t>
            </a:r>
            <a:r>
              <a:rPr lang="en-US" sz="900" dirty="0">
                <a:solidFill>
                  <a:schemeClr val="bg1"/>
                </a:solidFill>
              </a:rPr>
              <a:t> de la </a:t>
            </a:r>
            <a:r>
              <a:rPr lang="en-US" sz="900" dirty="0" err="1">
                <a:solidFill>
                  <a:schemeClr val="bg1"/>
                </a:solidFill>
              </a:rPr>
              <a:t>vulnérabilité</a:t>
            </a:r>
            <a:r>
              <a:rPr lang="en-US" sz="900" dirty="0">
                <a:solidFill>
                  <a:schemeClr val="bg1"/>
                </a:solidFill>
              </a:rPr>
              <a:t> AAA, </a:t>
            </a:r>
          </a:p>
          <a:p>
            <a:r>
              <a:rPr lang="en-US" sz="900" dirty="0">
                <a:solidFill>
                  <a:schemeClr val="bg1"/>
                </a:solidFill>
              </a:rPr>
              <a:t>Guerrera V</a:t>
            </a:r>
          </a:p>
        </p:txBody>
      </p:sp>
    </p:spTree>
    <p:extLst>
      <p:ext uri="{BB962C8B-B14F-4D97-AF65-F5344CB8AC3E}">
        <p14:creationId xmlns:p14="http://schemas.microsoft.com/office/powerpoint/2010/main" val="48982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F13A5-266D-6BFA-6C32-F0D0F3A07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932" y="644906"/>
            <a:ext cx="2013732" cy="430257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badi" panose="020B0604020104020204" pitchFamily="34" charset="0"/>
              </a:rPr>
              <a:t>Résultats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pic>
        <p:nvPicPr>
          <p:cNvPr id="4" name="Content Placeholder 3" descr="Chart, surface chart&#10;&#10;Description automatically generated">
            <a:extLst>
              <a:ext uri="{FF2B5EF4-FFF2-40B4-BE49-F238E27FC236}">
                <a16:creationId xmlns:a16="http://schemas.microsoft.com/office/drawing/2014/main" id="{8E1D044B-91E2-282F-0234-CC351AE539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1" r="4561"/>
          <a:stretch/>
        </p:blipFill>
        <p:spPr>
          <a:xfrm>
            <a:off x="2260631" y="2130169"/>
            <a:ext cx="2882869" cy="264717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604485-0B32-8956-2407-CD4FE98B0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414843"/>
              </p:ext>
            </p:extLst>
          </p:nvPr>
        </p:nvGraphicFramePr>
        <p:xfrm>
          <a:off x="118520" y="1622342"/>
          <a:ext cx="2013732" cy="508363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5563">
                  <a:extLst>
                    <a:ext uri="{9D8B030D-6E8A-4147-A177-3AD203B41FA5}">
                      <a16:colId xmlns:a16="http://schemas.microsoft.com/office/drawing/2014/main" val="1867780605"/>
                    </a:ext>
                  </a:extLst>
                </a:gridCol>
                <a:gridCol w="841745">
                  <a:extLst>
                    <a:ext uri="{9D8B030D-6E8A-4147-A177-3AD203B41FA5}">
                      <a16:colId xmlns:a16="http://schemas.microsoft.com/office/drawing/2014/main" val="3707932910"/>
                    </a:ext>
                  </a:extLst>
                </a:gridCol>
                <a:gridCol w="916424">
                  <a:extLst>
                    <a:ext uri="{9D8B030D-6E8A-4147-A177-3AD203B41FA5}">
                      <a16:colId xmlns:a16="http://schemas.microsoft.com/office/drawing/2014/main" val="3842977506"/>
                    </a:ext>
                  </a:extLst>
                </a:gridCol>
              </a:tblGrid>
              <a:tr h="6363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Patient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Déformation principale moyenne (%)</a:t>
                      </a:r>
                      <a:endParaRPr lang="en-CA" sz="7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AAA prox, </a:t>
                      </a:r>
                      <a:r>
                        <a:rPr lang="fr-CA" sz="700" dirty="0" err="1">
                          <a:effectLst/>
                        </a:rPr>
                        <a:t>mid</a:t>
                      </a:r>
                      <a:r>
                        <a:rPr lang="fr-CA" sz="700" dirty="0">
                          <a:effectLst/>
                        </a:rPr>
                        <a:t>, distal (moyenne)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Déformation principale 90</a:t>
                      </a:r>
                      <a:r>
                        <a:rPr lang="en-CA" sz="700" baseline="30000">
                          <a:effectLst/>
                        </a:rPr>
                        <a:t>e</a:t>
                      </a:r>
                      <a:r>
                        <a:rPr lang="en-CA" sz="700">
                          <a:effectLst/>
                        </a:rPr>
                        <a:t> percentile (%)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AAA prox, mid, distal (moyenne)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1222813471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1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4.85, 3.29, 4.38 (4.18)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8.35, 5.35, 7.27 (6.99)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1493089325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2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3.51, 3.73, 3.54 (3.6)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5.55, 5.85, 5.85 (5.75)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453496459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3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2.11, 2.61, 3.6 (2.77)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3.31, 4.19, 6.19 (4.56)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2374410175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4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3.02, 2.81, 2.88 (2.90) 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5.06, 4.53, 4.63 (4.74)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1012703082"/>
                  </a:ext>
                </a:extLst>
              </a:tr>
              <a:tr h="10008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5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3.25, 3.03, 5.65 (4)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5.62, 5.07, 9.36 (6.68)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1098613401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6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3.41, 3.5, 3.03 (3.31)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5.53, 5.49, 5.03 (5.35)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939246791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7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3.22, 2.65, 2.7 (2.86)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5.19, 4.58, 4.62 (4.8)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211579976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8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2.66, 3.3, 2.92 (2.96)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4.51, 5.53, 4.7 (4.91)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4261910520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9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3.46, 3.02, 2.92 (3.13)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5.91, 5.76, 5.24 (5.64)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2434936590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10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2.77, 3.36, 4.10 (3.41)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4.62, 5.55, 6.73 (5.63) 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091161792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11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3.24, 3.53, 3.13 (3.3)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5.47, 5.85, 5.1 (5.47)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112841248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12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2.86, 4.97, 4.50 (4.11)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>
                          <a:effectLst/>
                        </a:rPr>
                        <a:t>5.13, 8.79, 7.96 (7.29)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948571790"/>
                  </a:ext>
                </a:extLst>
              </a:tr>
              <a:tr h="20448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13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3.98 (prox), 3.47 (dist) (3.73)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6.67 (prox), 5.99 (dist) (6.33)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713403688"/>
                  </a:ext>
                </a:extLst>
              </a:tr>
              <a:tr h="20448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14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3.7 (mid), 3.52 (dist) (3.61)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5.97 (mid), 6.01 (dist) (5.99)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2386163000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15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3.27, 3.45, 3.13 (3.28)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5.60, 6.04, 5.18 (5.60)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264084518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16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3.22, 4.95, 4.67 (4.28)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5.22, 8.23, 7.37 (6.94)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1805445903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17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1.55, 6.15, 5.65 (4.45)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2.74, 9.44, 9.15 (7.11)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549741145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18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3.79, 3.38, 4.19 (3.79)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6.07, 6.03, 6.99 (6.36)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3546023884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19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3.62, 4.15, 3.00 (3.59)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6.77, 7.64, 5.08 (6.49)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602266364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CA" sz="700">
                          <a:effectLst/>
                        </a:rPr>
                        <a:t>20</a:t>
                      </a:r>
                      <a:endParaRPr lang="en-CA" sz="70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3.10, 6.01, 4.51 (4.54)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700" dirty="0">
                          <a:effectLst/>
                        </a:rPr>
                        <a:t>4.99, 10.48, 7.13 (7.53)</a:t>
                      </a:r>
                      <a:endParaRPr lang="en-CA" sz="7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5" marR="67845" marT="0" marB="0"/>
                </a:tc>
                <a:extLst>
                  <a:ext uri="{0D108BD9-81ED-4DB2-BD59-A6C34878D82A}">
                    <a16:rowId xmlns:a16="http://schemas.microsoft.com/office/drawing/2014/main" val="24215524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7E2C16A-5691-6325-DA4C-E796E41E6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30014"/>
              </p:ext>
            </p:extLst>
          </p:nvPr>
        </p:nvGraphicFramePr>
        <p:xfrm>
          <a:off x="32997" y="6887356"/>
          <a:ext cx="2387625" cy="634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625">
                  <a:extLst>
                    <a:ext uri="{9D8B030D-6E8A-4147-A177-3AD203B41FA5}">
                      <a16:colId xmlns:a16="http://schemas.microsoft.com/office/drawing/2014/main" val="1936885473"/>
                    </a:ext>
                  </a:extLst>
                </a:gridCol>
              </a:tblGrid>
              <a:tr h="21717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1000" dirty="0">
                          <a:effectLst/>
                        </a:rPr>
                        <a:t>Fig.1 Déformation principale moyenne (%) et au 90</a:t>
                      </a:r>
                      <a:r>
                        <a:rPr lang="fr-CA" sz="1000" baseline="30000" dirty="0">
                          <a:effectLst/>
                        </a:rPr>
                        <a:t>e</a:t>
                      </a:r>
                      <a:r>
                        <a:rPr lang="fr-CA" sz="1000" dirty="0">
                          <a:effectLst/>
                        </a:rPr>
                        <a:t> percentile pour AAA prox, moyen, et distal (avec moyenne) de chaque patient (1-20). </a:t>
                      </a:r>
                      <a:endParaRPr lang="en-CA" sz="11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5033380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5B8BC06-325A-C202-6DDF-2EA94C2B5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03561"/>
              </p:ext>
            </p:extLst>
          </p:nvPr>
        </p:nvGraphicFramePr>
        <p:xfrm>
          <a:off x="2420622" y="4778409"/>
          <a:ext cx="2648257" cy="47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8257">
                  <a:extLst>
                    <a:ext uri="{9D8B030D-6E8A-4147-A177-3AD203B41FA5}">
                      <a16:colId xmlns:a16="http://schemas.microsoft.com/office/drawing/2014/main" val="5297370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1000" dirty="0">
                          <a:effectLst/>
                        </a:rPr>
                        <a:t>Fig. 2 Déformation principale moyenne (%) cartographiée selon le volume (mm</a:t>
                      </a:r>
                      <a:r>
                        <a:rPr lang="fr-CA" sz="1000" baseline="30000" dirty="0">
                          <a:effectLst/>
                        </a:rPr>
                        <a:t>3</a:t>
                      </a:r>
                      <a:r>
                        <a:rPr lang="fr-CA" sz="1000" dirty="0">
                          <a:effectLst/>
                        </a:rPr>
                        <a:t>) d’une acquisition 3D+T (patient 9). </a:t>
                      </a:r>
                      <a:endParaRPr lang="en-CA" sz="1100" dirty="0">
                        <a:effectLst/>
                        <a:latin typeface="Tw Cen MT Condensed" panose="020B0606020104020203" pitchFamily="34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716030879"/>
                  </a:ext>
                </a:extLst>
              </a:tr>
            </a:tbl>
          </a:graphicData>
        </a:graphic>
      </p:graphicFrame>
      <p:sp>
        <p:nvSpPr>
          <p:cNvPr id="10" name="Preparation 9">
            <a:extLst>
              <a:ext uri="{FF2B5EF4-FFF2-40B4-BE49-F238E27FC236}">
                <a16:creationId xmlns:a16="http://schemas.microsoft.com/office/drawing/2014/main" id="{DEC646A8-E8D3-4C35-E317-34ED440B9EF0}"/>
              </a:ext>
            </a:extLst>
          </p:cNvPr>
          <p:cNvSpPr/>
          <p:nvPr/>
        </p:nvSpPr>
        <p:spPr>
          <a:xfrm>
            <a:off x="2571750" y="5704766"/>
            <a:ext cx="2538753" cy="1999851"/>
          </a:xfrm>
          <a:prstGeom prst="flowChartPrepar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400" dirty="0">
              <a:effectLst/>
              <a:latin typeface="Abadi" panose="020B0604020104020204" pitchFamily="34" charset="0"/>
            </a:endParaRPr>
          </a:p>
          <a:p>
            <a:pPr algn="ctr"/>
            <a:endParaRPr lang="en-CA" sz="1400" dirty="0">
              <a:latin typeface="Abadi" panose="020B0604020104020204" pitchFamily="34" charset="0"/>
            </a:endParaRPr>
          </a:p>
          <a:p>
            <a:pPr algn="ctr"/>
            <a:r>
              <a:rPr lang="en-CA" sz="1200" dirty="0">
                <a:effectLst/>
                <a:latin typeface="Abadi" panose="020B0604020104020204" pitchFamily="34" charset="0"/>
              </a:rPr>
              <a:t>Moyenne de la </a:t>
            </a:r>
            <a:r>
              <a:rPr lang="en-CA" sz="1200" dirty="0" err="1">
                <a:effectLst/>
                <a:latin typeface="Abadi" panose="020B0604020104020204" pitchFamily="34" charset="0"/>
              </a:rPr>
              <a:t>déformation</a:t>
            </a:r>
            <a:r>
              <a:rPr lang="en-CA" sz="1200" dirty="0">
                <a:effectLst/>
                <a:latin typeface="Abadi" panose="020B0604020104020204" pitchFamily="34" charset="0"/>
              </a:rPr>
              <a:t> pour patients 1 à 20 </a:t>
            </a:r>
          </a:p>
          <a:p>
            <a:pPr algn="ctr"/>
            <a:r>
              <a:rPr lang="en-CA" sz="1200" dirty="0">
                <a:effectLst/>
                <a:latin typeface="Abadi" panose="020B0604020104020204" pitchFamily="34" charset="0"/>
              </a:rPr>
              <a:t>AAA </a:t>
            </a:r>
            <a:r>
              <a:rPr lang="en-CA" sz="1200" dirty="0" err="1">
                <a:effectLst/>
                <a:latin typeface="Abadi" panose="020B0604020104020204" pitchFamily="34" charset="0"/>
              </a:rPr>
              <a:t>prox</a:t>
            </a:r>
            <a:r>
              <a:rPr lang="en-CA" sz="1200" dirty="0">
                <a:effectLst/>
                <a:latin typeface="Abadi" panose="020B0604020104020204" pitchFamily="34" charset="0"/>
              </a:rPr>
              <a:t>= 3.21 +/-0.69, </a:t>
            </a:r>
          </a:p>
          <a:p>
            <a:pPr algn="ctr"/>
            <a:r>
              <a:rPr lang="en-CA" sz="1200" dirty="0">
                <a:effectLst/>
                <a:latin typeface="Abadi" panose="020B0604020104020204" pitchFamily="34" charset="0"/>
              </a:rPr>
              <a:t>AAA mid= 3.77 +/-1.04, </a:t>
            </a:r>
          </a:p>
          <a:p>
            <a:pPr algn="ctr"/>
            <a:r>
              <a:rPr lang="en-CA" sz="1200" dirty="0">
                <a:effectLst/>
                <a:latin typeface="Abadi" panose="020B0604020104020204" pitchFamily="34" charset="0"/>
              </a:rPr>
              <a:t>AAA </a:t>
            </a:r>
            <a:r>
              <a:rPr lang="en-CA" sz="1200" dirty="0" err="1">
                <a:effectLst/>
                <a:latin typeface="Abadi" panose="020B0604020104020204" pitchFamily="34" charset="0"/>
              </a:rPr>
              <a:t>dist</a:t>
            </a:r>
            <a:r>
              <a:rPr lang="en-CA" sz="1200" dirty="0">
                <a:effectLst/>
                <a:latin typeface="Abadi" panose="020B0604020104020204" pitchFamily="34" charset="0"/>
              </a:rPr>
              <a:t>= 3.78 +/-0.89 </a:t>
            </a:r>
            <a:endParaRPr lang="en-CA" sz="1200" dirty="0">
              <a:latin typeface="Abadi" panose="020B0604020104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812B2-3E3E-1D06-3ED9-8D26AC3B4536}"/>
              </a:ext>
            </a:extLst>
          </p:cNvPr>
          <p:cNvSpPr txBox="1"/>
          <p:nvPr/>
        </p:nvSpPr>
        <p:spPr>
          <a:xfrm>
            <a:off x="0" y="59042"/>
            <a:ext cx="3119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</a:rPr>
              <a:t>Prédiction</a:t>
            </a:r>
            <a:r>
              <a:rPr lang="en-US" sz="900" dirty="0">
                <a:solidFill>
                  <a:schemeClr val="bg1"/>
                </a:solidFill>
              </a:rPr>
              <a:t> de la </a:t>
            </a:r>
            <a:r>
              <a:rPr lang="en-US" sz="900" dirty="0" err="1">
                <a:solidFill>
                  <a:schemeClr val="bg1"/>
                </a:solidFill>
              </a:rPr>
              <a:t>vulnérabilité</a:t>
            </a:r>
            <a:r>
              <a:rPr lang="en-US" sz="900" dirty="0">
                <a:solidFill>
                  <a:schemeClr val="bg1"/>
                </a:solidFill>
              </a:rPr>
              <a:t> AAA, </a:t>
            </a:r>
          </a:p>
          <a:p>
            <a:r>
              <a:rPr lang="en-US" sz="900" dirty="0">
                <a:solidFill>
                  <a:schemeClr val="bg1"/>
                </a:solidFill>
              </a:rPr>
              <a:t>Guerrera V</a:t>
            </a:r>
          </a:p>
        </p:txBody>
      </p:sp>
    </p:spTree>
    <p:extLst>
      <p:ext uri="{BB962C8B-B14F-4D97-AF65-F5344CB8AC3E}">
        <p14:creationId xmlns:p14="http://schemas.microsoft.com/office/powerpoint/2010/main" val="288472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96104C-E487-0F38-ED87-0F445664E9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674924"/>
              </p:ext>
            </p:extLst>
          </p:nvPr>
        </p:nvGraphicFramePr>
        <p:xfrm>
          <a:off x="189040" y="1011266"/>
          <a:ext cx="4765420" cy="7286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7AC73EB-64FF-FF0B-F167-ACA9A12E345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396" b="1"/>
          <a:stretch/>
        </p:blipFill>
        <p:spPr>
          <a:xfrm>
            <a:off x="1051577" y="1583926"/>
            <a:ext cx="2879571" cy="2669776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8D250E9-FBCD-E9C9-F81F-1DB96D99F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852834"/>
              </p:ext>
            </p:extLst>
          </p:nvPr>
        </p:nvGraphicFramePr>
        <p:xfrm>
          <a:off x="874373" y="4253702"/>
          <a:ext cx="3394752" cy="633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4752">
                  <a:extLst>
                    <a:ext uri="{9D8B030D-6E8A-4147-A177-3AD203B41FA5}">
                      <a16:colId xmlns:a16="http://schemas.microsoft.com/office/drawing/2014/main" val="1936885473"/>
                    </a:ext>
                  </a:extLst>
                </a:gridCol>
              </a:tblGrid>
              <a:tr h="621636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fr-CA" sz="800" dirty="0">
                          <a:solidFill>
                            <a:schemeClr val="tx1"/>
                          </a:solidFill>
                          <a:effectLst/>
                        </a:rPr>
                        <a:t>Fig.3 Corrélation entre </a:t>
                      </a:r>
                      <a:r>
                        <a:rPr lang="fr-CA" sz="800" dirty="0" err="1">
                          <a:solidFill>
                            <a:schemeClr val="tx1"/>
                          </a:solidFill>
                          <a:effectLst/>
                        </a:rPr>
                        <a:t>résulats</a:t>
                      </a:r>
                      <a:r>
                        <a:rPr lang="fr-CA" sz="800" dirty="0">
                          <a:solidFill>
                            <a:schemeClr val="tx1"/>
                          </a:solidFill>
                          <a:effectLst/>
                        </a:rPr>
                        <a:t> de principal </a:t>
                      </a:r>
                      <a:r>
                        <a:rPr lang="fr-CA" sz="800" dirty="0" err="1">
                          <a:solidFill>
                            <a:schemeClr val="tx1"/>
                          </a:solidFill>
                          <a:effectLst/>
                        </a:rPr>
                        <a:t>strain</a:t>
                      </a:r>
                      <a:r>
                        <a:rPr lang="fr-CA" sz="800" dirty="0">
                          <a:solidFill>
                            <a:schemeClr val="tx1"/>
                          </a:solidFill>
                          <a:effectLst/>
                        </a:rPr>
                        <a:t> maximal par échographie 4D et maximum </a:t>
                      </a:r>
                      <a:r>
                        <a:rPr lang="fr-CA" sz="800" dirty="0" err="1">
                          <a:solidFill>
                            <a:schemeClr val="tx1"/>
                          </a:solidFill>
                          <a:effectLst/>
                        </a:rPr>
                        <a:t>strain</a:t>
                      </a:r>
                      <a:r>
                        <a:rPr lang="fr-CA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A" sz="800" dirty="0" err="1">
                          <a:solidFill>
                            <a:schemeClr val="tx1"/>
                          </a:solidFill>
                          <a:effectLst/>
                        </a:rPr>
                        <a:t>ViTAA</a:t>
                      </a:r>
                      <a:r>
                        <a:rPr lang="fr-CA" sz="8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  <a:p>
                      <a:pPr marL="0" marR="0" lvl="0" indent="0" algn="l" defTabSz="514356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*Exclusion patient 1 (</a:t>
                      </a:r>
                      <a:r>
                        <a:rPr lang="en-CA" sz="800" dirty="0" err="1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cinerate</a:t>
                      </a:r>
                      <a:r>
                        <a:rPr lang="en-CA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4D trop </a:t>
                      </a:r>
                      <a:r>
                        <a:rPr lang="en-CA" sz="800" dirty="0" err="1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faible</a:t>
                      </a:r>
                      <a:r>
                        <a:rPr lang="en-CA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1,6 Hz) et patient 14 (</a:t>
                      </a:r>
                      <a:r>
                        <a:rPr lang="en-CA" sz="800" dirty="0" err="1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artéfact</a:t>
                      </a:r>
                      <a:r>
                        <a:rPr lang="en-CA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CA" sz="800" dirty="0" err="1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métallique</a:t>
                      </a:r>
                      <a:r>
                        <a:rPr lang="en-CA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).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503338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FB6BC02-761D-EF09-B914-B036ECEC8A60}"/>
              </a:ext>
            </a:extLst>
          </p:cNvPr>
          <p:cNvSpPr txBox="1"/>
          <p:nvPr/>
        </p:nvSpPr>
        <p:spPr>
          <a:xfrm>
            <a:off x="0" y="8464782"/>
            <a:ext cx="3215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badi" panose="020B0604020104020204" pitchFamily="34" charset="0"/>
              </a:rPr>
              <a:t>[1] </a:t>
            </a:r>
            <a:r>
              <a:rPr lang="en-US" sz="600" dirty="0" err="1">
                <a:latin typeface="Abadi" panose="020B0604020104020204" pitchFamily="34" charset="0"/>
              </a:rPr>
              <a:t>Sjoerdsma</a:t>
            </a:r>
            <a:r>
              <a:rPr lang="en-US" sz="600" dirty="0">
                <a:latin typeface="Abadi" panose="020B0604020104020204" pitchFamily="34" charset="0"/>
              </a:rPr>
              <a:t>, M, et al. (2023) Spatiotemporal Registration of 3D multi-perspective Ultrasound Images of Abdominal Aortic Aneurysms. Ultrasound in Medicine and Biology, 49(1), 318-332.   </a:t>
            </a:r>
          </a:p>
          <a:p>
            <a:endParaRPr lang="en-US" sz="600" dirty="0">
              <a:latin typeface="Abadi" panose="020B0604020104020204" pitchFamily="34" charset="0"/>
            </a:endParaRPr>
          </a:p>
          <a:p>
            <a:r>
              <a:rPr lang="en-US" sz="600" dirty="0">
                <a:latin typeface="Abadi" panose="020B0604020104020204" pitchFamily="34" charset="0"/>
              </a:rPr>
              <a:t>[2] Van </a:t>
            </a:r>
            <a:r>
              <a:rPr lang="en-US" sz="600" dirty="0" err="1">
                <a:latin typeface="Abadi" panose="020B0604020104020204" pitchFamily="34" charset="0"/>
              </a:rPr>
              <a:t>Dieseldorp</a:t>
            </a:r>
            <a:r>
              <a:rPr lang="en-US" sz="600" dirty="0">
                <a:latin typeface="Abadi" panose="020B0604020104020204" pitchFamily="34" charset="0"/>
              </a:rPr>
              <a:t>, E. et al. (2019)) </a:t>
            </a:r>
            <a:r>
              <a:rPr lang="en-CA" sz="600" b="0" i="0" u="none" strike="noStrike" dirty="0">
                <a:solidFill>
                  <a:srgbClr val="111111"/>
                </a:solidFill>
                <a:effectLst/>
                <a:latin typeface="Abadi" panose="020B0604020104020204" pitchFamily="34" charset="0"/>
              </a:rPr>
              <a:t>Ultrasound Based Wall Stress Analysis of Abdominal Aortic Aneurysms using </a:t>
            </a:r>
            <a:r>
              <a:rPr lang="en-CA" sz="600" b="0" i="0" u="none" strike="noStrike" dirty="0" err="1">
                <a:solidFill>
                  <a:srgbClr val="111111"/>
                </a:solidFill>
                <a:effectLst/>
                <a:latin typeface="Abadi" panose="020B0604020104020204" pitchFamily="34" charset="0"/>
              </a:rPr>
              <a:t>Multiperspective</a:t>
            </a:r>
            <a:r>
              <a:rPr lang="en-CA" sz="600" b="0" i="0" u="none" strike="noStrike" dirty="0">
                <a:solidFill>
                  <a:srgbClr val="111111"/>
                </a:solidFill>
                <a:effectLst/>
                <a:latin typeface="Abadi" panose="020B0604020104020204" pitchFamily="34" charset="0"/>
              </a:rPr>
              <a:t> Imaging. European Journal of Vascular and Endovascular Surgery, 59(1). </a:t>
            </a:r>
          </a:p>
          <a:p>
            <a:endParaRPr lang="en-US" sz="600" dirty="0"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E5D84-4687-D337-D057-9B794DFCFF29}"/>
              </a:ext>
            </a:extLst>
          </p:cNvPr>
          <p:cNvSpPr txBox="1"/>
          <p:nvPr/>
        </p:nvSpPr>
        <p:spPr>
          <a:xfrm>
            <a:off x="0" y="59042"/>
            <a:ext cx="3119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</a:rPr>
              <a:t>Prédiction</a:t>
            </a:r>
            <a:r>
              <a:rPr lang="en-US" sz="900" dirty="0">
                <a:solidFill>
                  <a:schemeClr val="bg1"/>
                </a:solidFill>
              </a:rPr>
              <a:t> de la </a:t>
            </a:r>
            <a:r>
              <a:rPr lang="en-US" sz="900" dirty="0" err="1">
                <a:solidFill>
                  <a:schemeClr val="bg1"/>
                </a:solidFill>
              </a:rPr>
              <a:t>vulnérabilité</a:t>
            </a:r>
            <a:r>
              <a:rPr lang="en-US" sz="900" dirty="0">
                <a:solidFill>
                  <a:schemeClr val="bg1"/>
                </a:solidFill>
              </a:rPr>
              <a:t> AAA, </a:t>
            </a:r>
          </a:p>
          <a:p>
            <a:r>
              <a:rPr lang="en-US" sz="900" dirty="0">
                <a:solidFill>
                  <a:schemeClr val="bg1"/>
                </a:solidFill>
              </a:rPr>
              <a:t>Guerrera V</a:t>
            </a:r>
          </a:p>
        </p:txBody>
      </p:sp>
    </p:spTree>
    <p:extLst>
      <p:ext uri="{BB962C8B-B14F-4D97-AF65-F5344CB8AC3E}">
        <p14:creationId xmlns:p14="http://schemas.microsoft.com/office/powerpoint/2010/main" val="124424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page10image1164599904">
            <a:extLst>
              <a:ext uri="{FF2B5EF4-FFF2-40B4-BE49-F238E27FC236}">
                <a16:creationId xmlns:a16="http://schemas.microsoft.com/office/drawing/2014/main" id="{48E02C01-DD23-B122-82F1-2E0EDAB86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8" y="1243207"/>
            <a:ext cx="1765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page10image1164600208">
            <a:extLst>
              <a:ext uri="{FF2B5EF4-FFF2-40B4-BE49-F238E27FC236}">
                <a16:creationId xmlns:a16="http://schemas.microsoft.com/office/drawing/2014/main" id="{9FAD377F-4E8A-CE7F-05B4-3DCCFBB14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144" y="1376557"/>
            <a:ext cx="1600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A9FB487-0DA8-D296-03AF-D35637A96A8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7175" y="2787805"/>
            <a:ext cx="4629150" cy="333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CA" sz="1600" dirty="0" err="1">
                <a:latin typeface="Abadi" panose="020B0604020104020204" pitchFamily="34" charset="0"/>
              </a:rPr>
              <a:t>Remerciements</a:t>
            </a:r>
            <a:r>
              <a:rPr lang="en-CA" sz="1600" dirty="0">
                <a:latin typeface="Abadi" panose="020B0604020104020204" pitchFamily="34" charset="0"/>
              </a:rPr>
              <a:t> </a:t>
            </a:r>
            <a:r>
              <a:rPr lang="en-CA" sz="1600" dirty="0" err="1">
                <a:latin typeface="Abadi" panose="020B0604020104020204" pitchFamily="34" charset="0"/>
              </a:rPr>
              <a:t>à</a:t>
            </a:r>
            <a:r>
              <a:rPr lang="en-CA" sz="1600" dirty="0">
                <a:latin typeface="Abadi" panose="020B0604020104020204" pitchFamily="34" charset="0"/>
              </a:rPr>
              <a:t> : </a:t>
            </a:r>
          </a:p>
          <a:p>
            <a:endParaRPr lang="en-CA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CA" sz="1600" dirty="0">
              <a:latin typeface="Abadi" panose="020B06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Bourse </a:t>
            </a:r>
            <a:r>
              <a:rPr lang="en-CA" sz="1600" dirty="0" err="1">
                <a:solidFill>
                  <a:schemeClr val="tx1"/>
                </a:solidFill>
                <a:latin typeface="Abadi" panose="020B0604020104020204" pitchFamily="34" charset="0"/>
              </a:rPr>
              <a:t>d’excellence</a:t>
            </a: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CA" sz="1600" dirty="0" err="1">
                <a:solidFill>
                  <a:schemeClr val="tx1"/>
                </a:solidFill>
                <a:latin typeface="Abadi" panose="020B0604020104020204" pitchFamily="34" charset="0"/>
              </a:rPr>
              <a:t>en</a:t>
            </a: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CA" sz="1600" dirty="0" err="1">
                <a:solidFill>
                  <a:schemeClr val="tx1"/>
                </a:solidFill>
                <a:latin typeface="Abadi" panose="020B0604020104020204" pitchFamily="34" charset="0"/>
              </a:rPr>
              <a:t>radiologie</a:t>
            </a: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 Dr. Jacques </a:t>
            </a:r>
            <a:r>
              <a:rPr lang="en-CA" sz="1600" dirty="0" err="1">
                <a:solidFill>
                  <a:schemeClr val="tx1"/>
                </a:solidFill>
                <a:latin typeface="Abadi" panose="020B0604020104020204" pitchFamily="34" charset="0"/>
              </a:rPr>
              <a:t>Saltiel</a:t>
            </a: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 (</a:t>
            </a:r>
            <a:r>
              <a:rPr lang="en-CA" sz="1600" dirty="0" err="1">
                <a:solidFill>
                  <a:schemeClr val="tx1"/>
                </a:solidFill>
                <a:latin typeface="Abadi" panose="020B0604020104020204" pitchFamily="34" charset="0"/>
              </a:rPr>
              <a:t>Été</a:t>
            </a: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 2022)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1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VITAA medical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1600" dirty="0">
              <a:latin typeface="Abadi" panose="020B06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+ </a:t>
            </a:r>
            <a:r>
              <a:rPr lang="en-CA" sz="1600" dirty="0">
                <a:latin typeface="Abadi" panose="020B0604020104020204" pitchFamily="34" charset="0"/>
              </a:rPr>
              <a:t>G</a:t>
            </a: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ros merci </a:t>
            </a:r>
            <a:r>
              <a:rPr lang="en-CA" sz="1600" dirty="0" err="1">
                <a:solidFill>
                  <a:schemeClr val="tx1"/>
                </a:solidFill>
                <a:latin typeface="Abadi" panose="020B0604020104020204" pitchFamily="34" charset="0"/>
              </a:rPr>
              <a:t>à</a:t>
            </a: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 Dr. </a:t>
            </a:r>
            <a:r>
              <a:rPr lang="en-CA" sz="1600" dirty="0" err="1">
                <a:solidFill>
                  <a:schemeClr val="tx1"/>
                </a:solidFill>
                <a:latin typeface="Abadi" panose="020B0604020104020204" pitchFamily="34" charset="0"/>
              </a:rPr>
              <a:t>Soulez</a:t>
            </a:r>
            <a:r>
              <a:rPr lang="en-CA" sz="1600" dirty="0">
                <a:solidFill>
                  <a:schemeClr val="tx1"/>
                </a:solidFill>
                <a:latin typeface="Abadi" panose="020B0604020104020204" pitchFamily="34" charset="0"/>
              </a:rPr>
              <a:t> et Dre. Roy Cardinal!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1600" dirty="0">
              <a:latin typeface="Abadi" panose="020B06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1600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C862-7F44-3049-B15E-A26A5FB25CEF}"/>
              </a:ext>
            </a:extLst>
          </p:cNvPr>
          <p:cNvSpPr txBox="1"/>
          <p:nvPr/>
        </p:nvSpPr>
        <p:spPr>
          <a:xfrm>
            <a:off x="0" y="59042"/>
            <a:ext cx="3119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</a:rPr>
              <a:t>Prédiction</a:t>
            </a:r>
            <a:r>
              <a:rPr lang="en-US" sz="900" dirty="0">
                <a:solidFill>
                  <a:schemeClr val="bg1"/>
                </a:solidFill>
              </a:rPr>
              <a:t> de la </a:t>
            </a:r>
            <a:r>
              <a:rPr lang="en-US" sz="900" dirty="0" err="1">
                <a:solidFill>
                  <a:schemeClr val="bg1"/>
                </a:solidFill>
              </a:rPr>
              <a:t>vulnérabilité</a:t>
            </a:r>
            <a:r>
              <a:rPr lang="en-US" sz="900" dirty="0">
                <a:solidFill>
                  <a:schemeClr val="bg1"/>
                </a:solidFill>
              </a:rPr>
              <a:t> AAA, </a:t>
            </a:r>
          </a:p>
          <a:p>
            <a:r>
              <a:rPr lang="en-US" sz="900" dirty="0">
                <a:solidFill>
                  <a:schemeClr val="bg1"/>
                </a:solidFill>
              </a:rPr>
              <a:t>Guerrera V</a:t>
            </a:r>
          </a:p>
        </p:txBody>
      </p:sp>
    </p:spTree>
    <p:extLst>
      <p:ext uri="{BB962C8B-B14F-4D97-AF65-F5344CB8AC3E}">
        <p14:creationId xmlns:p14="http://schemas.microsoft.com/office/powerpoint/2010/main" val="3116973430"/>
      </p:ext>
    </p:extLst>
  </p:cSld>
  <p:clrMapOvr>
    <a:masterClrMapping/>
  </p:clrMapOvr>
</p:sld>
</file>

<file path=ppt/theme/theme1.xml><?xml version="1.0" encoding="utf-8"?>
<a:theme xmlns:a="http://schemas.openxmlformats.org/drawingml/2006/main" name="CHUM Pot 16_9 final">
  <a:themeElements>
    <a:clrScheme name="Personnalisée 5">
      <a:dk1>
        <a:srgbClr val="004071"/>
      </a:dk1>
      <a:lt1>
        <a:sysClr val="window" lastClr="FFFFFF"/>
      </a:lt1>
      <a:dk2>
        <a:srgbClr val="000000"/>
      </a:dk2>
      <a:lt2>
        <a:srgbClr val="6DCFF6"/>
      </a:lt2>
      <a:accent1>
        <a:srgbClr val="004071"/>
      </a:accent1>
      <a:accent2>
        <a:srgbClr val="6DCFF6"/>
      </a:accent2>
      <a:accent3>
        <a:srgbClr val="FFFCD5"/>
      </a:accent3>
      <a:accent4>
        <a:srgbClr val="72BF44"/>
      </a:accent4>
      <a:accent5>
        <a:srgbClr val="00A88E"/>
      </a:accent5>
      <a:accent6>
        <a:srgbClr val="2FABCA"/>
      </a:accent6>
      <a:hlink>
        <a:srgbClr val="63635F"/>
      </a:hlink>
      <a:folHlink>
        <a:srgbClr val="88878C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verticale_2" id="{ADC2230F-57A1-2C48-9617-5710B8A131B9}" vid="{68CC2C2B-3B2E-0B4A-9F3B-8B8F08989E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verticale_2</Template>
  <TotalTime>9466</TotalTime>
  <Words>1924</Words>
  <Application>Microsoft Macintosh PowerPoint</Application>
  <PresentationFormat>On-screen Show (16:9)</PresentationFormat>
  <Paragraphs>224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Abadi</vt:lpstr>
      <vt:lpstr>Arial</vt:lpstr>
      <vt:lpstr>Calibri</vt:lpstr>
      <vt:lpstr>Calibri Light</vt:lpstr>
      <vt:lpstr>Tw Cen MT Condensed</vt:lpstr>
      <vt:lpstr>CHUM Pot 16_9 final</vt:lpstr>
      <vt:lpstr>Office Theme</vt:lpstr>
      <vt:lpstr>Prédiction de la vulnérabilité de l’anévrisme de l’aorte abdominale par échograhie 3D </vt:lpstr>
      <vt:lpstr>PowerPoint Presentation</vt:lpstr>
      <vt:lpstr>PowerPoint Presentation</vt:lpstr>
      <vt:lpstr>Méthodes</vt:lpstr>
      <vt:lpstr>Résultats</vt:lpstr>
      <vt:lpstr>PowerPoint Presentation</vt:lpstr>
      <vt:lpstr>PowerPoint Presentation</vt:lpstr>
    </vt:vector>
  </TitlesOfParts>
  <Company>CHUM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Chalifour Mireille</dc:creator>
  <cp:lastModifiedBy>Vanessa Guerrera</cp:lastModifiedBy>
  <cp:revision>48</cp:revision>
  <dcterms:created xsi:type="dcterms:W3CDTF">2018-10-24T18:50:19Z</dcterms:created>
  <dcterms:modified xsi:type="dcterms:W3CDTF">2023-02-10T00:55:09Z</dcterms:modified>
</cp:coreProperties>
</file>