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63" r:id="rId3"/>
    <p:sldId id="264" r:id="rId4"/>
    <p:sldId id="266" r:id="rId5"/>
    <p:sldId id="265" r:id="rId6"/>
    <p:sldId id="267" r:id="rId7"/>
    <p:sldId id="268" r:id="rId8"/>
  </p:sldIdLst>
  <p:sldSz cx="5143500" cy="91440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CFF6"/>
    <a:srgbClr val="006BB6"/>
    <a:srgbClr val="02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8" autoAdjust="0"/>
    <p:restoredTop sz="95953"/>
  </p:normalViewPr>
  <p:slideViewPr>
    <p:cSldViewPr snapToGrid="0" showGuides="1">
      <p:cViewPr>
        <p:scale>
          <a:sx n="155" d="100"/>
          <a:sy n="155" d="100"/>
        </p:scale>
        <p:origin x="1208" y="-3432"/>
      </p:cViewPr>
      <p:guideLst>
        <p:guide orient="horz" pos="2880"/>
        <p:guide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368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askiahazout\Desktop\soulez_liste_requetes__SC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askiahazout/Desktop/STAGE%20CHUM_SCP/CONGESTIONS%20PELVIENNES/Re&#769;daction%20+%20Pre&#769;sentation/Partie%20prospectiv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askiahazout\Desktop\Copie%20de%20soulez_liste_requetes_20220120_cong_pelv_XA(Re&#769;cupe&#769;ration%20automatique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809775549095087"/>
          <c:y val="3.0136724835949681E-3"/>
          <c:w val="0.58033722288926415"/>
          <c:h val="0.793395561473284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'données ⚠️ '!$CC$291</c:f>
              <c:strCache>
                <c:ptCount val="1"/>
                <c:pt idx="0">
                  <c:v>Nombre de complications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92F-9F4A-A796-9C1DCE014A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'données ⚠️ '!$CB$292:$CB$297</c:f>
              <c:strCache>
                <c:ptCount val="6"/>
                <c:pt idx="0">
                  <c:v>Irritation cutannée </c:v>
                </c:pt>
                <c:pt idx="1">
                  <c:v>Phlébite</c:v>
                </c:pt>
                <c:pt idx="2">
                  <c:v>Choc vagal </c:v>
                </c:pt>
                <c:pt idx="3">
                  <c:v>Irritation du nerf sensorimoteur</c:v>
                </c:pt>
                <c:pt idx="4">
                  <c:v>Allergie à l'iode</c:v>
                </c:pt>
                <c:pt idx="5">
                  <c:v>Totale des complications</c:v>
                </c:pt>
              </c:strCache>
            </c:strRef>
          </c:cat>
          <c:val>
            <c:numRef>
              <c:f>'données ⚠️ '!$CC$292:$CC$297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2F-9F4A-A796-9C1DCE014A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20858495"/>
        <c:axId val="620787887"/>
      </c:barChart>
      <c:catAx>
        <c:axId val="62085849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cap="all" baseline="0">
                    <a:solidFill>
                      <a:schemeClr val="tx2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r>
                  <a:rPr lang="fr-FR"/>
                  <a:t>type de complications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cap="all" baseline="0">
                  <a:solidFill>
                    <a:schemeClr val="tx2"/>
                  </a:solidFill>
                  <a:latin typeface="+mj-lt"/>
                  <a:ea typeface="+mn-ea"/>
                  <a:cs typeface="Times New Roman" panose="02020603050405020304" pitchFamily="18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620787887"/>
        <c:crosses val="autoZero"/>
        <c:auto val="1"/>
        <c:lblAlgn val="ctr"/>
        <c:lblOffset val="100"/>
        <c:noMultiLvlLbl val="0"/>
      </c:catAx>
      <c:valAx>
        <c:axId val="62078788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cap="all" baseline="0">
                    <a:solidFill>
                      <a:schemeClr val="tx2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r>
                  <a:rPr lang="fr-FR"/>
                  <a:t>nombre de complications</a:t>
                </a:r>
              </a:p>
            </c:rich>
          </c:tx>
          <c:layout>
            <c:manualLayout>
              <c:xMode val="edge"/>
              <c:yMode val="edge"/>
              <c:x val="0.49245658884447907"/>
              <c:y val="0.912202334791285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cap="all" baseline="0">
                  <a:solidFill>
                    <a:schemeClr val="tx2"/>
                  </a:solidFill>
                  <a:latin typeface="+mj-lt"/>
                  <a:ea typeface="+mn-ea"/>
                  <a:cs typeface="Times New Roman" panose="02020603050405020304" pitchFamily="18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620858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2"/>
          </a:solidFill>
          <a:latin typeface="+mj-lt"/>
          <a:cs typeface="Times New Roman" panose="02020603050405020304" pitchFamily="18" charset="0"/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05884026511839"/>
          <c:y val="5.9706333198288407E-2"/>
          <c:w val="0.83384922182063415"/>
          <c:h val="0.6118418818701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Feuil2!$G$30</c:f>
              <c:strCache>
                <c:ptCount val="1"/>
                <c:pt idx="0">
                  <c:v>1 procédure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percentage"/>
            <c:noEndCap val="0"/>
            <c:val val="5"/>
            <c:spPr>
              <a:noFill/>
              <a:ln w="9525">
                <a:solidFill>
                  <a:schemeClr val="tx2"/>
                </a:solidFill>
              </a:ln>
              <a:effectLst/>
            </c:spPr>
          </c:errBars>
          <c:cat>
            <c:strRef>
              <c:f>Feuil2!$F$31:$F$36</c:f>
              <c:strCache>
                <c:ptCount val="6"/>
                <c:pt idx="0">
                  <c:v>Très satisfaite</c:v>
                </c:pt>
                <c:pt idx="1">
                  <c:v>Satisfaite </c:v>
                </c:pt>
                <c:pt idx="2">
                  <c:v>Un peu satisfaite </c:v>
                </c:pt>
                <c:pt idx="3">
                  <c:v>Un peu insatisfaite </c:v>
                </c:pt>
                <c:pt idx="4">
                  <c:v>Insatisfaite </c:v>
                </c:pt>
                <c:pt idx="5">
                  <c:v>Très insatisfaite</c:v>
                </c:pt>
              </c:strCache>
            </c:strRef>
          </c:cat>
          <c:val>
            <c:numRef>
              <c:f>Feuil2!$G$31:$G$36</c:f>
              <c:numCache>
                <c:formatCode>General</c:formatCode>
                <c:ptCount val="6"/>
                <c:pt idx="0">
                  <c:v>55</c:v>
                </c:pt>
                <c:pt idx="1">
                  <c:v>15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B-6D46-9BFD-DE2A4F5C49CD}"/>
            </c:ext>
          </c:extLst>
        </c:ser>
        <c:ser>
          <c:idx val="1"/>
          <c:order val="1"/>
          <c:tx>
            <c:strRef>
              <c:f>Feuil2!$H$30</c:f>
              <c:strCache>
                <c:ptCount val="1"/>
                <c:pt idx="0">
                  <c:v>2 + n procédures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percentage"/>
            <c:noEndCap val="0"/>
            <c:val val="5"/>
            <c:spPr>
              <a:noFill/>
              <a:ln w="9525">
                <a:solidFill>
                  <a:schemeClr val="tx2"/>
                </a:solidFill>
              </a:ln>
              <a:effectLst/>
            </c:spPr>
          </c:errBars>
          <c:cat>
            <c:strRef>
              <c:f>Feuil2!$F$31:$F$36</c:f>
              <c:strCache>
                <c:ptCount val="6"/>
                <c:pt idx="0">
                  <c:v>Très satisfaite</c:v>
                </c:pt>
                <c:pt idx="1">
                  <c:v>Satisfaite </c:v>
                </c:pt>
                <c:pt idx="2">
                  <c:v>Un peu satisfaite </c:v>
                </c:pt>
                <c:pt idx="3">
                  <c:v>Un peu insatisfaite </c:v>
                </c:pt>
                <c:pt idx="4">
                  <c:v>Insatisfaite </c:v>
                </c:pt>
                <c:pt idx="5">
                  <c:v>Très insatisfaite</c:v>
                </c:pt>
              </c:strCache>
            </c:strRef>
          </c:cat>
          <c:val>
            <c:numRef>
              <c:f>Feuil2!$H$31:$H$36</c:f>
              <c:numCache>
                <c:formatCode>General</c:formatCode>
                <c:ptCount val="6"/>
                <c:pt idx="0">
                  <c:v>58</c:v>
                </c:pt>
                <c:pt idx="1">
                  <c:v>26</c:v>
                </c:pt>
                <c:pt idx="2">
                  <c:v>12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CB-6D46-9BFD-DE2A4F5C49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12696671"/>
        <c:axId val="574258159"/>
      </c:barChart>
      <c:catAx>
        <c:axId val="612696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cap="all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fr-FR"/>
                  <a:t>ECHELLE DE HAYTHORNTHWAITE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cap="all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574258159"/>
        <c:crosses val="autoZero"/>
        <c:auto val="1"/>
        <c:lblAlgn val="ctr"/>
        <c:lblOffset val="100"/>
        <c:noMultiLvlLbl val="0"/>
      </c:catAx>
      <c:valAx>
        <c:axId val="574258159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cap="all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fr-FR"/>
                  <a:t>SUJETS DE L'ÉTUDE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cap="all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612696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91668422882794"/>
          <c:y val="0.14741456889585425"/>
          <c:w val="0.44797758541357136"/>
          <c:h val="7.31706347916237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100000">
                    <a:schemeClr val="accent2">
                      <a:lumMod val="5000"/>
                      <a:lumOff val="95000"/>
                    </a:schemeClr>
                  </a:gs>
                  <a:gs pos="98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45000"/>
                      <a:lumOff val="55000"/>
                    </a:schemeClr>
                  </a:gs>
                  <a:gs pos="98000">
                    <a:schemeClr val="accent2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ln w="952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65-1749-A9AB-87BA15104AC7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sz="800" b="0" i="0" u="none" strike="noStrike" kern="1200" baseline="0">
                        <a:solidFill>
                          <a:schemeClr val="tx2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65 ± 3,39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sz="800" b="0" i="0" u="none" strike="noStrike" kern="1200" baseline="0">
                      <a:solidFill>
                        <a:schemeClr val="tx2"/>
                      </a:solidFill>
                      <a:latin typeface="+mj-lt"/>
                      <a:ea typeface="+mn-ea"/>
                      <a:cs typeface="Times New Roman" panose="02020603050405020304" pitchFamily="18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61031954627193"/>
                      <c:h val="0.102579457501555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5A65-1749-A9AB-87BA15104AC7}"/>
                </c:ext>
              </c:extLst>
            </c:dLbl>
            <c:dLbl>
              <c:idx val="1"/>
              <c:layout>
                <c:manualLayout>
                  <c:x val="0"/>
                  <c:y val="0.4141501242775320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71 </a:t>
                    </a:r>
                    <a:r>
                      <a:rPr lang="en-US" sz="900" b="0" i="0" u="none" strike="noStrike" baseline="0">
                        <a:effectLst/>
                      </a:rPr>
                      <a:t>± 3,49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A65-1749-A9AB-87BA15104A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percentage"/>
            <c:noEndCap val="0"/>
            <c:val val="5"/>
            <c:spPr>
              <a:noFill/>
              <a:ln w="9525">
                <a:solidFill>
                  <a:schemeClr val="tx1"/>
                </a:solidFill>
              </a:ln>
              <a:effectLst/>
            </c:spPr>
          </c:errBars>
          <c:cat>
            <c:strRef>
              <c:f>'données ⚠️ '!$II$295:$IJ$295</c:f>
              <c:strCache>
                <c:ptCount val="2"/>
                <c:pt idx="0">
                  <c:v>Amélioration post 1 procédure </c:v>
                </c:pt>
                <c:pt idx="1">
                  <c:v>Amélioration post 2 + n procédures  </c:v>
                </c:pt>
              </c:strCache>
            </c:strRef>
          </c:cat>
          <c:val>
            <c:numRef>
              <c:f>'données ⚠️ '!$II$296:$IJ$296</c:f>
              <c:numCache>
                <c:formatCode>General</c:formatCode>
                <c:ptCount val="2"/>
                <c:pt idx="0">
                  <c:v>65.347200000000001</c:v>
                </c:pt>
                <c:pt idx="1">
                  <c:v>71.239657851239656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65-1749-A9AB-87BA15104AC7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6930175"/>
        <c:axId val="621830079"/>
      </c:barChart>
      <c:catAx>
        <c:axId val="1769301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cap="all" baseline="0">
                    <a:solidFill>
                      <a:schemeClr val="tx2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r>
                  <a:rPr lang="fr-FR"/>
                  <a:t>nombre de procédure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cap="all" baseline="0">
                  <a:solidFill>
                    <a:schemeClr val="tx2"/>
                  </a:solidFill>
                  <a:latin typeface="+mj-lt"/>
                  <a:ea typeface="+mn-ea"/>
                  <a:cs typeface="Times New Roman" panose="02020603050405020304" pitchFamily="18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621830079"/>
        <c:crosses val="autoZero"/>
        <c:auto val="1"/>
        <c:lblAlgn val="ctr"/>
        <c:lblOffset val="100"/>
        <c:noMultiLvlLbl val="0"/>
      </c:catAx>
      <c:valAx>
        <c:axId val="621830079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cap="all" baseline="0">
                    <a:solidFill>
                      <a:schemeClr val="tx2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r>
                  <a:rPr lang="fr-FR"/>
                  <a:t>Amélioration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cap="all" baseline="0">
                  <a:solidFill>
                    <a:schemeClr val="tx2"/>
                  </a:solidFill>
                  <a:latin typeface="+mj-lt"/>
                  <a:ea typeface="+mn-ea"/>
                  <a:cs typeface="Times New Roman" panose="02020603050405020304" pitchFamily="18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176930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2"/>
          </a:solidFill>
          <a:latin typeface="+mj-lt"/>
          <a:cs typeface="Times New Roman" panose="02020603050405020304" pitchFamily="18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00A798-C28D-624B-A52F-C2988C920C32}" type="datetimeFigureOut">
              <a:rPr lang="fr-CA" altLang="en-US"/>
              <a:pPr/>
              <a:t>2023-01-26</a:t>
            </a:fld>
            <a:endParaRPr lang="fr-CA" alt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3149F2-E964-4844-A62A-475F55834C0A}" type="slidenum">
              <a:rPr lang="fr-CA" altLang="en-US"/>
              <a:pPr/>
              <a:t>‹N°›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783096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C5D600-F638-FB42-9B76-9BE0B7330CB0}" type="datetimeFigureOut">
              <a:rPr lang="fr-CA" altLang="en-US"/>
              <a:pPr/>
              <a:t>2023-01-26</a:t>
            </a:fld>
            <a:endParaRPr lang="fr-CA" alt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A56BD8-2BF2-1147-AA5B-A97EA98A41BE}" type="slidenum">
              <a:rPr lang="fr-CA" altLang="en-US"/>
              <a:pPr/>
              <a:t>‹N°›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137308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463800" y="685800"/>
            <a:ext cx="19304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56BD8-2BF2-1147-AA5B-A97EA98A41BE}" type="slidenum">
              <a:rPr lang="fr-CA" altLang="en-US" smtClean="0"/>
              <a:pPr/>
              <a:t>1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226862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" y="1497342"/>
            <a:ext cx="4629150" cy="1290469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175" y="2787805"/>
            <a:ext cx="4629150" cy="5591378"/>
          </a:xfrm>
        </p:spPr>
        <p:txBody>
          <a:bodyPr/>
          <a:lstStyle>
            <a:lvl1pPr>
              <a:spcAft>
                <a:spcPts val="338"/>
              </a:spcAft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3048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7175" y="1497336"/>
            <a:ext cx="46291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175" y="3021336"/>
            <a:ext cx="4629150" cy="535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Cliquez pour modifier les styles du texte du masque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  <a:p>
            <a:pPr lvl="3"/>
            <a:r>
              <a:rPr lang="fr-FR" altLang="en-US" dirty="0"/>
              <a:t>Quatrième niveau</a:t>
            </a:r>
          </a:p>
          <a:p>
            <a:pPr lvl="4"/>
            <a:r>
              <a:rPr lang="fr-FR" altLang="en-US" dirty="0"/>
              <a:t>Cinquième niveau</a:t>
            </a:r>
          </a:p>
        </p:txBody>
      </p:sp>
      <p:sp>
        <p:nvSpPr>
          <p:cNvPr id="9" name="Rectangle-haut"/>
          <p:cNvSpPr/>
          <p:nvPr userDrawn="1"/>
        </p:nvSpPr>
        <p:spPr>
          <a:xfrm>
            <a:off x="0" y="-1"/>
            <a:ext cx="5143500" cy="1064525"/>
          </a:xfrm>
          <a:prstGeom prst="rect">
            <a:avLst/>
          </a:prstGeom>
          <a:solidFill>
            <a:srgbClr val="006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82" y="8423718"/>
            <a:ext cx="2291118" cy="7202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257168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6pPr>
      <a:lvl7pPr marL="514338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7pPr>
      <a:lvl8pPr marL="771507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8pPr>
      <a:lvl9pPr marL="1028677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9pPr>
    </p:titleStyle>
    <p:bodyStyle>
      <a:lvl1pPr marL="192877" indent="-192877" algn="l" rtl="0" eaLnBrk="1" fontAlgn="base" hangingPunct="1">
        <a:spcBef>
          <a:spcPct val="20000"/>
        </a:spcBef>
        <a:spcAft>
          <a:spcPct val="0"/>
        </a:spcAft>
        <a:buChar char="•"/>
        <a:defRPr sz="2000" baseline="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17900" indent="-160730" algn="l" rtl="0" eaLnBrk="1" fontAlgn="base" hangingPunct="1">
        <a:spcBef>
          <a:spcPct val="20000"/>
        </a:spcBef>
        <a:spcAft>
          <a:spcPct val="0"/>
        </a:spcAft>
        <a:buChar char="–"/>
        <a:defRPr sz="1800" baseline="0">
          <a:solidFill>
            <a:schemeClr val="tx2"/>
          </a:solidFill>
          <a:latin typeface="+mn-lt"/>
          <a:ea typeface="ＭＳ Ｐゴシック" charset="0"/>
        </a:defRPr>
      </a:lvl2pPr>
      <a:lvl3pPr marL="642923" indent="-128585" algn="l" rtl="0" eaLnBrk="1" fontAlgn="base" hangingPunct="1">
        <a:spcBef>
          <a:spcPct val="20000"/>
        </a:spcBef>
        <a:spcAft>
          <a:spcPct val="0"/>
        </a:spcAft>
        <a:buChar char="•"/>
        <a:defRPr sz="1600" baseline="0">
          <a:solidFill>
            <a:schemeClr val="tx2"/>
          </a:solidFill>
          <a:latin typeface="+mn-lt"/>
          <a:ea typeface="ＭＳ Ｐゴシック" charset="0"/>
        </a:defRPr>
      </a:lvl3pPr>
      <a:lvl4pPr marL="900092" indent="-128585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  <a:ea typeface="ＭＳ Ｐゴシック" charset="0"/>
        </a:defRPr>
      </a:lvl4pPr>
      <a:lvl5pPr marL="1157261" indent="-12858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ＭＳ Ｐゴシック" charset="0"/>
        </a:defRPr>
      </a:lvl5pPr>
      <a:lvl6pPr marL="1414431" indent="-128585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598" indent="-128585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769" indent="-128585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5937" indent="-128585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7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7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5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4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4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52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5552" y="2285111"/>
            <a:ext cx="4629150" cy="1005391"/>
          </a:xfrm>
        </p:spPr>
        <p:txBody>
          <a:bodyPr/>
          <a:lstStyle/>
          <a:p>
            <a:pPr algn="ctr"/>
            <a:r>
              <a:rPr lang="fr-FR" sz="1600" dirty="0">
                <a:solidFill>
                  <a:srgbClr val="006BB6"/>
                </a:solidFill>
              </a:rPr>
              <a:t>Traitement endovasculaire du syndrome de congestion pelvienne chez 246 patientes et résultats à long terme et analyse des facteurs pronostiques</a:t>
            </a:r>
            <a:endParaRPr lang="en-US" sz="1600" dirty="0">
              <a:solidFill>
                <a:srgbClr val="006BB6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7175" y="3290503"/>
            <a:ext cx="4629150" cy="5088683"/>
          </a:xfrm>
        </p:spPr>
        <p:txBody>
          <a:bodyPr anchor="ctr"/>
          <a:lstStyle/>
          <a:p>
            <a:pPr marL="0" indent="0">
              <a:buNone/>
            </a:pPr>
            <a:endParaRPr lang="fr-FR" sz="1200" dirty="0">
              <a:latin typeface="ArialMT"/>
            </a:endParaRPr>
          </a:p>
          <a:p>
            <a:pPr marL="0" indent="0">
              <a:buNone/>
            </a:pPr>
            <a:r>
              <a:rPr lang="fr-FR" sz="1200" dirty="0">
                <a:latin typeface="ArialMT"/>
              </a:rPr>
              <a:t>Auteurs et affiliations :</a:t>
            </a:r>
          </a:p>
          <a:p>
            <a:r>
              <a:rPr lang="fr-FR" sz="1200" dirty="0">
                <a:latin typeface="ArialMT"/>
              </a:rPr>
              <a:t>Dr Gilles Soulez, Md, </a:t>
            </a:r>
            <a:r>
              <a:rPr lang="fr-FR" sz="1200" dirty="0" err="1">
                <a:latin typeface="ArialMT"/>
              </a:rPr>
              <a:t>département</a:t>
            </a:r>
            <a:r>
              <a:rPr lang="fr-FR" sz="1200" dirty="0">
                <a:latin typeface="ArialMT"/>
              </a:rPr>
              <a:t> de radiologie, CHUM </a:t>
            </a:r>
            <a:endParaRPr lang="fr-FR" sz="1200" dirty="0"/>
          </a:p>
          <a:p>
            <a:r>
              <a:rPr lang="fr-FR" sz="1200" dirty="0">
                <a:latin typeface="ArialMT"/>
              </a:rPr>
              <a:t>Dr Ahmed </a:t>
            </a:r>
            <a:r>
              <a:rPr lang="fr-FR" sz="1200" dirty="0" err="1">
                <a:latin typeface="ArialMT"/>
              </a:rPr>
              <a:t>Bentridi</a:t>
            </a:r>
            <a:r>
              <a:rPr lang="fr-FR" sz="1200" dirty="0">
                <a:latin typeface="ArialMT"/>
              </a:rPr>
              <a:t>, Md, </a:t>
            </a:r>
            <a:r>
              <a:rPr lang="fr-FR" sz="1200" dirty="0" err="1">
                <a:latin typeface="ArialMT"/>
              </a:rPr>
              <a:t>département</a:t>
            </a:r>
            <a:r>
              <a:rPr lang="fr-FR" sz="1200" dirty="0">
                <a:latin typeface="ArialMT"/>
              </a:rPr>
              <a:t> de radiologie, HSC </a:t>
            </a:r>
            <a:endParaRPr lang="fr-FR" sz="1200" dirty="0"/>
          </a:p>
          <a:p>
            <a:r>
              <a:rPr lang="fr-FR" sz="1200" dirty="0">
                <a:latin typeface="ArialMT"/>
              </a:rPr>
              <a:t>Saskia Hazout, Etudiante en 1</a:t>
            </a:r>
            <a:r>
              <a:rPr lang="fr-FR" sz="1200" baseline="30000" dirty="0">
                <a:latin typeface="ArialMT"/>
              </a:rPr>
              <a:t>ère</a:t>
            </a:r>
            <a:r>
              <a:rPr lang="fr-FR" sz="1200" dirty="0">
                <a:latin typeface="ArialMT"/>
              </a:rPr>
              <a:t> année, Faculté de médecine, Université de Montréal</a:t>
            </a:r>
          </a:p>
          <a:p>
            <a:pPr marL="0" indent="0">
              <a:buNone/>
            </a:pPr>
            <a:endParaRPr lang="fr-FR" sz="1400" dirty="0">
              <a:latin typeface="ArialMT"/>
            </a:endParaRPr>
          </a:p>
          <a:p>
            <a:pPr marL="0" indent="0">
              <a:buNone/>
            </a:pPr>
            <a:endParaRPr lang="fr-FR" sz="1200" dirty="0">
              <a:latin typeface="ArialMT"/>
            </a:endParaRPr>
          </a:p>
          <a:p>
            <a:pPr marL="0" indent="0" algn="ctr">
              <a:buNone/>
            </a:pPr>
            <a:r>
              <a:rPr lang="fr-FR" sz="1200" dirty="0">
                <a:latin typeface="ArialMT"/>
              </a:rPr>
              <a:t>Journée Universitaire</a:t>
            </a:r>
          </a:p>
          <a:p>
            <a:pPr marL="0" indent="0" algn="ctr">
              <a:buNone/>
            </a:pPr>
            <a:r>
              <a:rPr lang="fr-FR" sz="1200" dirty="0">
                <a:latin typeface="ArialMT"/>
              </a:rPr>
              <a:t>2 février 2023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E4B2051-32A1-8058-0AE5-9B0AFA8DC0BB}"/>
              </a:ext>
            </a:extLst>
          </p:cNvPr>
          <p:cNvSpPr txBox="1"/>
          <p:nvPr/>
        </p:nvSpPr>
        <p:spPr>
          <a:xfrm>
            <a:off x="0" y="0"/>
            <a:ext cx="20185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</a:rPr>
              <a:t>Saskia Hazout </a:t>
            </a:r>
          </a:p>
          <a:p>
            <a:r>
              <a:rPr lang="fr-FR" sz="900" dirty="0">
                <a:solidFill>
                  <a:schemeClr val="bg1"/>
                </a:solidFill>
              </a:rPr>
              <a:t>Syndrome de congestion pelvienne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681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8DAB69-DC7F-721C-2251-7ACB5CF1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0"/>
            <a:ext cx="5143499" cy="1046480"/>
          </a:xfrm>
        </p:spPr>
        <p:txBody>
          <a:bodyPr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Introduction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B349B4-9B96-4073-81AA-FBD5173FA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20" y="1127013"/>
            <a:ext cx="4772658" cy="5591378"/>
          </a:xfrm>
        </p:spPr>
        <p:txBody>
          <a:bodyPr/>
          <a:lstStyle/>
          <a:p>
            <a:pPr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900" b="1" dirty="0">
                <a:solidFill>
                  <a:srgbClr val="006BB6"/>
                </a:solidFill>
              </a:rPr>
              <a:t>Syndrome de congestion pelvienne (SCP) </a:t>
            </a:r>
            <a:r>
              <a:rPr lang="fr-FR" sz="900" dirty="0">
                <a:solidFill>
                  <a:schemeClr val="tx2">
                    <a:lumMod val="10000"/>
                  </a:schemeClr>
                </a:solidFill>
              </a:rPr>
              <a:t>:</a:t>
            </a:r>
          </a:p>
          <a:p>
            <a:pPr lvl="1"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900" dirty="0">
                <a:solidFill>
                  <a:srgbClr val="020000"/>
                </a:solidFill>
              </a:rPr>
              <a:t>30% des douleurs pelviennes chroniques chez les femmes âgées de 20 à 45 ans</a:t>
            </a:r>
          </a:p>
          <a:p>
            <a:pPr lvl="1"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900" dirty="0">
                <a:solidFill>
                  <a:srgbClr val="020000"/>
                </a:solidFill>
              </a:rPr>
              <a:t>Absence de prédispositions génétiques ou ethniques</a:t>
            </a:r>
          </a:p>
          <a:p>
            <a:pPr lvl="1"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900" dirty="0">
                <a:solidFill>
                  <a:srgbClr val="020000"/>
                </a:solidFill>
              </a:rPr>
              <a:t>Reflux veineux pelvien + engorgement des veines ovariennes et des branches iliaques internes </a:t>
            </a:r>
          </a:p>
          <a:p>
            <a:pPr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900" b="1" dirty="0">
                <a:solidFill>
                  <a:srgbClr val="006BB6"/>
                </a:solidFill>
              </a:rPr>
              <a:t>Etiologies :</a:t>
            </a:r>
            <a:endParaRPr lang="fr-FR" sz="900" dirty="0">
              <a:solidFill>
                <a:schemeClr val="tx2">
                  <a:lumMod val="10000"/>
                </a:schemeClr>
              </a:solidFill>
            </a:endParaRPr>
          </a:p>
          <a:p>
            <a:pPr lvl="1"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900" dirty="0"/>
              <a:t>Fonctionnelles : Incompétences valvulaires (grossesse)</a:t>
            </a:r>
          </a:p>
          <a:p>
            <a:pPr lvl="1"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900" dirty="0"/>
              <a:t>Hormonales : Œstrogène </a:t>
            </a:r>
          </a:p>
          <a:p>
            <a:pPr lvl="1"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900" dirty="0"/>
              <a:t>Mécaniques : Syndrome de la Pince </a:t>
            </a:r>
            <a:r>
              <a:rPr lang="fr-FR" sz="900" dirty="0" err="1"/>
              <a:t>Aorto</a:t>
            </a:r>
            <a:r>
              <a:rPr lang="fr-FR" sz="900" dirty="0"/>
              <a:t>-Mésentérique (SPAM) et May-</a:t>
            </a:r>
            <a:r>
              <a:rPr lang="fr-FR" sz="900" dirty="0" err="1"/>
              <a:t>Thurner</a:t>
            </a:r>
            <a:endParaRPr lang="fr-FR" sz="900" dirty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900" b="1" dirty="0">
                <a:solidFill>
                  <a:srgbClr val="006BB6"/>
                </a:solidFill>
              </a:rPr>
              <a:t>Tableau clinique :</a:t>
            </a:r>
          </a:p>
          <a:p>
            <a:pPr lvl="1">
              <a:buFont typeface="Wingdings" pitchFamily="2" charset="2"/>
              <a:buChar char="§"/>
            </a:pPr>
            <a:r>
              <a:rPr lang="fr-FR" sz="900" dirty="0"/>
              <a:t>Douleurs pelviennes chroniques (&gt; 6 mois)</a:t>
            </a:r>
          </a:p>
          <a:p>
            <a:pPr lvl="1">
              <a:buFont typeface="Wingdings" pitchFamily="2" charset="2"/>
              <a:buChar char="§"/>
            </a:pPr>
            <a:r>
              <a:rPr lang="fr-FR" sz="900" dirty="0"/>
              <a:t>Douleurs et varices aux membres inférieurs </a:t>
            </a:r>
          </a:p>
          <a:p>
            <a:pPr lvl="1">
              <a:buFont typeface="Wingdings" pitchFamily="2" charset="2"/>
              <a:buChar char="§"/>
            </a:pPr>
            <a:r>
              <a:rPr lang="fr-FR" sz="900" dirty="0"/>
              <a:t>Dyspareunie</a:t>
            </a:r>
          </a:p>
          <a:p>
            <a:pPr lvl="1">
              <a:buFont typeface="Wingdings" pitchFamily="2" charset="2"/>
              <a:buChar char="§"/>
            </a:pPr>
            <a:r>
              <a:rPr lang="fr-FR" sz="900" dirty="0"/>
              <a:t>Dysménorrhée</a:t>
            </a:r>
          </a:p>
          <a:p>
            <a:pPr lvl="1">
              <a:buFont typeface="Wingdings" pitchFamily="2" charset="2"/>
              <a:buChar char="§"/>
            </a:pPr>
            <a:r>
              <a:rPr lang="fr-FR" sz="900" dirty="0"/>
              <a:t>Dysurie</a:t>
            </a:r>
          </a:p>
          <a:p>
            <a:pPr lvl="1">
              <a:buFont typeface="Wingdings" pitchFamily="2" charset="2"/>
              <a:buChar char="§"/>
            </a:pPr>
            <a:r>
              <a:rPr lang="fr-FR" sz="900" dirty="0">
                <a:solidFill>
                  <a:srgbClr val="020000"/>
                </a:solidFill>
              </a:rPr>
              <a:t>Caractère positionnel exacerbés le soir et améliorés le matin au réveil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900" b="1" dirty="0">
                <a:solidFill>
                  <a:srgbClr val="006BB6"/>
                </a:solidFill>
              </a:rPr>
              <a:t>Signes radiologiques (TDM) :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900" dirty="0"/>
              <a:t>Veines ovariennes dilatées (a)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900" dirty="0"/>
              <a:t>Varices péri-utérines (b)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900" dirty="0"/>
              <a:t>Varices vulvaires (a)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900" dirty="0"/>
              <a:t>Symptômes de compression  : May-</a:t>
            </a:r>
            <a:r>
              <a:rPr lang="fr-FR" sz="900" dirty="0" err="1"/>
              <a:t>Thurner</a:t>
            </a:r>
            <a:r>
              <a:rPr lang="fr-FR" sz="900" dirty="0"/>
              <a:t> (c) / SPAM (d)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endParaRPr lang="fr-FR" sz="900" dirty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fr-FR" sz="9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fr-FR" sz="11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fr-FR" sz="1100" dirty="0">
              <a:solidFill>
                <a:schemeClr val="tx2">
                  <a:lumMod val="10000"/>
                </a:schemeClr>
              </a:solidFill>
            </a:endParaRPr>
          </a:p>
          <a:p>
            <a:endParaRPr lang="fr-FR" sz="1100" dirty="0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818085FF-92FC-B474-147F-6D4779B59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923149"/>
              </p:ext>
            </p:extLst>
          </p:nvPr>
        </p:nvGraphicFramePr>
        <p:xfrm>
          <a:off x="185420" y="4853762"/>
          <a:ext cx="4772658" cy="3000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329">
                  <a:extLst>
                    <a:ext uri="{9D8B030D-6E8A-4147-A177-3AD203B41FA5}">
                      <a16:colId xmlns:a16="http://schemas.microsoft.com/office/drawing/2014/main" val="915052231"/>
                    </a:ext>
                  </a:extLst>
                </a:gridCol>
                <a:gridCol w="2386329">
                  <a:extLst>
                    <a:ext uri="{9D8B030D-6E8A-4147-A177-3AD203B41FA5}">
                      <a16:colId xmlns:a16="http://schemas.microsoft.com/office/drawing/2014/main" val="218445361"/>
                    </a:ext>
                  </a:extLst>
                </a:gridCol>
              </a:tblGrid>
              <a:tr h="1500077">
                <a:tc>
                  <a:txBody>
                    <a:bodyPr/>
                    <a:lstStyle/>
                    <a:p>
                      <a:endParaRPr lang="fr-FR" sz="32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200" dirty="0"/>
                    </a:p>
                  </a:txBody>
                  <a:tcPr>
                    <a:solidFill>
                      <a:srgbClr val="0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665920"/>
                  </a:ext>
                </a:extLst>
              </a:tr>
              <a:tr h="1500077">
                <a:tc>
                  <a:txBody>
                    <a:bodyPr/>
                    <a:lstStyle/>
                    <a:p>
                      <a:endParaRPr lang="fr-FR" sz="3200" dirty="0"/>
                    </a:p>
                  </a:txBody>
                  <a:tcPr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200" dirty="0"/>
                    </a:p>
                  </a:txBody>
                  <a:tcPr>
                    <a:solidFill>
                      <a:srgbClr val="0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28987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2B337502-9A29-FD9B-9BB2-B49F39591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6" y="4861419"/>
            <a:ext cx="2386330" cy="16338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03CCF82-44EC-B791-736C-63FEC5834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4853765"/>
            <a:ext cx="2386328" cy="16338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E25852C-C9D8-CEFF-A64E-BAFBC0F64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" y="6487885"/>
            <a:ext cx="2386328" cy="161857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D6BFC6D-3DE9-4635-6C88-8EAB7249F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48" y="6487639"/>
            <a:ext cx="2386328" cy="1618825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F8E7379-5DA6-0336-FB8B-FFCB74612CFF}"/>
              </a:ext>
            </a:extLst>
          </p:cNvPr>
          <p:cNvSpPr txBox="1"/>
          <p:nvPr/>
        </p:nvSpPr>
        <p:spPr>
          <a:xfrm>
            <a:off x="185424" y="4853762"/>
            <a:ext cx="283535" cy="215444"/>
          </a:xfrm>
          <a:prstGeom prst="rect">
            <a:avLst/>
          </a:prstGeom>
          <a:solidFill>
            <a:srgbClr val="006BB6"/>
          </a:solidFill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89A2F36-ABC2-CDFC-2045-280FD99FE132}"/>
              </a:ext>
            </a:extLst>
          </p:cNvPr>
          <p:cNvSpPr txBox="1"/>
          <p:nvPr/>
        </p:nvSpPr>
        <p:spPr>
          <a:xfrm>
            <a:off x="2571754" y="4853761"/>
            <a:ext cx="283535" cy="215444"/>
          </a:xfrm>
          <a:prstGeom prst="rect">
            <a:avLst/>
          </a:prstGeom>
          <a:solidFill>
            <a:srgbClr val="006BB6"/>
          </a:solidFill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1"/>
                </a:solidFill>
              </a:rPr>
              <a:t>b)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C2B912-C99A-18EF-1410-22D706959FF5}"/>
              </a:ext>
            </a:extLst>
          </p:cNvPr>
          <p:cNvSpPr txBox="1"/>
          <p:nvPr/>
        </p:nvSpPr>
        <p:spPr>
          <a:xfrm>
            <a:off x="185421" y="6487639"/>
            <a:ext cx="283535" cy="215444"/>
          </a:xfrm>
          <a:prstGeom prst="rect">
            <a:avLst/>
          </a:prstGeom>
          <a:solidFill>
            <a:srgbClr val="006BB6"/>
          </a:solidFill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1"/>
                </a:solidFill>
              </a:rPr>
              <a:t>c)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3F54E09-E042-BFB3-DB1D-DF812ADFAEBD}"/>
              </a:ext>
            </a:extLst>
          </p:cNvPr>
          <p:cNvSpPr txBox="1"/>
          <p:nvPr/>
        </p:nvSpPr>
        <p:spPr>
          <a:xfrm>
            <a:off x="2571748" y="6487639"/>
            <a:ext cx="283535" cy="215444"/>
          </a:xfrm>
          <a:prstGeom prst="rect">
            <a:avLst/>
          </a:prstGeom>
          <a:solidFill>
            <a:srgbClr val="006BB6"/>
          </a:solidFill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1"/>
                </a:solidFill>
              </a:rPr>
              <a:t>d)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C10AD83-FBEE-26B1-AC30-D771463F0821}"/>
              </a:ext>
            </a:extLst>
          </p:cNvPr>
          <p:cNvSpPr txBox="1"/>
          <p:nvPr/>
        </p:nvSpPr>
        <p:spPr>
          <a:xfrm>
            <a:off x="185422" y="8106465"/>
            <a:ext cx="4772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700" u="sng" dirty="0">
                <a:solidFill>
                  <a:schemeClr val="tx2"/>
                </a:solidFill>
              </a:rPr>
              <a:t>Légende </a:t>
            </a:r>
            <a:r>
              <a:rPr lang="fr-FR" sz="700" dirty="0">
                <a:solidFill>
                  <a:schemeClr val="tx2"/>
                </a:solidFill>
              </a:rPr>
              <a:t>: VOD - D : veine ovarienne droite - gauche / AICD : artère iliaque commune droite / VICG : veine iliaque commune gauche / L5 : 5</a:t>
            </a:r>
            <a:r>
              <a:rPr lang="fr-FR" sz="700" baseline="30000" dirty="0">
                <a:solidFill>
                  <a:schemeClr val="tx2"/>
                </a:solidFill>
              </a:rPr>
              <a:t>ème</a:t>
            </a:r>
            <a:r>
              <a:rPr lang="fr-FR" sz="700" dirty="0">
                <a:solidFill>
                  <a:schemeClr val="tx2"/>
                </a:solidFill>
              </a:rPr>
              <a:t> vertèbre lombaire/ AMS : artère mésentérique supérieure / Ao : aorte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E81BC9F-3F48-C2E4-0C33-8E3307539AFD}"/>
              </a:ext>
            </a:extLst>
          </p:cNvPr>
          <p:cNvSpPr txBox="1"/>
          <p:nvPr/>
        </p:nvSpPr>
        <p:spPr>
          <a:xfrm>
            <a:off x="2" y="197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</a:rPr>
              <a:t>Saskia Hazout </a:t>
            </a:r>
          </a:p>
          <a:p>
            <a:r>
              <a:rPr lang="fr-FR" sz="900" dirty="0">
                <a:solidFill>
                  <a:schemeClr val="bg1"/>
                </a:solidFill>
              </a:rPr>
              <a:t>Syndrome de congestion pelvienne </a:t>
            </a:r>
          </a:p>
        </p:txBody>
      </p:sp>
    </p:spTree>
    <p:extLst>
      <p:ext uri="{BB962C8B-B14F-4D97-AF65-F5344CB8AC3E}">
        <p14:creationId xmlns:p14="http://schemas.microsoft.com/office/powerpoint/2010/main" val="120120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2D709-2274-170C-83D9-93460BC1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5143500" cy="1070344"/>
          </a:xfrm>
        </p:spPr>
        <p:txBody>
          <a:bodyPr anchor="ctr"/>
          <a:lstStyle/>
          <a:p>
            <a:pPr algn="ctr"/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>Méthodes :</a:t>
            </a:r>
            <a:br>
              <a:rPr lang="fr-FR" sz="2000" dirty="0">
                <a:solidFill>
                  <a:schemeClr val="bg1"/>
                </a:solidFill>
              </a:rPr>
            </a:b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91FFF0-CA3D-8C58-775C-7EB6F8586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742924"/>
            <a:ext cx="4629150" cy="4841311"/>
          </a:xfrm>
        </p:spPr>
        <p:txBody>
          <a:bodyPr/>
          <a:lstStyle/>
          <a:p>
            <a:pPr marL="0" indent="0" algn="just">
              <a:buNone/>
            </a:pPr>
            <a:r>
              <a:rPr lang="fr-FR" sz="900" b="1" dirty="0">
                <a:solidFill>
                  <a:srgbClr val="006BB6"/>
                </a:solidFill>
              </a:rPr>
              <a:t>Étude </a:t>
            </a:r>
            <a:r>
              <a:rPr lang="fr-FR" sz="900" b="1" dirty="0" err="1">
                <a:solidFill>
                  <a:srgbClr val="006BB6"/>
                </a:solidFill>
              </a:rPr>
              <a:t>ambispéctive</a:t>
            </a:r>
            <a:r>
              <a:rPr lang="fr-FR" sz="900" dirty="0">
                <a:solidFill>
                  <a:srgbClr val="006BB6"/>
                </a:solidFill>
              </a:rPr>
              <a:t>  :</a:t>
            </a:r>
          </a:p>
          <a:p>
            <a:pPr>
              <a:buFont typeface="Wingdings" pitchFamily="2" charset="2"/>
              <a:buChar char="§"/>
            </a:pPr>
            <a:r>
              <a:rPr lang="fr-FR" sz="900" dirty="0">
                <a:solidFill>
                  <a:schemeClr val="accent6">
                    <a:lumMod val="10000"/>
                  </a:schemeClr>
                </a:solidFill>
              </a:rPr>
              <a:t>Critères d’inclusion</a:t>
            </a:r>
            <a:r>
              <a:rPr lang="fr-FR" sz="900" i="1" dirty="0">
                <a:solidFill>
                  <a:schemeClr val="accent6">
                    <a:lumMod val="10000"/>
                  </a:schemeClr>
                </a:solidFill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fr-FR" sz="900" dirty="0">
                <a:solidFill>
                  <a:schemeClr val="accent6">
                    <a:lumMod val="10000"/>
                  </a:schemeClr>
                </a:solidFill>
              </a:rPr>
              <a:t>Femme (&gt;18 ans) </a:t>
            </a:r>
          </a:p>
          <a:p>
            <a:pPr lvl="1">
              <a:buFont typeface="Wingdings" pitchFamily="2" charset="2"/>
              <a:buChar char="§"/>
            </a:pPr>
            <a:r>
              <a:rPr lang="fr-FR" sz="900" dirty="0">
                <a:solidFill>
                  <a:schemeClr val="accent6">
                    <a:lumMod val="10000"/>
                  </a:schemeClr>
                </a:solidFill>
              </a:rPr>
              <a:t>Critères cliniques et d’imagerie de SCP </a:t>
            </a:r>
          </a:p>
          <a:p>
            <a:pPr>
              <a:buFont typeface="Wingdings" pitchFamily="2" charset="2"/>
              <a:buChar char="§"/>
            </a:pPr>
            <a:r>
              <a:rPr lang="fr-FR" sz="900" dirty="0">
                <a:solidFill>
                  <a:schemeClr val="accent6">
                    <a:lumMod val="10000"/>
                  </a:schemeClr>
                </a:solidFill>
              </a:rPr>
              <a:t>Critère d’exclusion :</a:t>
            </a:r>
          </a:p>
          <a:p>
            <a:pPr lvl="1">
              <a:buFont typeface="Wingdings" pitchFamily="2" charset="2"/>
              <a:buChar char="§"/>
            </a:pPr>
            <a:r>
              <a:rPr lang="fr-FR" sz="900" dirty="0">
                <a:solidFill>
                  <a:schemeClr val="accent6">
                    <a:lumMod val="10000"/>
                  </a:schemeClr>
                </a:solidFill>
              </a:rPr>
              <a:t>Chirurgie antérieure de SCP </a:t>
            </a:r>
          </a:p>
          <a:p>
            <a:pPr marL="257169" lvl="1" indent="0">
              <a:buNone/>
            </a:pPr>
            <a:endParaRPr lang="fr-FR" sz="900" dirty="0">
              <a:solidFill>
                <a:schemeClr val="accent6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fr-FR" sz="900" b="1" dirty="0">
                <a:solidFill>
                  <a:srgbClr val="006BB6"/>
                </a:solidFill>
              </a:rPr>
              <a:t>Traitement d’embolisation</a:t>
            </a:r>
          </a:p>
          <a:p>
            <a:pPr>
              <a:buFont typeface="Wingdings" pitchFamily="2" charset="2"/>
              <a:buChar char="§"/>
            </a:pPr>
            <a:r>
              <a:rPr lang="fr-FR" sz="900" dirty="0">
                <a:solidFill>
                  <a:schemeClr val="accent6">
                    <a:lumMod val="10000"/>
                  </a:schemeClr>
                </a:solidFill>
              </a:rPr>
              <a:t>Pendant phlébographie : reproduction des conditions </a:t>
            </a:r>
            <a:r>
              <a:rPr lang="fr-FR" sz="900" dirty="0">
                <a:solidFill>
                  <a:srgbClr val="020000"/>
                </a:solidFill>
              </a:rPr>
              <a:t>d’engorgement veineux </a:t>
            </a:r>
          </a:p>
          <a:p>
            <a:pPr lvl="1">
              <a:buFont typeface="Wingdings" pitchFamily="2" charset="2"/>
              <a:buChar char="§"/>
            </a:pPr>
            <a:r>
              <a:rPr lang="fr-FR" sz="900" dirty="0">
                <a:solidFill>
                  <a:schemeClr val="accent6">
                    <a:lumMod val="10000"/>
                  </a:schemeClr>
                </a:solidFill>
              </a:rPr>
              <a:t>Manœuvre de Valsalva + inclinaison de la table </a:t>
            </a:r>
            <a:r>
              <a:rPr lang="fr-FR" sz="900" dirty="0" err="1">
                <a:solidFill>
                  <a:schemeClr val="accent6">
                    <a:lumMod val="10000"/>
                  </a:schemeClr>
                </a:solidFill>
              </a:rPr>
              <a:t>angiographique</a:t>
            </a:r>
            <a:endParaRPr lang="fr-FR" sz="900" dirty="0">
              <a:solidFill>
                <a:schemeClr val="accent6">
                  <a:lumMod val="10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fr-FR" sz="900" dirty="0">
                <a:solidFill>
                  <a:schemeClr val="accent6">
                    <a:lumMod val="10000"/>
                  </a:schemeClr>
                </a:solidFill>
              </a:rPr>
              <a:t>Permet d’identifier le reflux veineux (a)</a:t>
            </a:r>
          </a:p>
          <a:p>
            <a:pPr>
              <a:buFont typeface="Wingdings" pitchFamily="2" charset="2"/>
              <a:buChar char="§"/>
            </a:pPr>
            <a:r>
              <a:rPr lang="fr-FR" sz="900" dirty="0">
                <a:solidFill>
                  <a:schemeClr val="accent6">
                    <a:lumMod val="10000"/>
                  </a:schemeClr>
                </a:solidFill>
              </a:rPr>
              <a:t>Embolisation par voie endovasculaire des veines pelviennes incontinentes </a:t>
            </a:r>
          </a:p>
          <a:p>
            <a:pPr lvl="1">
              <a:buFont typeface="Wingdings" pitchFamily="2" charset="2"/>
              <a:buChar char="§"/>
            </a:pPr>
            <a:r>
              <a:rPr lang="fr-FR" sz="900" dirty="0">
                <a:solidFill>
                  <a:schemeClr val="accent6">
                    <a:lumMod val="10000"/>
                  </a:schemeClr>
                </a:solidFill>
              </a:rPr>
              <a:t>Agents mécaniques : plugs, </a:t>
            </a:r>
            <a:r>
              <a:rPr lang="fr-FR" sz="900" dirty="0" err="1">
                <a:solidFill>
                  <a:schemeClr val="accent6">
                    <a:lumMod val="10000"/>
                  </a:schemeClr>
                </a:solidFill>
              </a:rPr>
              <a:t>coils</a:t>
            </a:r>
            <a:r>
              <a:rPr lang="fr-FR" sz="900" dirty="0">
                <a:solidFill>
                  <a:schemeClr val="accent6">
                    <a:lumMod val="10000"/>
                  </a:schemeClr>
                </a:solidFill>
              </a:rPr>
              <a:t> (a) + agents sclérosants : STS (b) </a:t>
            </a:r>
          </a:p>
          <a:p>
            <a:pPr lvl="1">
              <a:buFont typeface="Wingdings" pitchFamily="2" charset="2"/>
              <a:buChar char="§"/>
            </a:pPr>
            <a:endParaRPr lang="fr-FR" sz="900" dirty="0">
              <a:solidFill>
                <a:schemeClr val="accent6">
                  <a:lumMod val="10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fr-FR" sz="900" dirty="0">
              <a:solidFill>
                <a:schemeClr val="accent6">
                  <a:lumMod val="10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fr-FR" sz="900" dirty="0">
              <a:solidFill>
                <a:schemeClr val="accent6">
                  <a:lumMod val="10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fr-FR" sz="900" dirty="0">
              <a:solidFill>
                <a:schemeClr val="accent6">
                  <a:lumMod val="10000"/>
                </a:schemeClr>
              </a:solidFill>
            </a:endParaRPr>
          </a:p>
          <a:p>
            <a:pPr marL="257169" lvl="1" indent="0">
              <a:buNone/>
            </a:pPr>
            <a:endParaRPr lang="fr-FR" sz="900" b="1" dirty="0">
              <a:solidFill>
                <a:schemeClr val="accent6">
                  <a:lumMod val="10000"/>
                </a:schemeClr>
              </a:solidFill>
            </a:endParaRPr>
          </a:p>
          <a:p>
            <a:pPr marL="257169" lvl="1" indent="0">
              <a:buNone/>
            </a:pPr>
            <a:endParaRPr lang="fr-FR" sz="900" b="1" dirty="0">
              <a:solidFill>
                <a:schemeClr val="accent6">
                  <a:lumMod val="10000"/>
                </a:schemeClr>
              </a:solidFill>
            </a:endParaRPr>
          </a:p>
          <a:p>
            <a:pPr marL="257169" lvl="1" indent="0">
              <a:buNone/>
            </a:pPr>
            <a:endParaRPr lang="fr-FR" sz="900" b="1" dirty="0">
              <a:solidFill>
                <a:schemeClr val="accent6">
                  <a:lumMod val="10000"/>
                </a:schemeClr>
              </a:solidFill>
            </a:endParaRPr>
          </a:p>
          <a:p>
            <a:pPr marL="257169" lvl="1" indent="0">
              <a:buNone/>
            </a:pPr>
            <a:endParaRPr lang="fr-FR" sz="900" b="1" dirty="0">
              <a:solidFill>
                <a:schemeClr val="accent6">
                  <a:lumMod val="10000"/>
                </a:schemeClr>
              </a:solidFill>
            </a:endParaRPr>
          </a:p>
          <a:p>
            <a:pPr marL="257169" lvl="1" indent="0">
              <a:buNone/>
            </a:pPr>
            <a:endParaRPr lang="fr-FR" sz="900" b="1" dirty="0">
              <a:solidFill>
                <a:schemeClr val="accent6">
                  <a:lumMod val="10000"/>
                </a:schemeClr>
              </a:solidFill>
            </a:endParaRPr>
          </a:p>
          <a:p>
            <a:pPr marL="257169" lvl="1" indent="0">
              <a:buNone/>
            </a:pPr>
            <a:endParaRPr lang="fr-FR" sz="900" b="1" dirty="0">
              <a:solidFill>
                <a:schemeClr val="accent6">
                  <a:lumMod val="10000"/>
                </a:schemeClr>
              </a:solidFill>
            </a:endParaRPr>
          </a:p>
          <a:p>
            <a:pPr marL="257169" lvl="1" indent="0">
              <a:buNone/>
            </a:pPr>
            <a:endParaRPr lang="fr-FR" sz="900" b="1" dirty="0">
              <a:solidFill>
                <a:schemeClr val="accent6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fr-FR" sz="900" b="1" dirty="0">
              <a:solidFill>
                <a:schemeClr val="accent6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fr-FR" sz="900" b="1" dirty="0">
              <a:solidFill>
                <a:schemeClr val="accent6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fr-FR" sz="900" b="1" dirty="0">
              <a:solidFill>
                <a:srgbClr val="006BB6"/>
              </a:solidFill>
            </a:endParaRPr>
          </a:p>
          <a:p>
            <a:pPr marL="0" indent="0">
              <a:buNone/>
            </a:pPr>
            <a:endParaRPr lang="fr-FR" sz="900" b="1" dirty="0">
              <a:solidFill>
                <a:srgbClr val="006BB6"/>
              </a:solidFill>
            </a:endParaRPr>
          </a:p>
          <a:p>
            <a:pPr marL="0" indent="0">
              <a:buNone/>
            </a:pPr>
            <a:r>
              <a:rPr lang="fr-FR" sz="900" b="1" dirty="0">
                <a:solidFill>
                  <a:srgbClr val="006BB6"/>
                </a:solidFill>
              </a:rPr>
              <a:t>Partie rétrospective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fr-FR" sz="900" dirty="0">
                <a:solidFill>
                  <a:schemeClr val="accent6">
                    <a:lumMod val="10000"/>
                  </a:schemeClr>
                </a:solidFill>
              </a:rPr>
              <a:t>Analyses des procédures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fr-FR" sz="900" dirty="0">
                <a:solidFill>
                  <a:schemeClr val="accent6">
                    <a:lumMod val="10000"/>
                  </a:schemeClr>
                </a:solidFill>
              </a:rPr>
              <a:t>Complications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fr-FR" sz="900" dirty="0">
                <a:solidFill>
                  <a:schemeClr val="accent6">
                    <a:lumMod val="10000"/>
                  </a:schemeClr>
                </a:solidFill>
              </a:rPr>
              <a:t>Analyses radiologiques et cliniques post-interventionnelles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900" dirty="0">
                <a:solidFill>
                  <a:srgbClr val="006BB6"/>
                </a:solidFill>
              </a:rPr>
              <a:t>Critère d’évaluation primaire (amélioration estimée par le radiologue)</a:t>
            </a:r>
            <a:endParaRPr lang="fr-FR" sz="900" b="1" dirty="0">
              <a:solidFill>
                <a:srgbClr val="006BB6"/>
              </a:solidFill>
            </a:endParaRPr>
          </a:p>
          <a:p>
            <a:pPr marL="257169" lvl="1" indent="0">
              <a:lnSpc>
                <a:spcPct val="90000"/>
              </a:lnSpc>
              <a:buNone/>
            </a:pPr>
            <a:endParaRPr lang="fr-FR" sz="900" b="1" dirty="0">
              <a:solidFill>
                <a:schemeClr val="accent6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fr-FR" sz="900" b="1" dirty="0">
                <a:solidFill>
                  <a:srgbClr val="006BB6"/>
                </a:solidFill>
              </a:rPr>
              <a:t>Partie prospective</a:t>
            </a:r>
          </a:p>
          <a:p>
            <a:pPr>
              <a:buFont typeface="Wingdings" pitchFamily="2" charset="2"/>
              <a:buChar char="§"/>
            </a:pPr>
            <a:r>
              <a:rPr lang="fr-FR" sz="900" dirty="0">
                <a:solidFill>
                  <a:schemeClr val="accent6">
                    <a:lumMod val="10000"/>
                  </a:schemeClr>
                </a:solidFill>
              </a:rPr>
              <a:t>Appels téléphoniques  + questionnaire sur la satisfaction du traitement </a:t>
            </a:r>
          </a:p>
          <a:p>
            <a:pPr lvl="1">
              <a:buFont typeface="Wingdings" pitchFamily="2" charset="2"/>
              <a:buChar char="Ø"/>
            </a:pPr>
            <a:r>
              <a:rPr lang="fr-FR" sz="900" dirty="0">
                <a:solidFill>
                  <a:srgbClr val="006BB6"/>
                </a:solidFill>
              </a:rPr>
              <a:t>Critère d’évaluation secondaire (satisfaction estimée par la patiente)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1BDC157-579C-07DC-F07D-8A3A78866F52}"/>
              </a:ext>
            </a:extLst>
          </p:cNvPr>
          <p:cNvSpPr txBox="1"/>
          <p:nvPr/>
        </p:nvSpPr>
        <p:spPr>
          <a:xfrm>
            <a:off x="0" y="1152720"/>
            <a:ext cx="5143500" cy="507831"/>
          </a:xfrm>
          <a:prstGeom prst="rect">
            <a:avLst/>
          </a:prstGeom>
          <a:noFill/>
          <a:ln>
            <a:solidFill>
              <a:srgbClr val="006BB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900" b="1" dirty="0">
                <a:solidFill>
                  <a:schemeClr val="accent6">
                    <a:lumMod val="10000"/>
                  </a:schemeClr>
                </a:solidFill>
              </a:rPr>
              <a:t>BUT</a:t>
            </a:r>
            <a:r>
              <a:rPr lang="fr-FR" sz="900" dirty="0">
                <a:solidFill>
                  <a:schemeClr val="accent6">
                    <a:lumMod val="10000"/>
                  </a:schemeClr>
                </a:solidFill>
              </a:rPr>
              <a:t> : Déterminer si le traitement endovasculaire d’embolisation du syndrome de congestion pelvienne par approche séquentielle, associant </a:t>
            </a:r>
            <a:r>
              <a:rPr lang="fr-FR" sz="900" dirty="0" err="1">
                <a:solidFill>
                  <a:schemeClr val="accent6">
                    <a:lumMod val="10000"/>
                  </a:schemeClr>
                </a:solidFill>
              </a:rPr>
              <a:t>sclérothérapie</a:t>
            </a:r>
            <a:r>
              <a:rPr lang="fr-FR" sz="900" dirty="0">
                <a:solidFill>
                  <a:schemeClr val="accent6">
                    <a:lumMod val="10000"/>
                  </a:schemeClr>
                </a:solidFill>
              </a:rPr>
              <a:t> et occlusion mécanique est efficace et quantifier de </a:t>
            </a:r>
            <a:r>
              <a:rPr lang="fr-FR" sz="900" dirty="0">
                <a:solidFill>
                  <a:srgbClr val="020000"/>
                </a:solidFill>
              </a:rPr>
              <a:t>façon reproductible la satisfaction des patientes à </a:t>
            </a:r>
            <a:r>
              <a:rPr lang="fr-FR" sz="900" dirty="0">
                <a:solidFill>
                  <a:schemeClr val="accent6">
                    <a:lumMod val="10000"/>
                  </a:schemeClr>
                </a:solidFill>
              </a:rPr>
              <a:t>long terme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017A6B7-E928-D355-8ED5-D2DB91F3A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4201372"/>
            <a:ext cx="4629150" cy="45300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C938647-BE21-CC1B-F222-E228A30ED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4654374"/>
            <a:ext cx="4629150" cy="207735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63A3399-79E7-6358-9697-990A66F67E04}"/>
              </a:ext>
            </a:extLst>
          </p:cNvPr>
          <p:cNvSpPr txBox="1"/>
          <p:nvPr/>
        </p:nvSpPr>
        <p:spPr>
          <a:xfrm>
            <a:off x="257179" y="4654374"/>
            <a:ext cx="283535" cy="215444"/>
          </a:xfrm>
          <a:prstGeom prst="rect">
            <a:avLst/>
          </a:prstGeom>
          <a:solidFill>
            <a:srgbClr val="006BB6"/>
          </a:solidFill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5DD498C-F4C1-9129-7A89-FB0CFDC1EF4D}"/>
              </a:ext>
            </a:extLst>
          </p:cNvPr>
          <p:cNvSpPr txBox="1"/>
          <p:nvPr/>
        </p:nvSpPr>
        <p:spPr>
          <a:xfrm>
            <a:off x="2639866" y="4654374"/>
            <a:ext cx="283535" cy="215444"/>
          </a:xfrm>
          <a:prstGeom prst="rect">
            <a:avLst/>
          </a:prstGeom>
          <a:solidFill>
            <a:srgbClr val="006BB6"/>
          </a:solidFill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07EA46C-40B9-262A-C5C2-0C1967D017B0}"/>
              </a:ext>
            </a:extLst>
          </p:cNvPr>
          <p:cNvSpPr txBox="1"/>
          <p:nvPr/>
        </p:nvSpPr>
        <p:spPr>
          <a:xfrm>
            <a:off x="2" y="0"/>
            <a:ext cx="20185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</a:rPr>
              <a:t>Saskia Hazout </a:t>
            </a:r>
          </a:p>
          <a:p>
            <a:r>
              <a:rPr lang="fr-FR" sz="900" dirty="0">
                <a:solidFill>
                  <a:schemeClr val="bg1"/>
                </a:solidFill>
              </a:rPr>
              <a:t>Syndrome de congestion pelvienne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350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75D33D-EBC2-A519-4657-796E2D89B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5143500" cy="1068149"/>
          </a:xfrm>
        </p:spPr>
        <p:txBody>
          <a:bodyPr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Résultats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7F195AB-2BD3-85F6-9E0E-0201D964B468}"/>
              </a:ext>
            </a:extLst>
          </p:cNvPr>
          <p:cNvSpPr txBox="1"/>
          <p:nvPr/>
        </p:nvSpPr>
        <p:spPr>
          <a:xfrm>
            <a:off x="252718" y="1221315"/>
            <a:ext cx="4629150" cy="869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0" indent="-285740">
              <a:buFont typeface="+mj-lt"/>
              <a:buAutoNum type="romanUcPeriod"/>
            </a:pPr>
            <a:r>
              <a:rPr lang="fr-FR" sz="900" b="1" dirty="0">
                <a:solidFill>
                  <a:srgbClr val="006BB6"/>
                </a:solidFill>
              </a:rPr>
              <a:t>Sécurité des procédures d’embolisation</a:t>
            </a:r>
          </a:p>
          <a:p>
            <a:pPr marL="285740" indent="-285740">
              <a:buFont typeface="+mj-lt"/>
              <a:buAutoNum type="romanUcPeriod"/>
            </a:pPr>
            <a:endParaRPr lang="fr-FR" sz="900" b="1" dirty="0"/>
          </a:p>
          <a:p>
            <a:pPr marL="285740" indent="-285740">
              <a:buFont typeface="+mj-lt"/>
              <a:buAutoNum type="romanUcPeriod"/>
            </a:pPr>
            <a:endParaRPr lang="fr-FR" sz="900" b="1" dirty="0"/>
          </a:p>
          <a:p>
            <a:endParaRPr lang="fr-FR" sz="900" b="1" dirty="0"/>
          </a:p>
          <a:p>
            <a:endParaRPr lang="fr-FR" dirty="0"/>
          </a:p>
          <a:p>
            <a:endParaRPr lang="fr-FR" dirty="0"/>
          </a:p>
          <a:p>
            <a:endParaRPr lang="fr-FR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fr-FR" sz="900" u="sng" dirty="0">
              <a:solidFill>
                <a:schemeClr val="accent6">
                  <a:lumMod val="10000"/>
                </a:schemeClr>
              </a:solidFill>
            </a:endParaRPr>
          </a:p>
          <a:p>
            <a:pPr algn="just"/>
            <a:r>
              <a:rPr lang="fr-FR" sz="900" b="1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Figure 1</a:t>
            </a:r>
            <a:r>
              <a:rPr lang="fr-FR" sz="900" b="1" dirty="0">
                <a:solidFill>
                  <a:schemeClr val="tx2"/>
                </a:solidFill>
                <a:latin typeface="+mn-lt"/>
              </a:rPr>
              <a:t>: Complications au cours des interventions  </a:t>
            </a:r>
          </a:p>
          <a:p>
            <a:pPr algn="just"/>
            <a:r>
              <a:rPr lang="fr-FR" sz="900" u="sng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Légende</a:t>
            </a:r>
            <a:r>
              <a:rPr lang="fr-FR" sz="9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 : Diagramme en barre montrant le nombre de complications au cours des procédures. soit une allergie à l’iode (n = 1) avec injection de </a:t>
            </a:r>
            <a:r>
              <a:rPr lang="fr-FR" sz="900" dirty="0" err="1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benadryl</a:t>
            </a:r>
            <a:r>
              <a:rPr lang="fr-FR" sz="9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 et de solu-</a:t>
            </a:r>
            <a:r>
              <a:rPr lang="fr-FR" sz="900" dirty="0" err="1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cortef</a:t>
            </a:r>
            <a:r>
              <a:rPr lang="fr-FR" sz="9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, une irritation du nerf sensorimoteur (n =1), un choc vagal (n = 2) avec injection d’atropine, une phlébite (n = 3) et une irritation cutanée (n = 3) pour un total de 10 complications ; ces informations sont obtenues via les rapports des procédures disponibles sur RADIMAGE.</a:t>
            </a:r>
          </a:p>
          <a:p>
            <a:pPr algn="just"/>
            <a:endParaRPr lang="fr-FR" sz="900" u="sng" dirty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fr-FR" sz="900" u="sng" dirty="0">
                <a:solidFill>
                  <a:schemeClr val="accent6">
                    <a:lumMod val="10000"/>
                  </a:schemeClr>
                </a:solidFill>
              </a:rPr>
              <a:t>Tableau I </a:t>
            </a:r>
            <a:r>
              <a:rPr lang="fr-FR" sz="900" dirty="0">
                <a:solidFill>
                  <a:schemeClr val="accent6">
                    <a:lumMod val="10000"/>
                  </a:schemeClr>
                </a:solidFill>
              </a:rPr>
              <a:t>: Succès et complications moyens pondérés des interventions</a:t>
            </a:r>
          </a:p>
          <a:p>
            <a:endParaRPr lang="fr-FR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fr-FR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fr-FR" sz="1600" dirty="0">
              <a:solidFill>
                <a:schemeClr val="accent6">
                  <a:lumMod val="10000"/>
                </a:schemeClr>
              </a:solidFill>
            </a:endParaRPr>
          </a:p>
          <a:p>
            <a:pPr marL="171444" indent="-171444">
              <a:buFont typeface="Wingdings" pitchFamily="2" charset="2"/>
              <a:buChar char="§"/>
            </a:pPr>
            <a:r>
              <a:rPr lang="fr-FR" sz="900" dirty="0">
                <a:solidFill>
                  <a:srgbClr val="006BB6"/>
                </a:solidFill>
              </a:rPr>
              <a:t>Interventions avec un haut taux de succès </a:t>
            </a:r>
          </a:p>
          <a:p>
            <a:pPr marL="171444" indent="-171444">
              <a:buFont typeface="Wingdings" pitchFamily="2" charset="2"/>
              <a:buChar char="§"/>
            </a:pPr>
            <a:r>
              <a:rPr lang="fr-FR" sz="900" dirty="0">
                <a:solidFill>
                  <a:srgbClr val="006BB6"/>
                </a:solidFill>
              </a:rPr>
              <a:t>Des complications mineures (type A &amp; B) selon le SIR  – </a:t>
            </a:r>
            <a:r>
              <a:rPr lang="fr-FR" sz="900" i="1" dirty="0">
                <a:solidFill>
                  <a:srgbClr val="006BB6"/>
                </a:solidFill>
              </a:rPr>
              <a:t>Society of </a:t>
            </a:r>
            <a:r>
              <a:rPr lang="fr-FR" sz="900" i="1" dirty="0" err="1">
                <a:solidFill>
                  <a:srgbClr val="006BB6"/>
                </a:solidFill>
              </a:rPr>
              <a:t>Interventional</a:t>
            </a:r>
            <a:r>
              <a:rPr lang="fr-FR" sz="900" i="1" dirty="0">
                <a:solidFill>
                  <a:srgbClr val="006BB6"/>
                </a:solidFill>
              </a:rPr>
              <a:t> </a:t>
            </a:r>
            <a:r>
              <a:rPr lang="fr-FR" sz="900" i="1" dirty="0" err="1">
                <a:solidFill>
                  <a:srgbClr val="006BB6"/>
                </a:solidFill>
              </a:rPr>
              <a:t>Radiology</a:t>
            </a:r>
            <a:r>
              <a:rPr lang="fr-FR" sz="900" i="1" dirty="0">
                <a:solidFill>
                  <a:srgbClr val="006BB6"/>
                </a:solidFill>
              </a:rPr>
              <a:t> </a:t>
            </a:r>
            <a:r>
              <a:rPr lang="fr-FR" sz="900" dirty="0">
                <a:solidFill>
                  <a:srgbClr val="006BB6"/>
                </a:solidFill>
              </a:rPr>
              <a:t> – nécessitant de légères thérapies sans conséquences majeures ou d’hospitalisation</a:t>
            </a:r>
            <a:endParaRPr lang="fr-FR" sz="900" b="1" dirty="0">
              <a:solidFill>
                <a:srgbClr val="006BB6"/>
              </a:solidFill>
            </a:endParaRPr>
          </a:p>
          <a:p>
            <a:endParaRPr lang="fr-FR" sz="900" b="1" dirty="0">
              <a:solidFill>
                <a:srgbClr val="006BB6"/>
              </a:solidFill>
            </a:endParaRPr>
          </a:p>
          <a:p>
            <a:pPr marL="514332" indent="-514332">
              <a:buFont typeface="+mj-lt"/>
              <a:buAutoNum type="romanUcPeriod" startAt="2"/>
            </a:pPr>
            <a:r>
              <a:rPr lang="fr-FR" sz="900" b="1" dirty="0">
                <a:solidFill>
                  <a:srgbClr val="006BB6"/>
                </a:solidFill>
              </a:rPr>
              <a:t>Le taux d’amélioration à long terme</a:t>
            </a:r>
          </a:p>
          <a:p>
            <a:endParaRPr lang="fr-FR" sz="900" b="1" dirty="0">
              <a:solidFill>
                <a:srgbClr val="006BB6"/>
              </a:solidFill>
            </a:endParaRPr>
          </a:p>
          <a:p>
            <a:r>
              <a:rPr lang="fr-FR" sz="900" u="sng" dirty="0">
                <a:solidFill>
                  <a:srgbClr val="020000"/>
                </a:solidFill>
              </a:rPr>
              <a:t>Tableau II </a:t>
            </a:r>
            <a:r>
              <a:rPr lang="fr-FR" sz="900" dirty="0">
                <a:solidFill>
                  <a:srgbClr val="020000"/>
                </a:solidFill>
              </a:rPr>
              <a:t>: Améliorations moyennes et stratifiées rapportées par les radiologues</a:t>
            </a:r>
          </a:p>
          <a:p>
            <a:endParaRPr lang="fr-FR" sz="900" dirty="0">
              <a:solidFill>
                <a:srgbClr val="020000"/>
              </a:solidFill>
            </a:endParaRPr>
          </a:p>
          <a:p>
            <a:endParaRPr lang="fr-FR" sz="900" dirty="0">
              <a:solidFill>
                <a:srgbClr val="020000"/>
              </a:solidFill>
            </a:endParaRPr>
          </a:p>
          <a:p>
            <a:endParaRPr lang="fr-FR" sz="900" dirty="0">
              <a:solidFill>
                <a:srgbClr val="020000"/>
              </a:solidFill>
            </a:endParaRPr>
          </a:p>
          <a:p>
            <a:endParaRPr lang="fr-FR" sz="900" dirty="0">
              <a:solidFill>
                <a:srgbClr val="020000"/>
              </a:solidFill>
            </a:endParaRPr>
          </a:p>
          <a:p>
            <a:endParaRPr lang="fr-FR" sz="900" dirty="0">
              <a:solidFill>
                <a:srgbClr val="020000"/>
              </a:solidFill>
            </a:endParaRPr>
          </a:p>
          <a:p>
            <a:endParaRPr lang="fr-FR" sz="900" b="1" dirty="0">
              <a:solidFill>
                <a:srgbClr val="006BB6"/>
              </a:solidFill>
            </a:endParaRPr>
          </a:p>
          <a:p>
            <a:endParaRPr lang="fr-FR" sz="900" b="1" dirty="0">
              <a:solidFill>
                <a:srgbClr val="006BB6"/>
              </a:solidFill>
            </a:endParaRPr>
          </a:p>
          <a:p>
            <a:endParaRPr lang="fr-FR" sz="900" b="1" dirty="0">
              <a:solidFill>
                <a:srgbClr val="006BB6"/>
              </a:solidFill>
            </a:endParaRPr>
          </a:p>
          <a:p>
            <a:endParaRPr lang="fr-FR" sz="900" b="1" dirty="0">
              <a:solidFill>
                <a:srgbClr val="006BB6"/>
              </a:solidFill>
            </a:endParaRPr>
          </a:p>
          <a:p>
            <a:endParaRPr lang="fr-FR" sz="900" b="1" dirty="0">
              <a:solidFill>
                <a:srgbClr val="006BB6"/>
              </a:solidFill>
            </a:endParaRPr>
          </a:p>
          <a:p>
            <a:endParaRPr lang="fr-FR" sz="900" b="1" dirty="0">
              <a:solidFill>
                <a:srgbClr val="006BB6"/>
              </a:solidFill>
            </a:endParaRPr>
          </a:p>
          <a:p>
            <a:endParaRPr lang="fr-FR" sz="900" b="1" dirty="0">
              <a:solidFill>
                <a:srgbClr val="006BB6"/>
              </a:solidFill>
            </a:endParaRPr>
          </a:p>
          <a:p>
            <a:endParaRPr lang="fr-FR" sz="900" b="1" dirty="0">
              <a:solidFill>
                <a:srgbClr val="006BB6"/>
              </a:solidFill>
            </a:endParaRPr>
          </a:p>
          <a:p>
            <a:pPr>
              <a:lnSpc>
                <a:spcPct val="150000"/>
              </a:lnSpc>
            </a:pPr>
            <a:endParaRPr lang="fr-FR" sz="900" b="1" dirty="0">
              <a:solidFill>
                <a:srgbClr val="006BB6"/>
              </a:solidFill>
            </a:endParaRPr>
          </a:p>
          <a:p>
            <a:pPr marL="171444" indent="-171444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900" dirty="0">
                <a:solidFill>
                  <a:srgbClr val="006BB6"/>
                </a:solidFill>
              </a:rPr>
              <a:t>Amélioration moyenne : 70% </a:t>
            </a:r>
          </a:p>
          <a:p>
            <a:pPr marL="171444" indent="-171444">
              <a:buFont typeface="Wingdings" pitchFamily="2" charset="2"/>
              <a:buChar char="§"/>
            </a:pPr>
            <a:r>
              <a:rPr lang="fr-FR" sz="900" dirty="0">
                <a:solidFill>
                  <a:srgbClr val="006BB6"/>
                </a:solidFill>
              </a:rPr>
              <a:t>Amélioration chez 80% des sujets</a:t>
            </a:r>
          </a:p>
          <a:p>
            <a:pPr marL="171444" indent="-171444">
              <a:buFont typeface="Wingdings" pitchFamily="2" charset="2"/>
              <a:buChar char="§"/>
            </a:pPr>
            <a:r>
              <a:rPr lang="fr-FR" sz="900" dirty="0">
                <a:solidFill>
                  <a:srgbClr val="006BB6"/>
                </a:solidFill>
              </a:rPr>
              <a:t>Absence d’amélioration chez 5% des sujets </a:t>
            </a:r>
          </a:p>
          <a:p>
            <a:endParaRPr lang="fr-FR" sz="900" b="1" dirty="0">
              <a:solidFill>
                <a:srgbClr val="006BB6"/>
              </a:solidFill>
            </a:endParaRPr>
          </a:p>
          <a:p>
            <a:endParaRPr lang="fr-FR" sz="900" dirty="0"/>
          </a:p>
          <a:p>
            <a:endParaRPr lang="fr-FR" sz="900" dirty="0"/>
          </a:p>
          <a:p>
            <a:pPr marL="514332" indent="-514332">
              <a:buFont typeface="+mj-lt"/>
              <a:buAutoNum type="romanUcPeriod" startAt="3"/>
            </a:pPr>
            <a:endParaRPr lang="fr-FR" sz="900" dirty="0"/>
          </a:p>
          <a:p>
            <a:endParaRPr lang="fr-FR" sz="900" dirty="0"/>
          </a:p>
          <a:p>
            <a:endParaRPr lang="fr-FR" sz="900" dirty="0"/>
          </a:p>
          <a:p>
            <a:endParaRPr lang="fr-FR" sz="9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6F79C2A-6BD5-EC61-1D0C-4C47FF9442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6"/>
          <a:stretch/>
        </p:blipFill>
        <p:spPr>
          <a:xfrm>
            <a:off x="261634" y="4303894"/>
            <a:ext cx="4633607" cy="75438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EFB09F0-1F6A-2CFC-EC48-9E478A55D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6456512"/>
            <a:ext cx="4620237" cy="1837509"/>
          </a:xfrm>
          <a:prstGeom prst="rect">
            <a:avLst/>
          </a:prstGeom>
        </p:spPr>
      </p:pic>
      <p:sp>
        <p:nvSpPr>
          <p:cNvPr id="15" name="Cadre 14">
            <a:extLst>
              <a:ext uri="{FF2B5EF4-FFF2-40B4-BE49-F238E27FC236}">
                <a16:creationId xmlns:a16="http://schemas.microsoft.com/office/drawing/2014/main" id="{189AA921-A481-EDD1-74E9-25165AF3F3D4}"/>
              </a:ext>
            </a:extLst>
          </p:cNvPr>
          <p:cNvSpPr/>
          <p:nvPr/>
        </p:nvSpPr>
        <p:spPr>
          <a:xfrm>
            <a:off x="4198251" y="7174226"/>
            <a:ext cx="534236" cy="700524"/>
          </a:xfrm>
          <a:prstGeom prst="frame">
            <a:avLst>
              <a:gd name="adj1" fmla="val 918"/>
            </a:avLst>
          </a:prstGeom>
          <a:solidFill>
            <a:srgbClr val="006BB6"/>
          </a:solidFill>
          <a:ln>
            <a:solidFill>
              <a:srgbClr val="006B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Cadre 15">
            <a:extLst>
              <a:ext uri="{FF2B5EF4-FFF2-40B4-BE49-F238E27FC236}">
                <a16:creationId xmlns:a16="http://schemas.microsoft.com/office/drawing/2014/main" id="{009D7F97-AA3B-B7EE-A56A-C3F65D908A53}"/>
              </a:ext>
            </a:extLst>
          </p:cNvPr>
          <p:cNvSpPr/>
          <p:nvPr/>
        </p:nvSpPr>
        <p:spPr>
          <a:xfrm>
            <a:off x="4198251" y="6838587"/>
            <a:ext cx="534236" cy="208926"/>
          </a:xfrm>
          <a:prstGeom prst="frame">
            <a:avLst>
              <a:gd name="adj1" fmla="val 918"/>
            </a:avLst>
          </a:prstGeom>
          <a:solidFill>
            <a:srgbClr val="006BB6"/>
          </a:solidFill>
          <a:ln>
            <a:solidFill>
              <a:srgbClr val="006B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Cadre 16">
            <a:extLst>
              <a:ext uri="{FF2B5EF4-FFF2-40B4-BE49-F238E27FC236}">
                <a16:creationId xmlns:a16="http://schemas.microsoft.com/office/drawing/2014/main" id="{4F4FB5A3-A238-51D5-5D4F-2309A323FBEC}"/>
              </a:ext>
            </a:extLst>
          </p:cNvPr>
          <p:cNvSpPr/>
          <p:nvPr/>
        </p:nvSpPr>
        <p:spPr>
          <a:xfrm>
            <a:off x="1816194" y="6629661"/>
            <a:ext cx="534236" cy="208926"/>
          </a:xfrm>
          <a:prstGeom prst="frame">
            <a:avLst>
              <a:gd name="adj1" fmla="val 918"/>
            </a:avLst>
          </a:prstGeom>
          <a:solidFill>
            <a:srgbClr val="006BB6"/>
          </a:solidFill>
          <a:ln>
            <a:solidFill>
              <a:srgbClr val="006B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7C2EE3-6BD6-303D-D527-C4BA63DD8D65}"/>
              </a:ext>
            </a:extLst>
          </p:cNvPr>
          <p:cNvSpPr/>
          <p:nvPr/>
        </p:nvSpPr>
        <p:spPr>
          <a:xfrm>
            <a:off x="3797461" y="7445195"/>
            <a:ext cx="400790" cy="261257"/>
          </a:xfrm>
          <a:prstGeom prst="rect">
            <a:avLst/>
          </a:prstGeom>
          <a:solidFill>
            <a:schemeClr val="bg1"/>
          </a:solidFill>
          <a:ln>
            <a:solidFill>
              <a:srgbClr val="006B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6BB6"/>
                </a:solidFill>
              </a:rPr>
              <a:t>80%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66C95E1-DE5A-282C-C56A-AAFAEC11DD40}"/>
              </a:ext>
            </a:extLst>
          </p:cNvPr>
          <p:cNvSpPr txBox="1"/>
          <p:nvPr/>
        </p:nvSpPr>
        <p:spPr>
          <a:xfrm>
            <a:off x="2" y="0"/>
            <a:ext cx="20185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</a:rPr>
              <a:t>Saskia Hazout </a:t>
            </a:r>
          </a:p>
          <a:p>
            <a:r>
              <a:rPr lang="fr-FR" sz="900" dirty="0">
                <a:solidFill>
                  <a:schemeClr val="bg1"/>
                </a:solidFill>
              </a:rPr>
              <a:t>Syndrome de congestion pelvienne </a:t>
            </a:r>
          </a:p>
          <a:p>
            <a:endParaRPr lang="fr-FR" dirty="0"/>
          </a:p>
        </p:txBody>
      </p:sp>
      <p:graphicFrame>
        <p:nvGraphicFramePr>
          <p:cNvPr id="20" name="Graphique 19">
            <a:extLst>
              <a:ext uri="{FF2B5EF4-FFF2-40B4-BE49-F238E27FC236}">
                <a16:creationId xmlns:a16="http://schemas.microsoft.com/office/drawing/2014/main" id="{023E7769-B11E-1847-AB16-19969DF1D4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381892"/>
              </p:ext>
            </p:extLst>
          </p:nvPr>
        </p:nvGraphicFramePr>
        <p:xfrm>
          <a:off x="261632" y="1437549"/>
          <a:ext cx="4720676" cy="157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925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010A1F-4DD0-0CA4-9517-3A14CFC59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5143500" cy="1073791"/>
          </a:xfrm>
        </p:spPr>
        <p:txBody>
          <a:bodyPr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B4F8B2-E124-0A3B-30ED-0253786BA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949" y="1073791"/>
            <a:ext cx="4633607" cy="7305392"/>
          </a:xfrm>
        </p:spPr>
        <p:txBody>
          <a:bodyPr/>
          <a:lstStyle/>
          <a:p>
            <a:pPr marL="0" indent="0">
              <a:buNone/>
            </a:pPr>
            <a:endParaRPr lang="fr-FR" sz="900" b="1" dirty="0">
              <a:solidFill>
                <a:srgbClr val="006BB6"/>
              </a:solidFill>
            </a:endParaRPr>
          </a:p>
          <a:p>
            <a:pPr marL="285740" indent="-285740">
              <a:buFont typeface="+mj-lt"/>
              <a:buAutoNum type="romanUcPeriod" startAt="3"/>
            </a:pPr>
            <a:r>
              <a:rPr lang="fr-FR" sz="900" b="1" dirty="0">
                <a:solidFill>
                  <a:srgbClr val="006BB6"/>
                </a:solidFill>
              </a:rPr>
              <a:t>Succès clinique en fonction du nombre de procédure</a:t>
            </a:r>
          </a:p>
          <a:p>
            <a:pPr marL="285740" indent="-285740">
              <a:buFont typeface="+mj-lt"/>
              <a:buAutoNum type="romanUcPeriod" startAt="3"/>
            </a:pPr>
            <a:endParaRPr lang="fr-FR" sz="900" b="1" dirty="0">
              <a:solidFill>
                <a:srgbClr val="006BB6"/>
              </a:solidFill>
            </a:endParaRPr>
          </a:p>
          <a:p>
            <a:pPr marL="285740" indent="-285740">
              <a:buFont typeface="+mj-lt"/>
              <a:buAutoNum type="romanUcPeriod" startAt="3"/>
            </a:pPr>
            <a:endParaRPr lang="fr-FR" sz="900" b="1" dirty="0">
              <a:solidFill>
                <a:srgbClr val="006BB6"/>
              </a:solidFill>
            </a:endParaRPr>
          </a:p>
          <a:p>
            <a:pPr marL="285740" indent="-285740">
              <a:buFont typeface="+mj-lt"/>
              <a:buAutoNum type="romanUcPeriod" startAt="3"/>
            </a:pPr>
            <a:endParaRPr lang="fr-FR" sz="900" b="1" dirty="0">
              <a:solidFill>
                <a:srgbClr val="006BB6"/>
              </a:solidFill>
            </a:endParaRPr>
          </a:p>
          <a:p>
            <a:pPr marL="285740" indent="-285740">
              <a:buFont typeface="+mj-lt"/>
              <a:buAutoNum type="romanUcPeriod" startAt="3"/>
            </a:pPr>
            <a:endParaRPr lang="fr-FR" sz="900" b="1" dirty="0">
              <a:solidFill>
                <a:srgbClr val="006BB6"/>
              </a:solidFill>
            </a:endParaRPr>
          </a:p>
          <a:p>
            <a:pPr marL="285740" indent="-285740">
              <a:buFont typeface="+mj-lt"/>
              <a:buAutoNum type="romanUcPeriod" startAt="3"/>
            </a:pPr>
            <a:endParaRPr lang="fr-FR" sz="900" b="1" dirty="0">
              <a:solidFill>
                <a:srgbClr val="006BB6"/>
              </a:solidFill>
            </a:endParaRPr>
          </a:p>
          <a:p>
            <a:pPr marL="285740" indent="-285740">
              <a:buFont typeface="+mj-lt"/>
              <a:buAutoNum type="romanUcPeriod" startAt="3"/>
            </a:pPr>
            <a:endParaRPr lang="fr-FR" sz="900" b="1" dirty="0">
              <a:solidFill>
                <a:srgbClr val="006BB6"/>
              </a:solidFill>
            </a:endParaRPr>
          </a:p>
          <a:p>
            <a:pPr marL="285740" indent="-285740">
              <a:buFont typeface="+mj-lt"/>
              <a:buAutoNum type="romanUcPeriod" startAt="3"/>
            </a:pPr>
            <a:endParaRPr lang="fr-FR" sz="900" b="1" dirty="0">
              <a:solidFill>
                <a:srgbClr val="006BB6"/>
              </a:solidFill>
            </a:endParaRPr>
          </a:p>
          <a:p>
            <a:pPr marL="285740" indent="-285740">
              <a:buFont typeface="+mj-lt"/>
              <a:buAutoNum type="romanUcPeriod" startAt="3"/>
            </a:pPr>
            <a:endParaRPr lang="fr-FR" sz="900" b="1" dirty="0">
              <a:solidFill>
                <a:srgbClr val="006BB6"/>
              </a:solidFill>
            </a:endParaRPr>
          </a:p>
          <a:p>
            <a:pPr marL="285740" indent="-285740">
              <a:buFont typeface="+mj-lt"/>
              <a:buAutoNum type="romanUcPeriod" startAt="3"/>
            </a:pPr>
            <a:endParaRPr lang="fr-FR" sz="900" b="1" dirty="0">
              <a:solidFill>
                <a:schemeClr val="tx1"/>
              </a:solidFill>
            </a:endParaRPr>
          </a:p>
          <a:p>
            <a:pPr marL="285740" indent="-285740">
              <a:buFont typeface="+mj-lt"/>
              <a:buAutoNum type="romanUcPeriod" startAt="3"/>
            </a:pPr>
            <a:endParaRPr lang="fr-FR" sz="900" b="1" dirty="0">
              <a:solidFill>
                <a:schemeClr val="tx1"/>
              </a:solidFill>
            </a:endParaRPr>
          </a:p>
          <a:p>
            <a:pPr marL="285740" indent="-285740">
              <a:buFont typeface="+mj-lt"/>
              <a:buAutoNum type="romanUcPeriod" startAt="3"/>
            </a:pPr>
            <a:endParaRPr lang="fr-FR" sz="900" b="1" dirty="0">
              <a:solidFill>
                <a:schemeClr val="tx1"/>
              </a:solidFill>
            </a:endParaRPr>
          </a:p>
          <a:p>
            <a:pPr marL="285740" indent="-285740">
              <a:buFont typeface="+mj-lt"/>
              <a:buAutoNum type="romanUcPeriod" startAt="3"/>
            </a:pPr>
            <a:endParaRPr lang="fr-FR" sz="900" b="1" dirty="0">
              <a:solidFill>
                <a:schemeClr val="tx1"/>
              </a:solidFill>
            </a:endParaRPr>
          </a:p>
          <a:p>
            <a:pPr marL="285740" indent="-285740">
              <a:buFont typeface="+mj-lt"/>
              <a:buAutoNum type="romanUcPeriod" startAt="3"/>
            </a:pPr>
            <a:endParaRPr lang="fr-FR" sz="900" b="1" dirty="0">
              <a:solidFill>
                <a:schemeClr val="tx1"/>
              </a:solidFill>
            </a:endParaRPr>
          </a:p>
          <a:p>
            <a:pPr marL="285740" indent="-285740">
              <a:buFont typeface="+mj-lt"/>
              <a:buAutoNum type="romanUcPeriod" startAt="3"/>
            </a:pPr>
            <a:endParaRPr lang="fr-FR" sz="900" b="1" dirty="0">
              <a:solidFill>
                <a:schemeClr val="tx1"/>
              </a:solidFill>
            </a:endParaRPr>
          </a:p>
          <a:p>
            <a:pPr marL="285740" indent="-285740">
              <a:buFont typeface="+mj-lt"/>
              <a:buAutoNum type="romanUcPeriod" startAt="3"/>
            </a:pPr>
            <a:endParaRPr lang="fr-FR" sz="900" b="1" dirty="0">
              <a:solidFill>
                <a:schemeClr val="tx1"/>
              </a:solidFill>
            </a:endParaRPr>
          </a:p>
          <a:p>
            <a:pPr marL="285740" indent="-285740">
              <a:buFont typeface="+mj-lt"/>
              <a:buAutoNum type="romanUcPeriod" startAt="3"/>
            </a:pPr>
            <a:endParaRPr lang="fr-FR" sz="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9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fr-FR" sz="9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fr-FR" sz="900" b="1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endParaRPr lang="fr-FR" sz="900" b="1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900" b="1" dirty="0">
              <a:latin typeface="+mj-lt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900" b="1" dirty="0">
              <a:latin typeface="+mj-lt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900" b="1" dirty="0">
              <a:latin typeface="+mj-lt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900" b="1" dirty="0">
              <a:latin typeface="+mj-lt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900" b="1" dirty="0">
              <a:latin typeface="+mj-lt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900" b="1" dirty="0">
              <a:latin typeface="+mj-lt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b="1" dirty="0">
                <a:latin typeface="+mj-lt"/>
                <a:ea typeface="Calibri" panose="020F0502020204030204" pitchFamily="34" charset="0"/>
              </a:rPr>
              <a:t>Figure 3. Satisfaction globale des patientes selon l’échelle </a:t>
            </a:r>
            <a:r>
              <a:rPr lang="fr-FR" sz="900" b="1" dirty="0">
                <a:latin typeface="+mj-lt"/>
                <a:ea typeface="Times New Roman" panose="02020603050405020304" pitchFamily="18" charset="0"/>
              </a:rPr>
              <a:t>de </a:t>
            </a:r>
            <a:r>
              <a:rPr lang="fr-FR" sz="900" b="1" dirty="0" err="1">
                <a:latin typeface="+mj-lt"/>
                <a:ea typeface="Times New Roman" panose="02020603050405020304" pitchFamily="18" charset="0"/>
              </a:rPr>
              <a:t>Haythornthwaite</a:t>
            </a:r>
            <a:r>
              <a:rPr lang="fr-FR" sz="900" b="1" dirty="0">
                <a:latin typeface="+mj-lt"/>
                <a:ea typeface="Times New Roman" panose="02020603050405020304" pitchFamily="18" charset="0"/>
              </a:rPr>
              <a:t> en fonction nombre d’interventions reçues </a:t>
            </a:r>
            <a:endParaRPr lang="fr-FR" sz="900" dirty="0">
              <a:latin typeface="+mj-lt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u="sng" dirty="0">
                <a:latin typeface="+mj-lt"/>
                <a:ea typeface="Calibri" panose="020F0502020204030204" pitchFamily="34" charset="0"/>
              </a:rPr>
              <a:t>Légende</a:t>
            </a:r>
            <a:r>
              <a:rPr lang="fr-FR" sz="900" dirty="0">
                <a:latin typeface="+mj-lt"/>
                <a:ea typeface="Calibri" panose="020F0502020204030204" pitchFamily="34" charset="0"/>
              </a:rPr>
              <a:t> : Diagramme en barre démontrant la satisfaction globale des sujets à l’étude selon le nombre d’intervention tenue par des questionnaires ; celles qui ont eu une (n = 20) et plus d’une intervention (n = 42 ) sont respectivement pour 55% et 58% très satisfaites, pour 15% et  26% satisfaites, pour 10% et 12% un peu satisfaites, pour 10% et 2% un peu insatisfaites, pour 10% et 2% insatisfaites et pour aucune très insatisfaites.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FR" sz="900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b="1" dirty="0">
                <a:solidFill>
                  <a:srgbClr val="006BB6"/>
                </a:solidFill>
              </a:rPr>
              <a:t>Critères d’évaluation secondaire 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fr-FR" sz="900" dirty="0">
                <a:solidFill>
                  <a:srgbClr val="006BB6"/>
                </a:solidFill>
              </a:rPr>
              <a:t>1 procédure : satisfaites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fr-FR" sz="900" dirty="0">
                <a:solidFill>
                  <a:srgbClr val="006BB6"/>
                </a:solidFill>
              </a:rPr>
              <a:t>2 + n procédures : très satisfaites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C362F15C-1029-D6D3-FF66-67F5C7E18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976960"/>
              </p:ext>
            </p:extLst>
          </p:nvPr>
        </p:nvGraphicFramePr>
        <p:xfrm>
          <a:off x="-2" y="1585520"/>
          <a:ext cx="5143500" cy="1778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9690498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1573472377"/>
                    </a:ext>
                  </a:extLst>
                </a:gridCol>
              </a:tblGrid>
              <a:tr h="1778466">
                <a:tc>
                  <a:txBody>
                    <a:bodyPr/>
                    <a:lstStyle/>
                    <a:p>
                      <a:endParaRPr lang="fr-FR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539683"/>
                  </a:ext>
                </a:extLst>
              </a:tr>
            </a:tbl>
          </a:graphicData>
        </a:graphic>
      </p:graphicFrame>
      <p:sp>
        <p:nvSpPr>
          <p:cNvPr id="23" name="ZoneTexte 22">
            <a:extLst>
              <a:ext uri="{FF2B5EF4-FFF2-40B4-BE49-F238E27FC236}">
                <a16:creationId xmlns:a16="http://schemas.microsoft.com/office/drawing/2014/main" id="{1C26CC4C-098F-FCC6-6311-16B2AE47FC0D}"/>
              </a:ext>
            </a:extLst>
          </p:cNvPr>
          <p:cNvSpPr txBox="1"/>
          <p:nvPr/>
        </p:nvSpPr>
        <p:spPr>
          <a:xfrm>
            <a:off x="169381" y="3217188"/>
            <a:ext cx="4804734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900" b="1" dirty="0">
              <a:solidFill>
                <a:schemeClr val="tx2"/>
              </a:solidFill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fr-FR" sz="900" b="1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Figure 2. Amélioration selon le nombre d’interventions des patientes à l’étude</a:t>
            </a:r>
            <a:endParaRPr lang="fr-FR" sz="900" dirty="0">
              <a:solidFill>
                <a:schemeClr val="tx2"/>
              </a:solidFill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fr-FR" sz="900" u="sng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Légende :</a:t>
            </a:r>
            <a:r>
              <a:rPr lang="fr-FR" sz="9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  Diagramme en barre montrant la différence significative entre l’amélioration suivant une seule procédure (VOD et VOG) et l’amélioration après au moins deux procédures (Veines iliaques) ; ces informations sont obtenues via les rapports des visites de suivi disponibles sur RADIMAGE. p = signification statistique du test de </a:t>
            </a:r>
            <a:r>
              <a:rPr lang="fr-FR" sz="900" dirty="0" err="1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t</a:t>
            </a:r>
            <a:r>
              <a:rPr lang="fr-FR" sz="9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fr-FR" sz="900" dirty="0">
              <a:solidFill>
                <a:schemeClr val="tx2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fr-FR" sz="900" b="1" dirty="0">
                <a:solidFill>
                  <a:srgbClr val="006BB6"/>
                </a:solidFill>
              </a:rPr>
              <a:t>Critères d’évaluation primaire : </a:t>
            </a:r>
          </a:p>
          <a:p>
            <a:pPr marL="171444" indent="-171444" algn="just">
              <a:buFont typeface="Wingdings" pitchFamily="2" charset="2"/>
              <a:buChar char="§"/>
            </a:pPr>
            <a:r>
              <a:rPr lang="fr-FR" sz="900" dirty="0">
                <a:solidFill>
                  <a:srgbClr val="006BB6"/>
                </a:solidFill>
              </a:rPr>
              <a:t>Amélioration significativement supérieure chez les patientes avec plus d’une  procédure</a:t>
            </a:r>
          </a:p>
          <a:p>
            <a:pPr algn="just"/>
            <a:r>
              <a:rPr lang="fr-FR" sz="900" dirty="0">
                <a:solidFill>
                  <a:srgbClr val="006BB6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endParaRPr lang="fr-FR" sz="900" dirty="0">
              <a:solidFill>
                <a:schemeClr val="tx2"/>
              </a:solidFill>
              <a:latin typeface="+mj-lt"/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FA547B7-6DE6-164A-6096-7A387126D83F}"/>
              </a:ext>
            </a:extLst>
          </p:cNvPr>
          <p:cNvSpPr txBox="1"/>
          <p:nvPr/>
        </p:nvSpPr>
        <p:spPr>
          <a:xfrm>
            <a:off x="-1" y="0"/>
            <a:ext cx="20185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</a:rPr>
              <a:t>Saskia Hazout </a:t>
            </a:r>
          </a:p>
          <a:p>
            <a:r>
              <a:rPr lang="fr-FR" sz="900" dirty="0">
                <a:solidFill>
                  <a:schemeClr val="bg1"/>
                </a:solidFill>
              </a:rPr>
              <a:t>Syndrome de congestion pelvienne </a:t>
            </a:r>
          </a:p>
          <a:p>
            <a:endParaRPr lang="fr-FR" dirty="0"/>
          </a:p>
        </p:txBody>
      </p:sp>
      <p:graphicFrame>
        <p:nvGraphicFramePr>
          <p:cNvPr id="25" name="Graphique 24">
            <a:extLst>
              <a:ext uri="{FF2B5EF4-FFF2-40B4-BE49-F238E27FC236}">
                <a16:creationId xmlns:a16="http://schemas.microsoft.com/office/drawing/2014/main" id="{3A839928-46D1-4093-4FFE-FD86CD5CAA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66052"/>
              </p:ext>
            </p:extLst>
          </p:nvPr>
        </p:nvGraphicFramePr>
        <p:xfrm>
          <a:off x="294124" y="4437774"/>
          <a:ext cx="4555248" cy="277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Graphique 25">
            <a:extLst>
              <a:ext uri="{FF2B5EF4-FFF2-40B4-BE49-F238E27FC236}">
                <a16:creationId xmlns:a16="http://schemas.microsoft.com/office/drawing/2014/main" id="{600CF4F7-8F9D-F142-982B-C876E9561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3201830"/>
              </p:ext>
            </p:extLst>
          </p:nvPr>
        </p:nvGraphicFramePr>
        <p:xfrm>
          <a:off x="254944" y="1479073"/>
          <a:ext cx="4481195" cy="199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710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337F4B-E7FF-AE0F-1CB9-6FF233F50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143500" cy="1060057"/>
          </a:xfrm>
        </p:spPr>
        <p:txBody>
          <a:bodyPr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441F55E-0AEB-5554-6D07-6AD7049E219F}"/>
              </a:ext>
            </a:extLst>
          </p:cNvPr>
          <p:cNvSpPr txBox="1"/>
          <p:nvPr/>
        </p:nvSpPr>
        <p:spPr>
          <a:xfrm>
            <a:off x="3" y="3688206"/>
            <a:ext cx="5143499" cy="1138773"/>
          </a:xfrm>
          <a:prstGeom prst="rect">
            <a:avLst/>
          </a:prstGeom>
          <a:solidFill>
            <a:srgbClr val="006BB6"/>
          </a:solidFill>
        </p:spPr>
        <p:txBody>
          <a:bodyPr wrap="square" rtlCol="0" anchor="ctr">
            <a:spAutoFit/>
          </a:bodyPr>
          <a:lstStyle/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Remerciements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CF73458-3658-3E9D-2F51-FB2E5AFF2A7E}"/>
              </a:ext>
            </a:extLst>
          </p:cNvPr>
          <p:cNvSpPr txBox="1"/>
          <p:nvPr/>
        </p:nvSpPr>
        <p:spPr>
          <a:xfrm>
            <a:off x="283221" y="1227665"/>
            <a:ext cx="45770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4" indent="-171444">
              <a:buFont typeface="Wingdings" pitchFamily="2" charset="2"/>
              <a:buChar char="§"/>
            </a:pPr>
            <a:r>
              <a:rPr lang="fr-FR" sz="900" dirty="0">
                <a:solidFill>
                  <a:schemeClr val="accent6">
                    <a:lumMod val="10000"/>
                  </a:schemeClr>
                </a:solidFill>
              </a:rPr>
              <a:t>Les procédures de </a:t>
            </a:r>
            <a:r>
              <a:rPr lang="fr-FR" sz="900" dirty="0" err="1">
                <a:solidFill>
                  <a:schemeClr val="accent6">
                    <a:lumMod val="10000"/>
                  </a:schemeClr>
                </a:solidFill>
              </a:rPr>
              <a:t>scléro</a:t>
            </a:r>
            <a:r>
              <a:rPr lang="fr-FR" sz="900" dirty="0">
                <a:solidFill>
                  <a:schemeClr val="accent6">
                    <a:lumMod val="10000"/>
                  </a:schemeClr>
                </a:solidFill>
              </a:rPr>
              <a:t>/embolisation sont sécuritaires et bien tolérées</a:t>
            </a:r>
          </a:p>
          <a:p>
            <a:endParaRPr lang="fr-FR" sz="900" dirty="0">
              <a:solidFill>
                <a:schemeClr val="accent6">
                  <a:lumMod val="10000"/>
                </a:schemeClr>
              </a:solidFill>
            </a:endParaRPr>
          </a:p>
          <a:p>
            <a:pPr marL="171444" indent="-171444">
              <a:buFont typeface="Wingdings" pitchFamily="2" charset="2"/>
              <a:buChar char="§"/>
            </a:pPr>
            <a:r>
              <a:rPr lang="fr-FR" sz="900" dirty="0">
                <a:solidFill>
                  <a:schemeClr val="accent6">
                    <a:lumMod val="10000"/>
                  </a:schemeClr>
                </a:solidFill>
              </a:rPr>
              <a:t>L’embolisation seule des veines ovariennes ne permet pas un taux de succès clinique élevé et/ou durable</a:t>
            </a:r>
          </a:p>
          <a:p>
            <a:endParaRPr lang="fr-FR" sz="900" dirty="0">
              <a:solidFill>
                <a:schemeClr val="accent6">
                  <a:lumMod val="10000"/>
                </a:schemeClr>
              </a:solidFill>
            </a:endParaRPr>
          </a:p>
          <a:p>
            <a:pPr marL="171444" indent="-171444">
              <a:buFont typeface="Wingdings" pitchFamily="2" charset="2"/>
              <a:buChar char="§"/>
            </a:pPr>
            <a:r>
              <a:rPr lang="fr-FR" sz="900" dirty="0">
                <a:solidFill>
                  <a:schemeClr val="accent6">
                    <a:lumMod val="10000"/>
                  </a:schemeClr>
                </a:solidFill>
              </a:rPr>
              <a:t>Le taux d’amélioration à long terme est égale à 70% (critères primaires)</a:t>
            </a:r>
          </a:p>
          <a:p>
            <a:endParaRPr lang="fr-FR" sz="900" dirty="0">
              <a:solidFill>
                <a:schemeClr val="accent6">
                  <a:lumMod val="10000"/>
                </a:schemeClr>
              </a:solidFill>
            </a:endParaRPr>
          </a:p>
          <a:p>
            <a:pPr marL="171444" indent="-171444">
              <a:buFont typeface="Wingdings" pitchFamily="2" charset="2"/>
              <a:buChar char="§"/>
            </a:pPr>
            <a:r>
              <a:rPr lang="fr-FR" sz="900" dirty="0">
                <a:solidFill>
                  <a:schemeClr val="accent6">
                    <a:lumMod val="10000"/>
                  </a:schemeClr>
                </a:solidFill>
              </a:rPr>
              <a:t>La satisfaction est positive sur le long terme des patientes (critères secondaires) </a:t>
            </a:r>
          </a:p>
          <a:p>
            <a:pPr marL="171444" indent="-171444">
              <a:buFont typeface="Wingdings" pitchFamily="2" charset="2"/>
              <a:buChar char="§"/>
            </a:pPr>
            <a:endParaRPr lang="fr-FR" sz="900" dirty="0">
              <a:solidFill>
                <a:schemeClr val="accent6">
                  <a:lumMod val="10000"/>
                </a:schemeClr>
              </a:solidFill>
            </a:endParaRPr>
          </a:p>
          <a:p>
            <a:pPr algn="just"/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Le traitement endovasculaire mixte d’embolisation du SCP par approche séquentielle, est efficace et satisfaisante sur le long terme </a:t>
            </a:r>
            <a:r>
              <a:rPr lang="fr-FR" sz="9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(24 ± 1 mois). Les données rétrospectives et prospectives concordent. 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En </a:t>
            </a:r>
            <a:r>
              <a:rPr lang="fr-FR" sz="900" dirty="0">
                <a:solidFill>
                  <a:srgbClr val="000000"/>
                </a:solidFill>
                <a:latin typeface="+mn-lt"/>
              </a:rPr>
              <a:t>revanche, aucune étude comparative randomisé n’a été publiée, une étude avec un design croisé à simple insu pourrait être </a:t>
            </a:r>
            <a:r>
              <a:rPr lang="fr-FR" sz="900" dirty="0" err="1">
                <a:solidFill>
                  <a:srgbClr val="000000"/>
                </a:solidFill>
                <a:latin typeface="+mn-lt"/>
              </a:rPr>
              <a:t>nécéssaire</a:t>
            </a:r>
            <a:r>
              <a:rPr lang="fr-FR" sz="900" dirty="0">
                <a:solidFill>
                  <a:srgbClr val="000000"/>
                </a:solidFill>
                <a:latin typeface="+mn-lt"/>
              </a:rPr>
              <a:t> pour prouver l’efficacité du traitement proposé par embolisation. En tout état de cause, l’intervention reste considérée avec un niveau de preuve 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2B selon l’AVF – </a:t>
            </a:r>
            <a:r>
              <a:rPr lang="fr-FR" sz="900" i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American </a:t>
            </a:r>
            <a:r>
              <a:rPr lang="fr-FR" sz="900" i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Venous</a:t>
            </a:r>
            <a:r>
              <a:rPr lang="fr-FR" sz="900" i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Forum— 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et la Société de chirurgie vasculaire.</a:t>
            </a:r>
            <a:endParaRPr lang="fr-FR" sz="900" dirty="0">
              <a:solidFill>
                <a:schemeClr val="accent6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4F0991-E16D-8EC4-FF46-A3395B383712}"/>
              </a:ext>
            </a:extLst>
          </p:cNvPr>
          <p:cNvSpPr txBox="1"/>
          <p:nvPr/>
        </p:nvSpPr>
        <p:spPr>
          <a:xfrm>
            <a:off x="283221" y="4979196"/>
            <a:ext cx="457705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4" indent="-171444">
              <a:buFont typeface="Wingdings" pitchFamily="2" charset="2"/>
              <a:buChar char="§"/>
            </a:pPr>
            <a:r>
              <a:rPr lang="fr-CA" sz="900" dirty="0">
                <a:solidFill>
                  <a:schemeClr val="accent6">
                    <a:lumMod val="10000"/>
                  </a:schemeClr>
                </a:solidFill>
              </a:rPr>
              <a:t>Les chercheurs</a:t>
            </a:r>
          </a:p>
          <a:p>
            <a:pPr marL="628628" lvl="1" indent="-171444">
              <a:buFont typeface="Wingdings" pitchFamily="2" charset="2"/>
              <a:buChar char="§"/>
            </a:pPr>
            <a:r>
              <a:rPr lang="fr-CA" sz="900" dirty="0">
                <a:solidFill>
                  <a:schemeClr val="accent6">
                    <a:lumMod val="10000"/>
                  </a:schemeClr>
                </a:solidFill>
              </a:rPr>
              <a:t>Dr Gilles Soulez</a:t>
            </a:r>
          </a:p>
          <a:p>
            <a:pPr marL="628628" lvl="1" indent="-171444">
              <a:buFont typeface="Wingdings" pitchFamily="2" charset="2"/>
              <a:buChar char="§"/>
            </a:pPr>
            <a:r>
              <a:rPr lang="fr-CA" sz="900" dirty="0">
                <a:solidFill>
                  <a:schemeClr val="accent6">
                    <a:lumMod val="10000"/>
                  </a:schemeClr>
                </a:solidFill>
              </a:rPr>
              <a:t>Dr Ahmed </a:t>
            </a:r>
            <a:r>
              <a:rPr lang="fr-CA" sz="900" dirty="0" err="1">
                <a:solidFill>
                  <a:schemeClr val="accent6">
                    <a:lumMod val="10000"/>
                  </a:schemeClr>
                </a:solidFill>
              </a:rPr>
              <a:t>Bentridi</a:t>
            </a:r>
            <a:endParaRPr lang="fr-CA" sz="900" dirty="0">
              <a:solidFill>
                <a:schemeClr val="accent6">
                  <a:lumMod val="10000"/>
                </a:schemeClr>
              </a:solidFill>
            </a:endParaRPr>
          </a:p>
          <a:p>
            <a:pPr lvl="1"/>
            <a:endParaRPr lang="fr-CA" sz="900" dirty="0">
              <a:solidFill>
                <a:schemeClr val="accent6">
                  <a:lumMod val="10000"/>
                </a:schemeClr>
              </a:solidFill>
            </a:endParaRPr>
          </a:p>
          <a:p>
            <a:pPr marL="171444" indent="-171444">
              <a:buFont typeface="Wingdings" pitchFamily="2" charset="2"/>
              <a:buChar char="§"/>
            </a:pPr>
            <a:r>
              <a:rPr lang="fr-CA" sz="900" dirty="0">
                <a:solidFill>
                  <a:schemeClr val="accent6">
                    <a:lumMod val="10000"/>
                  </a:schemeClr>
                </a:solidFill>
              </a:rPr>
              <a:t>L’institut de recherche </a:t>
            </a:r>
          </a:p>
          <a:p>
            <a:pPr marL="628628" lvl="1" indent="-171444">
              <a:buFont typeface="Wingdings" pitchFamily="2" charset="2"/>
              <a:buChar char="§"/>
            </a:pPr>
            <a:r>
              <a:rPr lang="fr-CA" sz="900" dirty="0">
                <a:solidFill>
                  <a:schemeClr val="accent6">
                    <a:lumMod val="10000"/>
                  </a:schemeClr>
                </a:solidFill>
              </a:rPr>
              <a:t>Centre de Recherche du Centre Hospitalier de l’Université de Montréal (CRCHUM)</a:t>
            </a:r>
            <a:endParaRPr lang="fr-FR" sz="9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AC15F86-88CB-B3CE-020F-6EB5ECF48191}"/>
              </a:ext>
            </a:extLst>
          </p:cNvPr>
          <p:cNvSpPr txBox="1"/>
          <p:nvPr/>
        </p:nvSpPr>
        <p:spPr>
          <a:xfrm>
            <a:off x="2" y="0"/>
            <a:ext cx="20185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</a:rPr>
              <a:t>Saskia Hazout </a:t>
            </a:r>
          </a:p>
          <a:p>
            <a:r>
              <a:rPr lang="fr-FR" sz="900" dirty="0">
                <a:solidFill>
                  <a:schemeClr val="bg1"/>
                </a:solidFill>
              </a:rPr>
              <a:t>Syndrome de congestion pelvienne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559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31DD09C-C76F-2F90-52F5-BC0834D16461}"/>
              </a:ext>
            </a:extLst>
          </p:cNvPr>
          <p:cNvSpPr txBox="1"/>
          <p:nvPr/>
        </p:nvSpPr>
        <p:spPr>
          <a:xfrm>
            <a:off x="128586" y="-85455"/>
            <a:ext cx="48863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Bibliographie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222813D-AE39-4BA2-C226-E902423276EE}"/>
              </a:ext>
            </a:extLst>
          </p:cNvPr>
          <p:cNvSpPr txBox="1"/>
          <p:nvPr/>
        </p:nvSpPr>
        <p:spPr>
          <a:xfrm>
            <a:off x="148589" y="1196103"/>
            <a:ext cx="4846320" cy="4378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1. Ignacio E, 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Dua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R, Sarin S, Harper A, 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Yim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D, Mathur V, et al. 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Pelvic Congestion Syndrome: Diagnosis and Treatment. Semin </a:t>
            </a:r>
            <a:r>
              <a:rPr lang="en-US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Interv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Radiol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déc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2008;25(04):361‑8. </a:t>
            </a:r>
            <a:endParaRPr lang="fr-FR" sz="900" dirty="0">
              <a:latin typeface="+mn-lt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2. MacNeill C. Dyspareunia. </a:t>
            </a:r>
            <a:r>
              <a:rPr lang="en-US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Obstet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Gynecol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Clin North Am. </a:t>
            </a:r>
            <a:r>
              <a:rPr lang="en-US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déc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2006;33(4):565‑77. </a:t>
            </a:r>
            <a:endParaRPr lang="fr-FR" sz="900" dirty="0">
              <a:latin typeface="+mn-lt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3. Earl RA, </a:t>
            </a:r>
            <a:r>
              <a:rPr lang="en-US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Grivell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RM. Nifedipine for primary </a:t>
            </a:r>
            <a:r>
              <a:rPr lang="en-US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dysmenorrhoea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. Cochrane </a:t>
            </a:r>
            <a:r>
              <a:rPr lang="en-US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Gynaecology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and Fertility Group, </a:t>
            </a:r>
            <a:r>
              <a:rPr lang="en-US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éditeur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. 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Cochrane 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Database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Syst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Rev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[Internet]. 23 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déc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2017 [cité 12 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avr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2022]; Disponible à: https://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doi.wiley.com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/10.1002/14651858.CD012912</a:t>
            </a:r>
            <a:endParaRPr lang="fr-FR" sz="900" dirty="0">
              <a:latin typeface="+mn-lt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4. Mehta P, Leslie SW, 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Reddivari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AKR. 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Dysuria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Dans: </a:t>
            </a:r>
            <a:r>
              <a:rPr lang="en-US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StatPearls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[Internet]. Treasure Island (FL): </a:t>
            </a:r>
            <a:r>
              <a:rPr lang="en-US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StatPearls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Publishing; 2022 [</a:t>
            </a:r>
            <a:r>
              <a:rPr lang="en-US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cité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12 </a:t>
            </a:r>
            <a:r>
              <a:rPr lang="en-US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avr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2022]. 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Disponible à: http://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www.ncbi.nlm.nih.gov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/books/NBK549918/</a:t>
            </a:r>
            <a:endParaRPr lang="fr-FR" sz="900" dirty="0">
              <a:latin typeface="+mn-lt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5. </a:t>
            </a:r>
            <a:r>
              <a:rPr lang="en-US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Kies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DD, Kim HS. Pelvic Congestion Syndrome: A Review of Current Diagnostic and Minimally Invasive Treatment Modalities. 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Phlebol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J 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Venous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Dis. mars 2012;27(1_suppl):52‑7. </a:t>
            </a:r>
            <a:endParaRPr lang="fr-FR" sz="900" dirty="0">
              <a:latin typeface="+mn-lt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6. 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Paisant-Thouveny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F, Le 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Pennec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V, 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Loffroy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R. Varicocèles, varices pelviennes et syndrome de congestion pelvienne : place de la radiologie interventionnelle. Presse Médicale. 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avr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2019;48(4):419‑34. </a:t>
            </a:r>
            <a:endParaRPr lang="fr-FR" sz="900" dirty="0">
              <a:latin typeface="+mn-lt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7. 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Niclot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J, 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Stansal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A, Di 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Primio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M, Angelopoulos G, 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Yannoutsos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A, 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Lazareth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I, et al. Un syndrome de congestion pelvienne post-thrombotique. JMV-J Médecine 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Vasc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. sept 2018;43(5):310‑5. </a:t>
            </a:r>
            <a:endParaRPr lang="fr-FR" sz="900" dirty="0">
              <a:latin typeface="+mn-lt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8. Basile A, Failla G, 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Gozzo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C. 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Pelvic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Congestion Syndrome. 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Semin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Ultrasound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CT MRI. </a:t>
            </a:r>
            <a:r>
              <a:rPr lang="fr-FR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févr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2021;42(1):3‑12. </a:t>
            </a:r>
          </a:p>
          <a:p>
            <a:pPr>
              <a:spcBef>
                <a:spcPts val="600"/>
              </a:spcBef>
            </a:pP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9. 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De Gregorio MA, </a:t>
            </a:r>
            <a:r>
              <a:rPr lang="en-US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Guirola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JA, Alvarez-</a:t>
            </a:r>
            <a:r>
              <a:rPr lang="en-US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Arranz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E, Sánchez-</a:t>
            </a:r>
            <a:r>
              <a:rPr lang="en-US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Ballestin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M, </a:t>
            </a:r>
            <a:r>
              <a:rPr lang="en-US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Urbano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J, </a:t>
            </a:r>
            <a:r>
              <a:rPr lang="en-US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Sierre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S. Pelvic Venous Disorders in Women due to Pelvic Varices: Treatment by Embolization: Experience in 520 Patients. J </a:t>
            </a:r>
            <a:r>
              <a:rPr lang="en-US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Vasc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Interv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Radiol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. oct 2020;31(10):1560‑9</a:t>
            </a:r>
            <a:r>
              <a:rPr lang="fr-FR" sz="9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. </a:t>
            </a:r>
            <a:endParaRPr lang="fr-FR" sz="9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A8B988-AC60-9498-95E8-6E057B35C9AE}"/>
              </a:ext>
            </a:extLst>
          </p:cNvPr>
          <p:cNvSpPr txBox="1"/>
          <p:nvPr/>
        </p:nvSpPr>
        <p:spPr>
          <a:xfrm>
            <a:off x="0" y="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</a:rPr>
              <a:t>Saskia Hazout </a:t>
            </a:r>
          </a:p>
          <a:p>
            <a:r>
              <a:rPr lang="fr-FR" sz="900" dirty="0">
                <a:solidFill>
                  <a:schemeClr val="bg1"/>
                </a:solidFill>
              </a:rPr>
              <a:t>Syndrome de congestion pelvienne </a:t>
            </a:r>
          </a:p>
        </p:txBody>
      </p:sp>
    </p:spTree>
    <p:extLst>
      <p:ext uri="{BB962C8B-B14F-4D97-AF65-F5344CB8AC3E}">
        <p14:creationId xmlns:p14="http://schemas.microsoft.com/office/powerpoint/2010/main" val="3796043432"/>
      </p:ext>
    </p:extLst>
  </p:cSld>
  <p:clrMapOvr>
    <a:masterClrMapping/>
  </p:clrMapOvr>
</p:sld>
</file>

<file path=ppt/theme/theme1.xml><?xml version="1.0" encoding="utf-8"?>
<a:theme xmlns:a="http://schemas.openxmlformats.org/drawingml/2006/main" name="CHUM Pot 16_9 final">
  <a:themeElements>
    <a:clrScheme name="Personnalisée 5">
      <a:dk1>
        <a:srgbClr val="004071"/>
      </a:dk1>
      <a:lt1>
        <a:sysClr val="window" lastClr="FFFFFF"/>
      </a:lt1>
      <a:dk2>
        <a:srgbClr val="000000"/>
      </a:dk2>
      <a:lt2>
        <a:srgbClr val="6DCFF6"/>
      </a:lt2>
      <a:accent1>
        <a:srgbClr val="004071"/>
      </a:accent1>
      <a:accent2>
        <a:srgbClr val="6DCFF6"/>
      </a:accent2>
      <a:accent3>
        <a:srgbClr val="FFFCD5"/>
      </a:accent3>
      <a:accent4>
        <a:srgbClr val="72BF44"/>
      </a:accent4>
      <a:accent5>
        <a:srgbClr val="00A88E"/>
      </a:accent5>
      <a:accent6>
        <a:srgbClr val="2FABCA"/>
      </a:accent6>
      <a:hlink>
        <a:srgbClr val="63635F"/>
      </a:hlink>
      <a:folHlink>
        <a:srgbClr val="88878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verticale_2" id="{ADC2230F-57A1-2C48-9617-5710B8A131B9}" vid="{68CC2C2B-3B2E-0B4A-9F3B-8B8F08989E7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verticale_2</Template>
  <TotalTime>8464</TotalTime>
  <Words>1403</Words>
  <Application>Microsoft Macintosh PowerPoint</Application>
  <PresentationFormat>Affichage à l'écran (16:9)</PresentationFormat>
  <Paragraphs>221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ArialMT</vt:lpstr>
      <vt:lpstr>Calibri</vt:lpstr>
      <vt:lpstr>Wingdings</vt:lpstr>
      <vt:lpstr>CHUM Pot 16_9 final</vt:lpstr>
      <vt:lpstr>Traitement endovasculaire du syndrome de congestion pelvienne chez 246 patientes et résultats à long terme et analyse des facteurs pronostiques</vt:lpstr>
      <vt:lpstr>Introduction </vt:lpstr>
      <vt:lpstr> Méthodes : </vt:lpstr>
      <vt:lpstr>Résultats</vt:lpstr>
      <vt:lpstr>Résultats</vt:lpstr>
      <vt:lpstr>Conclusion</vt:lpstr>
      <vt:lpstr>Présentation PowerPoint</vt:lpstr>
    </vt:vector>
  </TitlesOfParts>
  <Company>CHUM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Chalifour Mireille</dc:creator>
  <cp:lastModifiedBy>Saskia Hazout</cp:lastModifiedBy>
  <cp:revision>8</cp:revision>
  <dcterms:created xsi:type="dcterms:W3CDTF">2018-10-24T18:50:19Z</dcterms:created>
  <dcterms:modified xsi:type="dcterms:W3CDTF">2023-02-01T21:23:22Z</dcterms:modified>
</cp:coreProperties>
</file>