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5AC0FF"/>
    <a:srgbClr val="006BB6"/>
    <a:srgbClr val="6DCFF6"/>
    <a:srgbClr val="FFFFFF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4" autoAdjust="0"/>
    <p:restoredTop sz="94671"/>
  </p:normalViewPr>
  <p:slideViewPr>
    <p:cSldViewPr snapToGrid="0" showGuides="1">
      <p:cViewPr varScale="1">
        <p:scale>
          <a:sx n="84" d="100"/>
          <a:sy n="84" d="100"/>
        </p:scale>
        <p:origin x="2904" y="1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0A798-C28D-624B-A52F-C2988C920C32}" type="datetimeFigureOut">
              <a:rPr lang="fr-CA" altLang="en-US"/>
              <a:pPr/>
              <a:t>2023-04-14</a:t>
            </a:fld>
            <a:endParaRPr lang="fr-CA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49F2-E964-4844-A62A-475F55834C0A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309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5D600-F638-FB42-9B76-9BE0B7330CB0}" type="datetimeFigureOut">
              <a:rPr lang="fr-CA" altLang="en-US"/>
              <a:pPr/>
              <a:t>2023-04-14</a:t>
            </a:fld>
            <a:endParaRPr lang="fr-CA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56BD8-2BF2-1147-AA5B-A97EA98A41BE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37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129046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2787805"/>
            <a:ext cx="4629150" cy="5591378"/>
          </a:xfrm>
        </p:spPr>
        <p:txBody>
          <a:bodyPr/>
          <a:lstStyle>
            <a:lvl1pPr>
              <a:spcAft>
                <a:spcPts val="338"/>
              </a:spcAft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0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497336"/>
            <a:ext cx="4629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3021336"/>
            <a:ext cx="4629150" cy="5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9" name="Rectangle-haut"/>
          <p:cNvSpPr/>
          <p:nvPr userDrawn="1"/>
        </p:nvSpPr>
        <p:spPr>
          <a:xfrm>
            <a:off x="0" y="-1"/>
            <a:ext cx="5143500" cy="1064525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8423718"/>
            <a:ext cx="2291118" cy="720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25717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6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1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4" indent="-192884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17915" indent="-160736" algn="l" rtl="0" eaLnBrk="1" fontAlgn="base" hangingPunct="1">
        <a:spcBef>
          <a:spcPct val="20000"/>
        </a:spcBef>
        <a:spcAft>
          <a:spcPct val="0"/>
        </a:spcAft>
        <a:buChar char="–"/>
        <a:defRPr sz="1800" baseline="0">
          <a:solidFill>
            <a:schemeClr val="tx2"/>
          </a:solidFill>
          <a:latin typeface="+mn-lt"/>
          <a:ea typeface="ＭＳ Ｐゴシック" charset="0"/>
        </a:defRPr>
      </a:lvl2pPr>
      <a:lvl3pPr marL="642945" indent="-128589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2"/>
          </a:solidFill>
          <a:latin typeface="+mn-lt"/>
          <a:ea typeface="ＭＳ Ｐゴシック" charset="0"/>
        </a:defRPr>
      </a:lvl3pPr>
      <a:lvl4pPr marL="900124" indent="-128589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157302" indent="-1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1414481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58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37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15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paulgavrikov/visualkera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1E31-C90E-615B-A433-DD605115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342530"/>
            <a:ext cx="4629150" cy="1573042"/>
          </a:xfrm>
        </p:spPr>
        <p:txBody>
          <a:bodyPr/>
          <a:lstStyle/>
          <a:p>
            <a:pPr algn="ctr"/>
            <a:r>
              <a:rPr lang="en-US" dirty="0" err="1"/>
              <a:t>Intégration</a:t>
            </a:r>
            <a:r>
              <a:rPr lang="en-US" dirty="0"/>
              <a:t> d’un </a:t>
            </a:r>
            <a:r>
              <a:rPr lang="en-US" dirty="0" err="1"/>
              <a:t>modèle</a:t>
            </a:r>
            <a:r>
              <a:rPr lang="en-US" dirty="0"/>
              <a:t> </a:t>
            </a:r>
            <a:r>
              <a:rPr lang="en-US" dirty="0" err="1"/>
              <a:t>d'apprentissage</a:t>
            </a:r>
            <a:r>
              <a:rPr lang="en-US" dirty="0"/>
              <a:t> </a:t>
            </a:r>
            <a:r>
              <a:rPr lang="en-US" dirty="0" err="1"/>
              <a:t>automatique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</a:t>
            </a:r>
            <a:r>
              <a:rPr lang="en-US" dirty="0" err="1"/>
              <a:t>d’accélérer</a:t>
            </a:r>
            <a:r>
              <a:rPr lang="en-US" dirty="0"/>
              <a:t> </a:t>
            </a:r>
            <a:r>
              <a:rPr lang="en-US" dirty="0" err="1"/>
              <a:t>l’annotation</a:t>
            </a:r>
            <a:r>
              <a:rPr lang="en-US" dirty="0"/>
              <a:t> </a:t>
            </a:r>
            <a:r>
              <a:rPr lang="en-US" dirty="0" err="1"/>
              <a:t>d’images</a:t>
            </a:r>
            <a:r>
              <a:rPr lang="en-US" dirty="0"/>
              <a:t> </a:t>
            </a:r>
            <a:r>
              <a:rPr lang="en-US" dirty="0" err="1"/>
              <a:t>médicales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0C34-998C-3382-066A-67C36E76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130" y="6315033"/>
            <a:ext cx="2314576" cy="1659696"/>
          </a:xfrm>
        </p:spPr>
        <p:txBody>
          <a:bodyPr/>
          <a:lstStyle/>
          <a:p>
            <a:pPr marL="0" indent="0">
              <a:buNone/>
            </a:pPr>
            <a:r>
              <a:rPr lang="en-CA" sz="1100" b="1" i="0" u="none" strike="noStrike" dirty="0">
                <a:solidFill>
                  <a:schemeClr val="tx1"/>
                </a:solidFill>
                <a:effectLst/>
                <a:latin typeface="YACkoButpeE 0"/>
              </a:rPr>
              <a:t>Auteurs</a:t>
            </a:r>
          </a:p>
          <a:p>
            <a:pPr marL="0" indent="0">
              <a:buNone/>
            </a:pP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Marie-Jeanne Noel,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étudiante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en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médecine</a:t>
            </a:r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An Ni Wu, MD, candidate MSc</a:t>
            </a:r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Eleyine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Zarour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, MD,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résidente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en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radiologie</a:t>
            </a:r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Tasha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Cusson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,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étudiante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en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médecine</a:t>
            </a:r>
            <a:endParaRPr lang="en-CA" sz="900" b="0" i="0" u="none" strike="noStrike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Laurent Letourneau-</a:t>
            </a:r>
            <a:r>
              <a:rPr lang="en-CA" sz="9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Guillon</a:t>
            </a:r>
            <a:r>
              <a:rPr lang="en-CA" sz="9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, MD, MSc </a:t>
            </a:r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37BBA-9046-543E-92CF-1BF940F458FC}"/>
              </a:ext>
            </a:extLst>
          </p:cNvPr>
          <p:cNvSpPr txBox="1"/>
          <p:nvPr/>
        </p:nvSpPr>
        <p:spPr>
          <a:xfrm>
            <a:off x="437321" y="3031958"/>
            <a:ext cx="444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en-US" sz="2000" b="1" i="0" u="none" strike="noStrike" cap="none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à la </a:t>
            </a:r>
            <a:r>
              <a:rPr lang="en-US" sz="20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création</a:t>
            </a:r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d’une</a:t>
            </a:r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base de </a:t>
            </a:r>
            <a:r>
              <a:rPr lang="en-US" sz="20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données</a:t>
            </a:r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d’hémorragies</a:t>
            </a:r>
            <a:r>
              <a:rPr lang="en-US" sz="20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intracérébrales</a:t>
            </a:r>
            <a:endParaRPr lang="en-US" sz="2000" b="0" i="0" u="none" strike="noStrike" cap="none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05;p1">
            <a:extLst>
              <a:ext uri="{FF2B5EF4-FFF2-40B4-BE49-F238E27FC236}">
                <a16:creationId xmlns:a16="http://schemas.microsoft.com/office/drawing/2014/main" id="{4243562C-235C-20E5-2D7E-DD31A96329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5620"/>
          <a:stretch/>
        </p:blipFill>
        <p:spPr>
          <a:xfrm>
            <a:off x="169518" y="8569398"/>
            <a:ext cx="532112" cy="45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1" descr="About | RSNA">
            <a:extLst>
              <a:ext uri="{FF2B5EF4-FFF2-40B4-BE49-F238E27FC236}">
                <a16:creationId xmlns:a16="http://schemas.microsoft.com/office/drawing/2014/main" id="{6B36FE98-117B-4DFF-77E4-A49312E467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799" y="8585721"/>
            <a:ext cx="336194" cy="49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4;p1">
            <a:extLst>
              <a:ext uri="{FF2B5EF4-FFF2-40B4-BE49-F238E27FC236}">
                <a16:creationId xmlns:a16="http://schemas.microsoft.com/office/drawing/2014/main" id="{2E9BC04E-15ED-D369-1D91-A15B9714D9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8715" y="8751616"/>
            <a:ext cx="784145" cy="29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7;p1" descr="FRQS competition: the CRCHUM stands out">
            <a:extLst>
              <a:ext uri="{FF2B5EF4-FFF2-40B4-BE49-F238E27FC236}">
                <a16:creationId xmlns:a16="http://schemas.microsoft.com/office/drawing/2014/main" id="{AC65AB2A-276A-A3B4-8241-7C81EE92EE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880" y="8711935"/>
            <a:ext cx="696505" cy="40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6;p1">
            <a:extLst>
              <a:ext uri="{FF2B5EF4-FFF2-40B4-BE49-F238E27FC236}">
                <a16:creationId xmlns:a16="http://schemas.microsoft.com/office/drawing/2014/main" id="{CFFCAF02-4BBB-2FC7-E408-F18E2297B1C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0362" y="8525254"/>
            <a:ext cx="535472" cy="59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D8FE6E5-2ADE-3560-6DF5-9FA7421CD31D}"/>
              </a:ext>
            </a:extLst>
          </p:cNvPr>
          <p:cNvSpPr txBox="1">
            <a:spLocks/>
          </p:cNvSpPr>
          <p:nvPr/>
        </p:nvSpPr>
        <p:spPr bwMode="auto">
          <a:xfrm>
            <a:off x="102944" y="6301424"/>
            <a:ext cx="2468806" cy="23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1100" b="1" kern="0" dirty="0" err="1">
                <a:solidFill>
                  <a:schemeClr val="tx1"/>
                </a:solidFill>
                <a:latin typeface="YACkoButpeE 0"/>
              </a:rPr>
              <a:t>Fiancement</a:t>
            </a:r>
            <a:endParaRPr lang="en-CA" sz="900" b="1" kern="0" dirty="0">
              <a:solidFill>
                <a:schemeClr val="tx1"/>
              </a:solidFill>
              <a:latin typeface="YACkoButpeE 0"/>
            </a:endParaRPr>
          </a:p>
          <a:p>
            <a:pPr marL="0" indent="0">
              <a:buNone/>
            </a:pPr>
            <a:r>
              <a:rPr lang="en-CA" sz="900" b="1" dirty="0">
                <a:solidFill>
                  <a:srgbClr val="1F1B17"/>
                </a:solidFill>
                <a:latin typeface="YACkoButpeE 0"/>
              </a:rPr>
              <a:t>Dr Laurent </a:t>
            </a:r>
            <a:r>
              <a:rPr lang="en-CA" sz="900" b="1" dirty="0" err="1">
                <a:solidFill>
                  <a:srgbClr val="1F1B17"/>
                </a:solidFill>
                <a:latin typeface="YACkoButpeE 0"/>
              </a:rPr>
              <a:t>Létourneau-Guillon</a:t>
            </a:r>
            <a:endParaRPr lang="en-CA" sz="900" b="1" dirty="0">
              <a:solidFill>
                <a:srgbClr val="1F1B17"/>
              </a:solidFill>
              <a:latin typeface="YACkoButpeE 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" dirty="0">
                <a:solidFill>
                  <a:srgbClr val="1F1B17"/>
                </a:solidFill>
                <a:latin typeface="YACkoButpeE 0"/>
              </a:rPr>
              <a:t>1. FRQS/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Fondation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de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l’Association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des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Radiologistes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du Québec (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Chercheur-clinicien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Junior 1 et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Recherches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en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radiologie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)</a:t>
            </a:r>
          </a:p>
          <a:p>
            <a:pPr marL="0" indent="0">
              <a:buNone/>
            </a:pPr>
            <a:r>
              <a:rPr lang="en-CA" sz="900" dirty="0">
                <a:solidFill>
                  <a:srgbClr val="1F1B17"/>
                </a:solidFill>
                <a:latin typeface="YACkoButpeE 0"/>
              </a:rPr>
              <a:t>2. RSNA Foundation Seed Grant</a:t>
            </a:r>
          </a:p>
          <a:p>
            <a:pPr marL="0" indent="0">
              <a:buNone/>
            </a:pPr>
            <a:r>
              <a:rPr lang="en-CA" sz="900" dirty="0">
                <a:solidFill>
                  <a:srgbClr val="1F1B17"/>
                </a:solidFill>
                <a:latin typeface="YACkoButpeE 0"/>
              </a:rPr>
              <a:t>3. Support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professoral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UdeM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et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département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de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radiologie</a:t>
            </a:r>
            <a:endParaRPr lang="en-CA" sz="900" dirty="0">
              <a:solidFill>
                <a:srgbClr val="1F1B17"/>
              </a:solidFill>
              <a:latin typeface="YACkoButpeE 0"/>
            </a:endParaRPr>
          </a:p>
          <a:p>
            <a:pPr marL="0" indent="0">
              <a:buNone/>
            </a:pPr>
            <a:r>
              <a:rPr lang="en-CA" sz="900" dirty="0">
                <a:solidFill>
                  <a:srgbClr val="1F1B17"/>
                </a:solidFill>
                <a:latin typeface="YACkoButpeE 0"/>
              </a:rPr>
              <a:t>4. CRCHUM</a:t>
            </a:r>
          </a:p>
          <a:p>
            <a:pPr marL="0" indent="0">
              <a:buNone/>
            </a:pPr>
            <a:r>
              <a:rPr lang="en-CA" sz="900" b="1" dirty="0">
                <a:solidFill>
                  <a:srgbClr val="1F1B17"/>
                </a:solidFill>
                <a:latin typeface="YACkoButpeE 0"/>
              </a:rPr>
              <a:t>Marie-Jeanne Noël 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: Bourse </a:t>
            </a:r>
            <a:r>
              <a:rPr lang="en-CA" sz="900" dirty="0" err="1">
                <a:solidFill>
                  <a:srgbClr val="1F1B17"/>
                </a:solidFill>
                <a:latin typeface="YACkoButpeE 0"/>
              </a:rPr>
              <a:t>d'été</a:t>
            </a:r>
            <a:r>
              <a:rPr lang="en-CA" sz="900" dirty="0">
                <a:solidFill>
                  <a:srgbClr val="1F1B17"/>
                </a:solidFill>
                <a:latin typeface="YACkoButpeE 0"/>
              </a:rPr>
              <a:t> stage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PREMIER</a:t>
            </a:r>
            <a:endParaRPr lang="en-CA" sz="1000" dirty="0">
              <a:solidFill>
                <a:srgbClr val="1F1B17"/>
              </a:solidFill>
              <a:effectLst/>
              <a:latin typeface="YACkoButpeE 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63FF4-57B2-AAC1-8252-E6472F1B14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70"/>
          <a:stretch/>
        </p:blipFill>
        <p:spPr>
          <a:xfrm>
            <a:off x="546711" y="3774012"/>
            <a:ext cx="4050077" cy="25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3" y="1238827"/>
            <a:ext cx="4629150" cy="904901"/>
          </a:xfrm>
        </p:spPr>
        <p:txBody>
          <a:bodyPr/>
          <a:lstStyle/>
          <a:p>
            <a:pPr algn="ctr"/>
            <a:r>
              <a:rPr lang="en-CA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32" y="1821148"/>
            <a:ext cx="4527791" cy="4009542"/>
          </a:xfrm>
        </p:spPr>
        <p:txBody>
          <a:bodyPr/>
          <a:lstStyle/>
          <a:p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Nous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avons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entraîne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́ un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modèle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d’intelligence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artificielle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avec 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150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images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d'hémorragies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cérébrales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annotées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. </a:t>
            </a:r>
          </a:p>
          <a:p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Nous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avons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ensuite utilisé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modèle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pour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prédire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la segmentation de 47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nouvelles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images, avec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une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performance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modeste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,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qui a tout de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même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permis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d’obtenir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des 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annotations 20 % plus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rapides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à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effectuer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en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comparaison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à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une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annotation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manuelle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sans assistance. </a:t>
            </a:r>
          </a:p>
          <a:p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L’étude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contient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un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potentiel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biais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d’amélioration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qui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pourrait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affecter les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résultats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. </a:t>
            </a:r>
            <a:endParaRPr lang="en-CA" dirty="0">
              <a:solidFill>
                <a:srgbClr val="1F1B17"/>
              </a:solidFill>
              <a:effectLst/>
              <a:latin typeface="YACkoButpeE 0"/>
            </a:endParaRPr>
          </a:p>
          <a:p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Une </a:t>
            </a:r>
            <a:r>
              <a:rPr lang="en-CA" b="1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seconde</a:t>
            </a:r>
            <a:r>
              <a:rPr lang="en-CA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 version 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plus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performante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permis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de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raccourcir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de 50% le temps </a:t>
            </a:r>
            <a:r>
              <a:rPr lang="en-CA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d'annotation</a:t>
            </a:r>
            <a:r>
              <a:rPr lang="en-CA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.</a:t>
            </a:r>
          </a:p>
          <a:p>
            <a:endParaRPr lang="en-CA" dirty="0">
              <a:solidFill>
                <a:srgbClr val="1F1B17"/>
              </a:solidFill>
              <a:latin typeface="YACkoButpeE 0"/>
            </a:endParaRPr>
          </a:p>
          <a:p>
            <a:endParaRPr lang="en-CA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endParaRPr lang="en-CA" dirty="0">
              <a:solidFill>
                <a:srgbClr val="1F1B17"/>
              </a:solidFill>
              <a:effectLst/>
              <a:latin typeface="YACkoButpeE 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Google Shape;151;p6">
            <a:extLst>
              <a:ext uri="{FF2B5EF4-FFF2-40B4-BE49-F238E27FC236}">
                <a16:creationId xmlns:a16="http://schemas.microsoft.com/office/drawing/2014/main" id="{0E242587-1AE7-DC9A-DEC9-37B977E0CE08}"/>
              </a:ext>
            </a:extLst>
          </p:cNvPr>
          <p:cNvSpPr txBox="1">
            <a:spLocks/>
          </p:cNvSpPr>
          <p:nvPr/>
        </p:nvSpPr>
        <p:spPr bwMode="auto">
          <a:xfrm>
            <a:off x="459889" y="5706139"/>
            <a:ext cx="4223717" cy="21941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prédictions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faites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par un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neurones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convolutifs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entraîné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sur un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limité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d’exemples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peuvent-elles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accélérer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l'annotation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  ? </a:t>
            </a:r>
          </a:p>
          <a:p>
            <a:pPr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Oui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, et plus le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modèle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performant, plus on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sauve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du temps.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144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351785"/>
            <a:ext cx="4629150" cy="904901"/>
          </a:xfrm>
        </p:spPr>
        <p:txBody>
          <a:bodyPr/>
          <a:lstStyle/>
          <a:p>
            <a:pPr algn="ctr"/>
            <a:r>
              <a:rPr lang="en-CA" dirty="0" err="1"/>
              <a:t>Hémorragie</a:t>
            </a:r>
            <a:r>
              <a:rPr lang="en-CA" dirty="0"/>
              <a:t> intra-</a:t>
            </a:r>
            <a:r>
              <a:rPr lang="en-CA" dirty="0" err="1"/>
              <a:t>cérébrale</a:t>
            </a:r>
            <a:r>
              <a:rPr lang="en-CA" dirty="0"/>
              <a:t> (HIC)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586-2BBF-E365-96C9-B07F56BF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2532656"/>
            <a:ext cx="4629150" cy="2938246"/>
          </a:xfrm>
        </p:spPr>
        <p:txBody>
          <a:bodyPr/>
          <a:lstStyle/>
          <a:p>
            <a:pPr marL="2286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/>
              <a:t>15% de </a:t>
            </a:r>
            <a:r>
              <a:rPr lang="en-US" sz="1800" dirty="0" err="1"/>
              <a:t>l’ensemble</a:t>
            </a:r>
            <a:r>
              <a:rPr lang="en-US" sz="1800" dirty="0"/>
              <a:t> des AVC</a:t>
            </a: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/>
              <a:t>50% de </a:t>
            </a:r>
            <a:r>
              <a:rPr lang="en-US" sz="1800" dirty="0" err="1"/>
              <a:t>mortalité</a:t>
            </a:r>
            <a:endParaRPr lang="en-US" sz="1800" dirty="0"/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/>
              <a:t>Le volume de base de </a:t>
            </a:r>
            <a:r>
              <a:rPr lang="en-US" sz="1800" dirty="0" err="1"/>
              <a:t>l’HIC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un bon </a:t>
            </a:r>
            <a:r>
              <a:rPr lang="en-US" sz="1800" dirty="0" err="1"/>
              <a:t>prédicteur</a:t>
            </a:r>
            <a:r>
              <a:rPr lang="en-US" sz="1800" dirty="0"/>
              <a:t> </a:t>
            </a:r>
            <a:r>
              <a:rPr lang="en-US" sz="1800" dirty="0" err="1"/>
              <a:t>d’expansion</a:t>
            </a:r>
            <a:r>
              <a:rPr lang="en-US" sz="1800" dirty="0"/>
              <a:t> </a:t>
            </a:r>
            <a:r>
              <a:rPr lang="en-US" sz="1800" dirty="0" err="1"/>
              <a:t>d’hématome</a:t>
            </a:r>
            <a:endParaRPr lang="en-US" sz="1800" dirty="0"/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 err="1"/>
              <a:t>Avancées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intelligence </a:t>
            </a:r>
            <a:r>
              <a:rPr lang="en-US" sz="1800" dirty="0" err="1"/>
              <a:t>artificielle</a:t>
            </a:r>
            <a:r>
              <a:rPr lang="en-US" sz="1800" dirty="0"/>
              <a:t> - </a:t>
            </a:r>
            <a:r>
              <a:rPr lang="en-US" sz="1800" dirty="0" err="1"/>
              <a:t>potentiel</a:t>
            </a:r>
            <a:r>
              <a:rPr lang="en-US" sz="1800" dirty="0"/>
              <a:t> </a:t>
            </a:r>
            <a:r>
              <a:rPr lang="en-US" sz="1800" dirty="0" err="1"/>
              <a:t>d'extraire</a:t>
            </a:r>
            <a:r>
              <a:rPr lang="en-US" sz="1800" dirty="0"/>
              <a:t> </a:t>
            </a:r>
            <a:r>
              <a:rPr lang="en-US" sz="1800" dirty="0" err="1"/>
              <a:t>automatiquement</a:t>
            </a:r>
            <a:r>
              <a:rPr lang="en-US" sz="1800" dirty="0"/>
              <a:t> les volumes</a:t>
            </a:r>
          </a:p>
          <a:p>
            <a:pPr marL="0" indent="0">
              <a:lnSpc>
                <a:spcPct val="125000"/>
              </a:lnSpc>
              <a:buNone/>
            </a:pPr>
            <a:endParaRPr lang="en-CA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Google Shape;124;p2">
            <a:extLst>
              <a:ext uri="{FF2B5EF4-FFF2-40B4-BE49-F238E27FC236}">
                <a16:creationId xmlns:a16="http://schemas.microsoft.com/office/drawing/2014/main" id="{158E7AF5-41FE-22A3-AD45-EA1B38DDE71C}"/>
              </a:ext>
            </a:extLst>
          </p:cNvPr>
          <p:cNvSpPr txBox="1"/>
          <p:nvPr/>
        </p:nvSpPr>
        <p:spPr>
          <a:xfrm>
            <a:off x="464734" y="5746872"/>
            <a:ext cx="4214031" cy="21851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Nécessité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entraîner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modèle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segmentation demandant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quantité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annotées</a:t>
            </a:r>
            <a:endParaRPr sz="2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3;p2">
            <a:extLst>
              <a:ext uri="{FF2B5EF4-FFF2-40B4-BE49-F238E27FC236}">
                <a16:creationId xmlns:a16="http://schemas.microsoft.com/office/drawing/2014/main" id="{1A55CC42-1E6D-6965-9709-0880EAB7AD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413" t="23229" r="2618" b="12204"/>
          <a:stretch/>
        </p:blipFill>
        <p:spPr>
          <a:xfrm>
            <a:off x="3630016" y="1962362"/>
            <a:ext cx="1256308" cy="142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10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FC10-639A-4BC6-39BB-D307641E0FA4}"/>
              </a:ext>
            </a:extLst>
          </p:cNvPr>
          <p:cNvSpPr/>
          <p:nvPr/>
        </p:nvSpPr>
        <p:spPr>
          <a:xfrm>
            <a:off x="2700339" y="8110509"/>
            <a:ext cx="2443162" cy="101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370506"/>
            <a:ext cx="4629150" cy="1189814"/>
          </a:xfrm>
        </p:spPr>
        <p:txBody>
          <a:bodyPr/>
          <a:lstStyle/>
          <a:p>
            <a:r>
              <a:rPr lang="en-CA" b="1" i="0" u="none" strike="noStrike" cap="all" dirty="0">
                <a:effectLst/>
                <a:latin typeface="YALBs6Fu8F8 0"/>
              </a:rPr>
              <a:t>base de </a:t>
            </a:r>
            <a:r>
              <a:rPr lang="en-CA" b="1" i="0" u="none" strike="noStrike" cap="all" dirty="0" err="1">
                <a:effectLst/>
                <a:latin typeface="YALBs6Fu8F8 0"/>
              </a:rPr>
              <a:t>donnée</a:t>
            </a:r>
            <a:r>
              <a:rPr lang="en-CA" b="1" i="0" u="none" strike="noStrike" cap="all" dirty="0">
                <a:effectLst/>
                <a:latin typeface="YALBs6Fu8F8 0"/>
              </a:rPr>
              <a:t> du </a:t>
            </a:r>
            <a:r>
              <a:rPr lang="en-CA" b="1" i="0" u="none" strike="noStrike" cap="all" dirty="0" err="1">
                <a:effectLst/>
                <a:latin typeface="YALBs6Fu8F8 0"/>
              </a:rPr>
              <a:t>rsna</a:t>
            </a:r>
            <a:r>
              <a:rPr lang="en-CA" b="1" i="0" u="none" strike="noStrike" cap="all" dirty="0">
                <a:effectLst/>
                <a:latin typeface="YALBs6Fu8F8 0"/>
              </a:rPr>
              <a:t> 2019 </a:t>
            </a:r>
            <a:br>
              <a:rPr lang="en-CA" cap="all" dirty="0">
                <a:effectLst/>
                <a:latin typeface="YALBs6Fu8F8 0"/>
              </a:rPr>
            </a:br>
            <a:r>
              <a:rPr lang="en-CA" b="0" i="0" u="none" strike="noStrike" dirty="0">
                <a:effectLst/>
                <a:latin typeface="YALBs6Fu8F8 0"/>
              </a:rPr>
              <a:t>RSNA intracranial hemorrhage detection challenge </a:t>
            </a:r>
            <a:br>
              <a:rPr lang="en-CA" dirty="0">
                <a:effectLst/>
                <a:latin typeface="YALBs6Fu8F8 0"/>
              </a:rPr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i="0" u="none" strike="noStrike" dirty="0">
                <a:solidFill>
                  <a:schemeClr val="tx1"/>
                </a:solidFill>
                <a:effectLst/>
                <a:latin typeface="YACgEbc43jc 0"/>
              </a:rPr>
              <a:t>QUOI : </a:t>
            </a:r>
            <a:r>
              <a:rPr lang="en-CA" b="0" i="0" u="none" strike="noStrike" dirty="0">
                <a:effectLst/>
                <a:latin typeface="YACgEbc43jc 0"/>
              </a:rPr>
              <a:t>Grande base de </a:t>
            </a:r>
            <a:r>
              <a:rPr lang="en-CA" b="0" i="0" u="none" strike="noStrike" dirty="0" err="1">
                <a:effectLst/>
                <a:latin typeface="YACgEbc43jc 0"/>
              </a:rPr>
              <a:t>données</a:t>
            </a:r>
            <a:r>
              <a:rPr lang="en-CA" b="0" i="0" u="none" strike="noStrike" dirty="0">
                <a:effectLst/>
                <a:latin typeface="YACgEbc43jc 0"/>
              </a:rPr>
              <a:t> (180 Gb) </a:t>
            </a:r>
            <a:r>
              <a:rPr lang="en-CA" b="0" i="0" u="none" strike="noStrike" dirty="0" err="1">
                <a:effectLst/>
                <a:latin typeface="YACgEbc43jc 0"/>
              </a:rPr>
              <a:t>contenant</a:t>
            </a:r>
            <a:r>
              <a:rPr lang="en-CA" b="0" i="0" u="none" strike="noStrike" dirty="0">
                <a:effectLst/>
                <a:latin typeface="YACgEbc43jc 0"/>
              </a:rPr>
              <a:t> des </a:t>
            </a:r>
            <a:r>
              <a:rPr lang="en-CA" b="0" i="0" u="none" strike="noStrike" dirty="0" err="1">
                <a:effectLst/>
                <a:latin typeface="YACgEbc43jc 0"/>
              </a:rPr>
              <a:t>cas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normaux</a:t>
            </a:r>
            <a:r>
              <a:rPr lang="en-CA" b="0" i="0" u="none" strike="noStrike" dirty="0">
                <a:effectLst/>
                <a:latin typeface="YACgEbc43jc 0"/>
              </a:rPr>
              <a:t> &amp; </a:t>
            </a:r>
            <a:r>
              <a:rPr lang="en-CA" b="0" i="0" u="none" strike="noStrike" dirty="0" err="1">
                <a:effectLst/>
                <a:latin typeface="YACgEbc43jc 0"/>
              </a:rPr>
              <a:t>cas</a:t>
            </a:r>
            <a:r>
              <a:rPr lang="en-CA" b="0" i="0" u="none" strike="noStrike" dirty="0">
                <a:effectLst/>
                <a:latin typeface="YACgEbc43jc 0"/>
              </a:rPr>
              <a:t> avec 5 types </a:t>
            </a:r>
            <a:r>
              <a:rPr lang="en-CA" b="0" i="0" u="none" strike="noStrike" dirty="0" err="1">
                <a:effectLst/>
                <a:latin typeface="YACgEbc43jc 0"/>
              </a:rPr>
              <a:t>d’hémorragie</a:t>
            </a:r>
            <a:r>
              <a:rPr lang="en-CA" b="0" i="0" u="none" strike="noStrike" dirty="0">
                <a:effectLst/>
                <a:latin typeface="YACgEbc43jc 0"/>
              </a:rPr>
              <a:t> - sans annotations </a:t>
            </a:r>
          </a:p>
          <a:p>
            <a:pPr marL="0" indent="0">
              <a:buNone/>
            </a:pP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1" i="0" u="none" strike="noStrike" dirty="0">
                <a:solidFill>
                  <a:schemeClr val="tx1"/>
                </a:solidFill>
                <a:effectLst/>
                <a:latin typeface="YACgEbc43jc 0"/>
              </a:rPr>
              <a:t>USAGE : </a:t>
            </a:r>
            <a:endParaRPr lang="en-CA" b="1" dirty="0">
              <a:solidFill>
                <a:schemeClr val="tx1"/>
              </a:solidFill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0" i="0" u="none" strike="noStrike" dirty="0">
                <a:effectLst/>
                <a:latin typeface="YACgEbc43jc 0"/>
              </a:rPr>
              <a:t>1 ) Les </a:t>
            </a:r>
            <a:r>
              <a:rPr lang="en-CA" b="0" i="0" u="none" strike="noStrike" dirty="0" err="1">
                <a:effectLst/>
                <a:latin typeface="YACgEbc43jc 0"/>
              </a:rPr>
              <a:t>cas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furent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filtrés</a:t>
            </a:r>
            <a:r>
              <a:rPr lang="en-CA" b="0" i="0" u="none" strike="noStrike" dirty="0">
                <a:effectLst/>
                <a:latin typeface="YACgEbc43jc 0"/>
              </a:rPr>
              <a:t> pour </a:t>
            </a:r>
            <a:r>
              <a:rPr lang="en-CA" b="0" i="0" u="none" strike="noStrike" dirty="0" err="1">
                <a:effectLst/>
                <a:latin typeface="YACgEbc43jc 0"/>
              </a:rPr>
              <a:t>garder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seulement</a:t>
            </a: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0" i="0" u="none" strike="noStrike" dirty="0">
                <a:effectLst/>
                <a:latin typeface="YACgEbc43jc 0"/>
              </a:rPr>
              <a:t>les </a:t>
            </a:r>
            <a:r>
              <a:rPr lang="en-CA" b="0" i="0" u="none" strike="noStrike" dirty="0" err="1">
                <a:effectLst/>
                <a:latin typeface="YACgEbc43jc 0"/>
              </a:rPr>
              <a:t>cas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d’HIC</a:t>
            </a: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0" i="0" u="none" strike="noStrike" dirty="0">
                <a:effectLst/>
                <a:latin typeface="YACgEbc43jc 0"/>
              </a:rPr>
              <a:t>2) 150 CT </a:t>
            </a:r>
            <a:r>
              <a:rPr lang="en-CA" b="0" i="0" u="none" strike="noStrike" dirty="0" err="1">
                <a:effectLst/>
                <a:latin typeface="YACgEbc43jc 0"/>
              </a:rPr>
              <a:t>contenant</a:t>
            </a:r>
            <a:r>
              <a:rPr lang="en-CA" b="0" i="0" u="none" strike="noStrike" dirty="0">
                <a:effectLst/>
                <a:latin typeface="YACgEbc43jc 0"/>
              </a:rPr>
              <a:t> des HIC </a:t>
            </a:r>
            <a:r>
              <a:rPr lang="en-CA" b="0" i="0" u="none" strike="noStrike" dirty="0" err="1">
                <a:effectLst/>
                <a:latin typeface="YACgEbc43jc 0"/>
              </a:rPr>
              <a:t>furent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annotés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à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0" i="0" u="none" strike="noStrike" dirty="0" err="1">
                <a:effectLst/>
                <a:latin typeface="YACgEbc43jc 0"/>
              </a:rPr>
              <a:t>l'aide</a:t>
            </a:r>
            <a:r>
              <a:rPr lang="en-CA" b="0" i="0" u="none" strike="noStrike" dirty="0">
                <a:effectLst/>
                <a:latin typeface="YACgEbc43jc 0"/>
              </a:rPr>
              <a:t> du </a:t>
            </a:r>
            <a:r>
              <a:rPr lang="en-CA" b="0" i="0" u="none" strike="noStrike" dirty="0" err="1">
                <a:effectLst/>
                <a:latin typeface="YACgEbc43jc 0"/>
              </a:rPr>
              <a:t>logiciel</a:t>
            </a:r>
            <a:r>
              <a:rPr lang="en-CA" b="0" i="0" u="none" strike="noStrike" dirty="0">
                <a:effectLst/>
                <a:latin typeface="YACgEbc43jc 0"/>
              </a:rPr>
              <a:t> 3D Slicer. Les annotations </a:t>
            </a: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0" i="0" u="none" strike="noStrike" dirty="0" err="1">
                <a:effectLst/>
                <a:latin typeface="YACgEbc43jc 0"/>
              </a:rPr>
              <a:t>consistaient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en</a:t>
            </a:r>
            <a:r>
              <a:rPr lang="en-CA" b="0" i="0" u="none" strike="noStrike" dirty="0">
                <a:effectLst/>
                <a:latin typeface="YACgEbc43jc 0"/>
              </a:rPr>
              <a:t> le </a:t>
            </a:r>
            <a:r>
              <a:rPr lang="en-CA" b="0" i="0" u="none" strike="noStrike" dirty="0" err="1">
                <a:effectLst/>
                <a:latin typeface="YACgEbc43jc 0"/>
              </a:rPr>
              <a:t>remplissage</a:t>
            </a:r>
            <a:r>
              <a:rPr lang="en-CA" b="0" i="0" u="none" strike="noStrike" dirty="0">
                <a:effectLst/>
                <a:latin typeface="YACgEbc43jc 0"/>
              </a:rPr>
              <a:t> du volume des HIC.</a:t>
            </a:r>
          </a:p>
          <a:p>
            <a:pPr marL="0" indent="0">
              <a:buNone/>
            </a:pP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b="1" i="0" u="none" strike="noStrike" dirty="0">
                <a:solidFill>
                  <a:schemeClr val="tx1"/>
                </a:solidFill>
                <a:effectLst/>
                <a:latin typeface="YACgEbc43jc 0"/>
              </a:rPr>
              <a:t>BUT : </a:t>
            </a:r>
            <a:r>
              <a:rPr lang="en-CA" b="0" i="0" u="none" strike="noStrike" dirty="0" err="1">
                <a:effectLst/>
                <a:latin typeface="YACgEbc43jc 0"/>
              </a:rPr>
              <a:t>Créer</a:t>
            </a:r>
            <a:r>
              <a:rPr lang="en-CA" b="0" i="0" u="none" strike="noStrike" dirty="0">
                <a:effectLst/>
                <a:latin typeface="YACgEbc43jc 0"/>
              </a:rPr>
              <a:t> des </a:t>
            </a:r>
            <a:r>
              <a:rPr lang="en-CA" b="0" i="0" u="none" strike="noStrike" dirty="0" err="1">
                <a:effectLst/>
                <a:latin typeface="YACgEbc43jc 0"/>
              </a:rPr>
              <a:t>données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annotées</a:t>
            </a:r>
            <a:r>
              <a:rPr lang="en-CA" b="0" i="0" u="none" strike="noStrike" dirty="0">
                <a:effectLst/>
                <a:latin typeface="YACgEbc43jc 0"/>
              </a:rPr>
              <a:t> pour entrainer </a:t>
            </a:r>
            <a:r>
              <a:rPr lang="en-CA" b="0" i="0" u="none" strike="noStrike" dirty="0" err="1">
                <a:effectLst/>
                <a:latin typeface="YACgEbc43jc 0"/>
              </a:rPr>
              <a:t>notre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modèle</a:t>
            </a:r>
            <a:r>
              <a:rPr lang="en-CA" b="0" i="0" u="none" strike="noStrike" dirty="0">
                <a:effectLst/>
                <a:latin typeface="YACgEbc43jc 0"/>
              </a:rPr>
              <a:t> </a:t>
            </a:r>
            <a:r>
              <a:rPr lang="en-CA" b="0" i="0" u="none" strike="noStrike" dirty="0" err="1">
                <a:effectLst/>
                <a:latin typeface="YACgEbc43jc 0"/>
              </a:rPr>
              <a:t>d'IA</a:t>
            </a:r>
            <a:endParaRPr lang="en-CA" dirty="0">
              <a:effectLst/>
              <a:latin typeface="YACgEbc43jc 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Google Shape;139;p5">
            <a:extLst>
              <a:ext uri="{FF2B5EF4-FFF2-40B4-BE49-F238E27FC236}">
                <a16:creationId xmlns:a16="http://schemas.microsoft.com/office/drawing/2014/main" id="{1CE08F51-4142-A6A1-CEFC-2407D7E5C6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46982"/>
          <a:stretch/>
        </p:blipFill>
        <p:spPr>
          <a:xfrm>
            <a:off x="432982" y="6987891"/>
            <a:ext cx="4277533" cy="11898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21061-5E15-F5B4-A715-B07208F3C325}"/>
              </a:ext>
            </a:extLst>
          </p:cNvPr>
          <p:cNvSpPr txBox="1"/>
          <p:nvPr/>
        </p:nvSpPr>
        <p:spPr>
          <a:xfrm>
            <a:off x="1" y="8639266"/>
            <a:ext cx="5143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effectLst/>
                <a:latin typeface="ArialMT"/>
              </a:rPr>
              <a:t>AE Flanders, LM </a:t>
            </a:r>
            <a:r>
              <a:rPr lang="en-CA" sz="900" dirty="0" err="1">
                <a:effectLst/>
                <a:latin typeface="ArialMT"/>
              </a:rPr>
              <a:t>Prevedello</a:t>
            </a:r>
            <a:r>
              <a:rPr lang="en-CA" sz="900" dirty="0">
                <a:effectLst/>
                <a:latin typeface="ArialMT"/>
              </a:rPr>
              <a:t>, G Shih, et al. Construction of a Machine Learning Dataset through Collaboration: The RSNA 2019 Brain CT Hemorrhage Challenge. Radiology: Artificial Intelligence  2020;2:3. </a:t>
            </a:r>
            <a:endParaRPr lang="en-CA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05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370506"/>
            <a:ext cx="4629150" cy="904901"/>
          </a:xfrm>
        </p:spPr>
        <p:txBody>
          <a:bodyPr/>
          <a:lstStyle/>
          <a:p>
            <a:pPr algn="ctr"/>
            <a:r>
              <a:rPr lang="en-CA" dirty="0" err="1"/>
              <a:t>Objectifs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173357"/>
            <a:ext cx="4223716" cy="6205826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CA" b="0" i="0" u="none" strike="noStrike" dirty="0" err="1">
                <a:effectLst/>
                <a:latin typeface="YACkoButpeE 0"/>
              </a:rPr>
              <a:t>Développer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une</a:t>
            </a:r>
            <a:r>
              <a:rPr lang="en-CA" b="0" i="0" u="none" strike="noStrike" dirty="0">
                <a:effectLst/>
                <a:latin typeface="YACkoButpeE 0"/>
              </a:rPr>
              <a:t> infrastructure </a:t>
            </a:r>
            <a:r>
              <a:rPr lang="en-CA" b="0" i="0" u="none" strike="noStrike" dirty="0" err="1">
                <a:effectLst/>
                <a:latin typeface="YACkoButpeE 0"/>
              </a:rPr>
              <a:t>permettant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d’accélérer</a:t>
            </a:r>
            <a:r>
              <a:rPr lang="en-CA" b="0" i="0" u="none" strike="noStrike" dirty="0">
                <a:effectLst/>
                <a:latin typeface="YACkoButpeE 0"/>
              </a:rPr>
              <a:t> et </a:t>
            </a:r>
            <a:r>
              <a:rPr lang="en-CA" b="0" i="0" u="none" strike="noStrike" dirty="0" err="1">
                <a:effectLst/>
                <a:latin typeface="YACkoButpeE 0"/>
              </a:rPr>
              <a:t>évaluer</a:t>
            </a:r>
            <a:r>
              <a:rPr lang="en-CA" b="0" i="0" u="none" strike="noStrike" dirty="0">
                <a:effectLst/>
                <a:latin typeface="YACkoButpeE 0"/>
              </a:rPr>
              <a:t> les temps </a:t>
            </a:r>
            <a:r>
              <a:rPr lang="en-CA" b="0" i="0" u="none" strike="noStrike" dirty="0" err="1">
                <a:effectLst/>
                <a:latin typeface="YACkoButpeE 0"/>
              </a:rPr>
              <a:t>d’annotations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manuelles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d’image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médicale</a:t>
            </a:r>
            <a:endParaRPr lang="en-CA" b="0" i="0" u="none" strike="noStrike" dirty="0">
              <a:effectLst/>
              <a:latin typeface="YACkoButpeE 0"/>
            </a:endParaRPr>
          </a:p>
          <a:p>
            <a:pPr marL="0" indent="0">
              <a:lnSpc>
                <a:spcPct val="125000"/>
              </a:lnSpc>
              <a:buNone/>
            </a:pPr>
            <a:endParaRPr lang="en-CA" dirty="0">
              <a:effectLst/>
              <a:latin typeface="YACkoButpeE 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CA" b="0" i="0" u="none" strike="noStrike" dirty="0" err="1">
                <a:effectLst/>
                <a:latin typeface="YACkoButpeE 0"/>
              </a:rPr>
              <a:t>Évaluer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l’impact</a:t>
            </a:r>
            <a:r>
              <a:rPr lang="en-CA" b="0" i="0" u="none" strike="noStrike" dirty="0">
                <a:effectLst/>
                <a:latin typeface="YACkoButpeE 0"/>
              </a:rPr>
              <a:t> d’un </a:t>
            </a:r>
            <a:r>
              <a:rPr lang="en-CA" b="0" i="0" u="none" strike="noStrike" dirty="0" err="1">
                <a:effectLst/>
                <a:latin typeface="YACkoButpeE 0"/>
              </a:rPr>
              <a:t>réseau</a:t>
            </a:r>
            <a:r>
              <a:rPr lang="en-CA" b="0" i="0" u="none" strike="noStrike" dirty="0">
                <a:effectLst/>
                <a:latin typeface="YACkoButpeE 0"/>
              </a:rPr>
              <a:t> de neurones </a:t>
            </a:r>
            <a:r>
              <a:rPr lang="en-CA" b="0" i="0" u="none" strike="noStrike" dirty="0" err="1">
                <a:effectLst/>
                <a:latin typeface="YACkoButpeE 0"/>
              </a:rPr>
              <a:t>convolutif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entrainé</a:t>
            </a:r>
            <a:r>
              <a:rPr lang="en-CA" b="0" i="0" u="none" strike="noStrike" dirty="0">
                <a:effectLst/>
                <a:latin typeface="YACkoButpeE 0"/>
              </a:rPr>
              <a:t> sur un </a:t>
            </a:r>
            <a:r>
              <a:rPr lang="en-CA" b="1" i="0" u="none" strike="noStrike" dirty="0">
                <a:effectLst/>
                <a:latin typeface="YACkoButpeE 0"/>
              </a:rPr>
              <a:t>jeu de </a:t>
            </a:r>
            <a:r>
              <a:rPr lang="en-CA" b="1" i="0" u="none" strike="noStrike" dirty="0" err="1">
                <a:effectLst/>
                <a:latin typeface="YACkoButpeE 0"/>
              </a:rPr>
              <a:t>données</a:t>
            </a:r>
            <a:r>
              <a:rPr lang="en-CA" b="1" i="0" u="none" strike="noStrike" dirty="0"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effectLst/>
                <a:latin typeface="YACkoButpeE 0"/>
              </a:rPr>
              <a:t>limité</a:t>
            </a:r>
            <a:r>
              <a:rPr lang="en-CA" b="1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pour </a:t>
            </a:r>
            <a:r>
              <a:rPr lang="en-CA" b="1" i="0" u="none" strike="noStrike" dirty="0" err="1">
                <a:effectLst/>
                <a:latin typeface="YACkoButpeE 0"/>
              </a:rPr>
              <a:t>accélérer</a:t>
            </a:r>
            <a:r>
              <a:rPr lang="en-CA" b="1" i="0" u="none" strike="noStrike" dirty="0">
                <a:effectLst/>
                <a:latin typeface="YACkoButpeE 0"/>
              </a:rPr>
              <a:t> la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tâche</a:t>
            </a:r>
            <a:r>
              <a:rPr lang="en-CA" b="0" i="0" u="none" strike="noStrike" dirty="0">
                <a:effectLst/>
                <a:latin typeface="YACkoButpeE 0"/>
              </a:rPr>
              <a:t> de segmentation</a:t>
            </a:r>
          </a:p>
          <a:p>
            <a:pPr marL="0" indent="0">
              <a:lnSpc>
                <a:spcPct val="125000"/>
              </a:lnSpc>
              <a:buNone/>
            </a:pPr>
            <a:endParaRPr lang="en-CA" dirty="0">
              <a:effectLst/>
              <a:latin typeface="YACkoButpeE 0"/>
            </a:endParaRPr>
          </a:p>
          <a:p>
            <a:pPr marL="0" indent="0">
              <a:lnSpc>
                <a:spcPct val="125000"/>
              </a:lnSpc>
              <a:buNone/>
            </a:pP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8EE5F4-3C1D-A04A-9E6E-DA538655B97B}"/>
              </a:ext>
            </a:extLst>
          </p:cNvPr>
          <p:cNvSpPr/>
          <p:nvPr/>
        </p:nvSpPr>
        <p:spPr>
          <a:xfrm>
            <a:off x="189547" y="2275407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2A56FB-E409-03C1-BDEF-B93D619F13BD}"/>
              </a:ext>
            </a:extLst>
          </p:cNvPr>
          <p:cNvSpPr/>
          <p:nvPr/>
        </p:nvSpPr>
        <p:spPr>
          <a:xfrm>
            <a:off x="189547" y="3604378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8" name="Google Shape;151;p6">
            <a:extLst>
              <a:ext uri="{FF2B5EF4-FFF2-40B4-BE49-F238E27FC236}">
                <a16:creationId xmlns:a16="http://schemas.microsoft.com/office/drawing/2014/main" id="{9DFD2FF8-52FA-ACF5-1F71-5761A9DFCE72}"/>
              </a:ext>
            </a:extLst>
          </p:cNvPr>
          <p:cNvSpPr txBox="1">
            <a:spLocks/>
          </p:cNvSpPr>
          <p:nvPr/>
        </p:nvSpPr>
        <p:spPr bwMode="auto">
          <a:xfrm>
            <a:off x="459890" y="5484306"/>
            <a:ext cx="4223717" cy="19204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prédictions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faites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par un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neurones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convolutifs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entraîné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sur un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limité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d’exemples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peuvent-elles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latin typeface="arial"/>
                <a:ea typeface="arial"/>
                <a:cs typeface="arial"/>
                <a:sym typeface="arial"/>
              </a:rPr>
              <a:t>accélérer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kern="0" dirty="0" err="1">
                <a:latin typeface="arial"/>
                <a:ea typeface="arial"/>
                <a:cs typeface="arial"/>
                <a:sym typeface="arial"/>
              </a:rPr>
              <a:t>l'annotation</a:t>
            </a:r>
            <a:r>
              <a:rPr lang="en-US" b="0" kern="0" dirty="0">
                <a:latin typeface="arial"/>
                <a:ea typeface="arial"/>
                <a:cs typeface="arial"/>
                <a:sym typeface="arial"/>
              </a:rPr>
              <a:t>   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6874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4203532"/>
            <a:ext cx="4629150" cy="517846"/>
          </a:xfrm>
        </p:spPr>
        <p:txBody>
          <a:bodyPr/>
          <a:lstStyle/>
          <a:p>
            <a:pPr algn="ctr"/>
            <a:r>
              <a:rPr lang="en-CA" sz="2000" dirty="0" err="1"/>
              <a:t>Unet</a:t>
            </a:r>
            <a:r>
              <a:rPr lang="en-CA" sz="2000" dirty="0"/>
              <a:t> </a:t>
            </a:r>
            <a:r>
              <a:rPr lang="en-CA" sz="2000" dirty="0" err="1"/>
              <a:t>Xception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28723-161D-BA33-0872-0C13D1B3ADB4}"/>
              </a:ext>
            </a:extLst>
          </p:cNvPr>
          <p:cNvSpPr txBox="1"/>
          <p:nvPr/>
        </p:nvSpPr>
        <p:spPr>
          <a:xfrm>
            <a:off x="136471" y="8484313"/>
            <a:ext cx="371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900" i="0" strike="noStrike" dirty="0" err="1">
                <a:solidFill>
                  <a:srgbClr val="9DA19C"/>
                </a:solidFill>
                <a:effectLst/>
              </a:rPr>
              <a:t>Créé</a:t>
            </a:r>
            <a:r>
              <a:rPr lang="en-CA" sz="900" i="0" strike="noStrike" dirty="0">
                <a:solidFill>
                  <a:srgbClr val="9DA19C"/>
                </a:solidFill>
                <a:effectLst/>
              </a:rPr>
              <a:t> avec : </a:t>
            </a:r>
            <a:r>
              <a:rPr lang="en-CA" sz="900" i="0" strike="noStrike" dirty="0" err="1">
                <a:solidFill>
                  <a:srgbClr val="9DA19C"/>
                </a:solidFill>
                <a:effectLst/>
              </a:rPr>
              <a:t>Gavrikov</a:t>
            </a:r>
            <a:r>
              <a:rPr lang="en-CA" sz="900" i="0" strike="noStrike" dirty="0">
                <a:solidFill>
                  <a:srgbClr val="9DA19C"/>
                </a:solidFill>
                <a:effectLst/>
              </a:rPr>
              <a:t>, P.: </a:t>
            </a:r>
            <a:r>
              <a:rPr lang="en-CA" sz="900" i="0" strike="noStrike" dirty="0" err="1">
                <a:solidFill>
                  <a:srgbClr val="9DA19C"/>
                </a:solidFill>
                <a:effectLst/>
              </a:rPr>
              <a:t>visualkeras</a:t>
            </a:r>
            <a:r>
              <a:rPr lang="en-CA" sz="900" i="0" strike="noStrike" dirty="0">
                <a:solidFill>
                  <a:srgbClr val="9DA19C"/>
                </a:solidFill>
                <a:effectLst/>
              </a:rPr>
              <a:t>. </a:t>
            </a:r>
            <a:r>
              <a:rPr lang="en-CA" sz="900" i="0" strike="noStrike" dirty="0">
                <a:solidFill>
                  <a:srgbClr val="9DA19C"/>
                </a:solidFill>
                <a:effectLst/>
                <a:hlinkClick r:id="rId2"/>
              </a:rPr>
              <a:t>https://github.com/paulgavrikov/visualkeras</a:t>
            </a:r>
            <a:r>
              <a:rPr lang="en-CA" sz="900" i="0" strike="noStrike" dirty="0">
                <a:solidFill>
                  <a:srgbClr val="9DA19C"/>
                </a:solidFill>
                <a:effectLst/>
              </a:rPr>
              <a:t> (2020)</a:t>
            </a:r>
            <a:endParaRPr lang="en-CA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FAF5C-AE1F-0D9D-EE10-04B6F10A4EBA}"/>
              </a:ext>
            </a:extLst>
          </p:cNvPr>
          <p:cNvSpPr txBox="1"/>
          <p:nvPr/>
        </p:nvSpPr>
        <p:spPr>
          <a:xfrm>
            <a:off x="249269" y="7428332"/>
            <a:ext cx="19130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Voie</a:t>
            </a:r>
            <a:r>
              <a:rPr lang="en-CA" sz="1400" b="1" i="0" u="none" strike="noStrike" dirty="0">
                <a:solidFill>
                  <a:schemeClr val="tx2"/>
                </a:solidFill>
                <a:effectLst/>
                <a:latin typeface="YACkoButpeE 0"/>
              </a:rPr>
              <a:t> </a:t>
            </a:r>
            <a:r>
              <a:rPr lang="en-CA" sz="1400" b="1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d'encodeur</a:t>
            </a:r>
            <a:endParaRPr lang="en-CA" sz="1400" b="1" dirty="0">
              <a:solidFill>
                <a:schemeClr val="tx2"/>
              </a:solidFill>
              <a:effectLst/>
              <a:latin typeface="YACkoButpeE 0"/>
            </a:endParaRPr>
          </a:p>
          <a:p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–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Détecter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la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présence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de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l’objet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(classification)</a:t>
            </a:r>
            <a:endParaRPr lang="en-CA" sz="1400" dirty="0">
              <a:solidFill>
                <a:schemeClr val="tx2"/>
              </a:solidFill>
              <a:effectLst/>
              <a:latin typeface="YACkoButpeE 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684D3-006D-343C-1CFE-2DA6D28FEDC9}"/>
              </a:ext>
            </a:extLst>
          </p:cNvPr>
          <p:cNvSpPr txBox="1"/>
          <p:nvPr/>
        </p:nvSpPr>
        <p:spPr>
          <a:xfrm>
            <a:off x="3069773" y="7428332"/>
            <a:ext cx="1728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400" b="1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Voie</a:t>
            </a:r>
            <a:r>
              <a:rPr lang="en-CA" sz="1400" b="1" i="0" u="none" strike="noStrike" dirty="0">
                <a:solidFill>
                  <a:schemeClr val="tx2"/>
                </a:solidFill>
                <a:effectLst/>
                <a:latin typeface="YACkoButpeE 0"/>
              </a:rPr>
              <a:t> de </a:t>
            </a:r>
            <a:r>
              <a:rPr lang="en-CA" sz="1400" b="1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décodeur</a:t>
            </a:r>
            <a:endParaRPr lang="en-CA" sz="1400" b="1" dirty="0">
              <a:solidFill>
                <a:schemeClr val="tx2"/>
              </a:solidFill>
              <a:effectLst/>
              <a:latin typeface="YACkoButpeE 0"/>
            </a:endParaRPr>
          </a:p>
          <a:p>
            <a:pPr algn="r"/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–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Reconstruit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la segmentation</a:t>
            </a:r>
            <a:endParaRPr lang="en-CA" sz="1400" dirty="0">
              <a:solidFill>
                <a:schemeClr val="tx2"/>
              </a:solidFill>
              <a:effectLst/>
              <a:latin typeface="YACkoButpeE 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5E6D2-0C13-8D86-7B33-CFA5D8C8C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70"/>
          <a:stretch/>
        </p:blipFill>
        <p:spPr>
          <a:xfrm>
            <a:off x="431744" y="4746779"/>
            <a:ext cx="4050077" cy="2563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CDC0B-EE06-E8F8-8D8E-44C1EA9D7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1" y="1449998"/>
            <a:ext cx="1616129" cy="2428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3282A-9EDA-AF47-681E-9A18A965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803853"/>
            <a:ext cx="2912039" cy="2073677"/>
          </a:xfrm>
          <a:prstGeom prst="rect">
            <a:avLst/>
          </a:prstGeom>
        </p:spPr>
      </p:pic>
      <p:pic>
        <p:nvPicPr>
          <p:cNvPr id="1026" name="Picture 2" descr="Image result for 3d slicer">
            <a:extLst>
              <a:ext uri="{FF2B5EF4-FFF2-40B4-BE49-F238E27FC236}">
                <a16:creationId xmlns:a16="http://schemas.microsoft.com/office/drawing/2014/main" id="{CB143F4D-E62F-8EDB-9C29-B61D1782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00" y="1660435"/>
            <a:ext cx="694691" cy="7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1367F01-D28B-9ED1-C374-780A6FF5DBCB}"/>
              </a:ext>
            </a:extLst>
          </p:cNvPr>
          <p:cNvSpPr/>
          <p:nvPr/>
        </p:nvSpPr>
        <p:spPr>
          <a:xfrm>
            <a:off x="136471" y="1428969"/>
            <a:ext cx="1616129" cy="24289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BE4600-0CD7-84C6-8ECA-931C68E6A3AE}"/>
              </a:ext>
            </a:extLst>
          </p:cNvPr>
          <p:cNvSpPr txBox="1"/>
          <p:nvPr/>
        </p:nvSpPr>
        <p:spPr>
          <a:xfrm>
            <a:off x="1942042" y="1258681"/>
            <a:ext cx="266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err="1"/>
              <a:t>Création</a:t>
            </a:r>
            <a:r>
              <a:rPr lang="en-CA" sz="1200" dirty="0"/>
              <a:t> </a:t>
            </a:r>
            <a:r>
              <a:rPr lang="en-CA" sz="1200" dirty="0" err="1"/>
              <a:t>d’une</a:t>
            </a:r>
            <a:r>
              <a:rPr lang="en-CA" sz="1200" dirty="0"/>
              <a:t> interface </a:t>
            </a:r>
            <a:r>
              <a:rPr lang="en-CA" sz="1200" dirty="0" err="1"/>
              <a:t>graphique</a:t>
            </a:r>
            <a:r>
              <a:rPr lang="en-CA" sz="1200" dirty="0"/>
              <a:t> (GUI) </a:t>
            </a:r>
            <a:r>
              <a:rPr lang="en-CA" sz="1200" dirty="0" err="1"/>
              <a:t>adaptée</a:t>
            </a:r>
            <a:r>
              <a:rPr lang="en-CA" sz="1200" dirty="0"/>
              <a:t> au </a:t>
            </a:r>
            <a:r>
              <a:rPr lang="en-CA" sz="1200" dirty="0" err="1"/>
              <a:t>projet</a:t>
            </a:r>
            <a:endParaRPr lang="en-CA" sz="12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D66795-3C1A-04AA-A501-5E8E614E83FB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1752600" y="1488064"/>
            <a:ext cx="189442" cy="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1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8102269-6C8C-F7E8-5D54-2AAC912559A4}"/>
              </a:ext>
            </a:extLst>
          </p:cNvPr>
          <p:cNvSpPr/>
          <p:nvPr/>
        </p:nvSpPr>
        <p:spPr>
          <a:xfrm>
            <a:off x="2691831" y="8124669"/>
            <a:ext cx="2443162" cy="101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370507"/>
            <a:ext cx="4629150" cy="442582"/>
          </a:xfrm>
        </p:spPr>
        <p:txBody>
          <a:bodyPr/>
          <a:lstStyle/>
          <a:p>
            <a:pPr algn="ctr"/>
            <a:r>
              <a:rPr lang="en-CA" dirty="0" err="1"/>
              <a:t>Méthode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06" y="2001742"/>
            <a:ext cx="4170446" cy="4538395"/>
          </a:xfrm>
        </p:spPr>
        <p:txBody>
          <a:bodyPr/>
          <a:lstStyle/>
          <a:p>
            <a:pPr marL="0" indent="0">
              <a:buNone/>
            </a:pP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Entrainer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le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Unet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Xception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avec </a:t>
            </a:r>
            <a:r>
              <a:rPr lang="en-CA" b="0" i="0" u="none" strike="noStrike" dirty="0" err="1">
                <a:effectLst/>
                <a:latin typeface="YACkoButpeE 0"/>
              </a:rPr>
              <a:t>notre</a:t>
            </a:r>
            <a:r>
              <a:rPr lang="en-CA" b="0" i="0" u="none" strike="noStrike" dirty="0">
                <a:effectLst/>
                <a:latin typeface="YACkoButpeE 0"/>
              </a:rPr>
              <a:t> base de </a:t>
            </a:r>
            <a:r>
              <a:rPr lang="en-CA" b="0" i="0" u="none" strike="noStrike" dirty="0" err="1">
                <a:effectLst/>
                <a:latin typeface="YACkoButpeE 0"/>
              </a:rPr>
              <a:t>donnée</a:t>
            </a:r>
            <a:r>
              <a:rPr lang="en-CA" b="0" i="0" u="none" strike="noStrike" dirty="0">
                <a:effectLst/>
                <a:latin typeface="YACkoButpeE 0"/>
              </a:rPr>
              <a:t> de 150 CT </a:t>
            </a:r>
            <a:r>
              <a:rPr lang="en-CA" b="0" i="0" u="none" strike="noStrike" dirty="0" err="1">
                <a:effectLst/>
                <a:latin typeface="YACkoButpeE 0"/>
              </a:rPr>
              <a:t>annotés</a:t>
            </a:r>
            <a:r>
              <a:rPr lang="en-CA" b="0" i="0" u="none" strike="noStrike" dirty="0">
                <a:effectLst/>
                <a:latin typeface="YACkoButpeE 0"/>
              </a:rPr>
              <a:t> (environ 900 images 2D)</a:t>
            </a:r>
            <a:endParaRPr lang="en-CA" sz="500" dirty="0"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b="0" i="0" u="none" strike="noStrike" dirty="0" err="1">
                <a:effectLst/>
                <a:latin typeface="YACkoButpeE 0"/>
              </a:rPr>
              <a:t>Sélectionner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47 nouveaux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cas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de la base de </a:t>
            </a:r>
            <a:r>
              <a:rPr lang="en-CA" b="0" i="0" u="none" strike="noStrike" dirty="0" err="1">
                <a:effectLst/>
                <a:latin typeface="YACkoButpeE 0"/>
              </a:rPr>
              <a:t>donnée</a:t>
            </a:r>
            <a:r>
              <a:rPr lang="en-CA" b="0" i="0" u="none" strike="noStrike" dirty="0">
                <a:effectLst/>
                <a:latin typeface="YACkoButpeE 0"/>
              </a:rPr>
              <a:t> du RSNA jamais </a:t>
            </a:r>
            <a:r>
              <a:rPr lang="en-CA" b="0" i="0" u="none" strike="noStrike" dirty="0" err="1">
                <a:effectLst/>
                <a:latin typeface="YACkoButpeE 0"/>
              </a:rPr>
              <a:t>vus</a:t>
            </a:r>
            <a:r>
              <a:rPr lang="en-CA" b="0" i="0" u="none" strike="noStrike" dirty="0">
                <a:effectLst/>
                <a:latin typeface="YACkoButpeE 0"/>
              </a:rPr>
              <a:t> par </a:t>
            </a:r>
            <a:r>
              <a:rPr lang="en-CA" b="0" i="0" u="none" strike="noStrike" dirty="0" err="1">
                <a:effectLst/>
                <a:latin typeface="YACkoButpeE 0"/>
              </a:rPr>
              <a:t>l'algorithme</a:t>
            </a:r>
            <a:endParaRPr lang="en-CA" b="0" i="0" u="none" strike="noStrike" dirty="0">
              <a:effectLst/>
              <a:latin typeface="YACkoButpeE 0"/>
            </a:endParaRPr>
          </a:p>
          <a:p>
            <a:pPr marL="0" indent="0">
              <a:buNone/>
            </a:pPr>
            <a:endParaRPr lang="en-CA" sz="700" dirty="0"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b="0" i="0" u="none" strike="noStrike" dirty="0">
                <a:effectLst/>
                <a:latin typeface="YACkoButpeE 0"/>
              </a:rPr>
              <a:t>Faire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prédire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la segmentation </a:t>
            </a:r>
            <a:r>
              <a:rPr lang="en-CA" b="0" i="0" u="none" strike="noStrike" dirty="0">
                <a:effectLst/>
                <a:latin typeface="YACkoButpeE 0"/>
              </a:rPr>
              <a:t>des HIC de </a:t>
            </a:r>
            <a:r>
              <a:rPr lang="en-CA" b="0" i="0" u="none" strike="noStrike" dirty="0" err="1">
                <a:effectLst/>
                <a:latin typeface="YACkoButpeE 0"/>
              </a:rPr>
              <a:t>ces</a:t>
            </a:r>
            <a:r>
              <a:rPr lang="en-CA" b="0" i="0" u="none" strike="noStrike" dirty="0">
                <a:effectLst/>
                <a:latin typeface="YACkoButpeE 0"/>
              </a:rPr>
              <a:t> 47 nouveaux </a:t>
            </a:r>
            <a:r>
              <a:rPr lang="en-CA" b="0" i="0" u="none" strike="noStrike" dirty="0" err="1">
                <a:effectLst/>
                <a:latin typeface="YACkoButpeE 0"/>
              </a:rPr>
              <a:t>cas</a:t>
            </a:r>
            <a:r>
              <a:rPr lang="en-CA" b="0" i="0" u="none" strike="noStrike" dirty="0">
                <a:effectLst/>
                <a:latin typeface="YACkoButpeE 0"/>
              </a:rPr>
              <a:t> par </a:t>
            </a:r>
            <a:r>
              <a:rPr lang="en-CA" b="0" i="0" u="none" strike="noStrike" dirty="0" err="1">
                <a:effectLst/>
                <a:latin typeface="YACkoButpeE 0"/>
              </a:rPr>
              <a:t>notre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algorithme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entrainé</a:t>
            </a:r>
            <a:endParaRPr lang="en-CA" b="0" i="0" u="none" strike="noStrike" dirty="0">
              <a:effectLst/>
              <a:latin typeface="YACkoButpeE 0"/>
            </a:endParaRPr>
          </a:p>
          <a:p>
            <a:pPr marL="0" indent="0">
              <a:buNone/>
            </a:pPr>
            <a:endParaRPr lang="en-CA" sz="600" dirty="0"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b="0" i="0" u="none" strike="noStrike" dirty="0" err="1">
                <a:effectLst/>
                <a:latin typeface="YACkoButpeE 0"/>
              </a:rPr>
              <a:t>Créer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un</a:t>
            </a:r>
            <a:r>
              <a:rPr lang="en-CA" b="1" i="0" u="none" strike="noStrike" dirty="0" err="1">
                <a:solidFill>
                  <a:schemeClr val="tx1"/>
                </a:solidFill>
                <a:effectLst/>
                <a:latin typeface="YACkoButpeE 0"/>
              </a:rPr>
              <a:t>e</a:t>
            </a:r>
            <a:r>
              <a:rPr lang="en-CA" b="1" i="0" u="none" strike="noStrike" dirty="0">
                <a:solidFill>
                  <a:schemeClr val="tx1"/>
                </a:solidFill>
                <a:effectLst/>
                <a:latin typeface="YACkoButpeE 0"/>
              </a:rPr>
              <a:t> interface </a:t>
            </a:r>
            <a:r>
              <a:rPr lang="en-CA" b="1" i="0" u="none" strike="noStrike" dirty="0" err="1">
                <a:solidFill>
                  <a:schemeClr val="tx1"/>
                </a:solidFill>
                <a:effectLst/>
                <a:latin typeface="YACkoButpeE 0"/>
              </a:rPr>
              <a:t>usager</a:t>
            </a:r>
            <a:r>
              <a:rPr lang="en-CA" b="0" i="0" u="none" strike="noStrike" dirty="0">
                <a:solidFill>
                  <a:schemeClr val="tx1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afin</a:t>
            </a:r>
            <a:r>
              <a:rPr lang="en-CA" b="0" i="0" u="none" strike="noStrike" dirty="0">
                <a:effectLst/>
                <a:latin typeface="YACkoButpeE 0"/>
              </a:rPr>
              <a:t> de </a:t>
            </a:r>
            <a:r>
              <a:rPr lang="en-CA" b="0" i="0" u="none" strike="noStrike" dirty="0" err="1">
                <a:effectLst/>
                <a:latin typeface="YACkoButpeE 0"/>
              </a:rPr>
              <a:t>faciliter</a:t>
            </a:r>
            <a:r>
              <a:rPr lang="en-CA" b="0" i="0" u="none" strike="noStrike" dirty="0">
                <a:effectLst/>
                <a:latin typeface="YACkoButpeE 0"/>
              </a:rPr>
              <a:t> la </a:t>
            </a:r>
            <a:r>
              <a:rPr lang="en-CA" b="0" i="0" u="none" strike="noStrike" dirty="0" err="1">
                <a:effectLst/>
                <a:latin typeface="YACkoButpeE 0"/>
              </a:rPr>
              <a:t>tâche</a:t>
            </a:r>
            <a:r>
              <a:rPr lang="en-CA" b="0" i="0" u="none" strike="noStrike" dirty="0">
                <a:effectLst/>
                <a:latin typeface="YACkoButpeE 0"/>
              </a:rPr>
              <a:t> de </a:t>
            </a:r>
            <a:r>
              <a:rPr lang="en-CA" i="0" u="none" strike="noStrike" dirty="0">
                <a:effectLst/>
                <a:latin typeface="YACkoButpeE 0"/>
              </a:rPr>
              <a:t>segmentation </a:t>
            </a:r>
            <a:r>
              <a:rPr lang="en-CA" i="0" u="none" strike="noStrike" dirty="0" err="1">
                <a:effectLst/>
                <a:latin typeface="YACkoButpeE 0"/>
              </a:rPr>
              <a:t>manuelle</a:t>
            </a:r>
            <a:r>
              <a:rPr lang="en-CA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et de la </a:t>
            </a:r>
            <a:r>
              <a:rPr lang="en-CA" b="0" i="0" u="none" strike="noStrike" dirty="0" err="1">
                <a:effectLst/>
                <a:latin typeface="YACkoButpeE 0"/>
              </a:rPr>
              <a:t>chronométrer</a:t>
            </a:r>
            <a:r>
              <a:rPr lang="en-CA" b="0" i="0" u="none" strike="noStrike" dirty="0">
                <a:effectLst/>
                <a:latin typeface="YACkoButpeE 0"/>
              </a:rPr>
              <a:t> sur le </a:t>
            </a:r>
            <a:r>
              <a:rPr lang="en-CA" b="0" i="0" u="none" strike="noStrike" dirty="0" err="1">
                <a:effectLst/>
                <a:latin typeface="YACkoButpeE 0"/>
              </a:rPr>
              <a:t>logiciel</a:t>
            </a:r>
            <a:r>
              <a:rPr lang="en-CA" b="0" i="0" u="none" strike="noStrike" dirty="0">
                <a:effectLst/>
                <a:latin typeface="YACkoButpeE 0"/>
              </a:rPr>
              <a:t> 3D Slicer</a:t>
            </a:r>
            <a:endParaRPr lang="en-CA" dirty="0"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b="0" i="0" u="none" strike="noStrike" dirty="0" err="1">
                <a:effectLst/>
                <a:latin typeface="YACkoButpeE 0"/>
              </a:rPr>
              <a:t>Effectuer</a:t>
            </a:r>
            <a:r>
              <a:rPr lang="en-CA" b="0" i="0" u="none" strike="noStrike" dirty="0">
                <a:effectLst/>
                <a:latin typeface="YACkoButpeE 0"/>
              </a:rPr>
              <a:t> la 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segmentation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manuelle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des 47 nouveaux </a:t>
            </a:r>
            <a:r>
              <a:rPr lang="en-CA" b="0" i="0" u="none" strike="noStrike" dirty="0" err="1">
                <a:effectLst/>
                <a:latin typeface="YACkoButpeE 0"/>
              </a:rPr>
              <a:t>cas</a:t>
            </a:r>
            <a:r>
              <a:rPr lang="en-CA" b="0" i="0" u="none" strike="noStrike" dirty="0">
                <a:effectLst/>
                <a:latin typeface="YACkoButpeE 0"/>
              </a:rPr>
              <a:t> et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chronométrer</a:t>
            </a:r>
            <a:r>
              <a:rPr lang="en-CA" b="0" i="0" u="none" strike="noStrike" dirty="0">
                <a:effectLst/>
                <a:latin typeface="YACkoButpeE 0"/>
              </a:rPr>
              <a:t> le temps que </a:t>
            </a:r>
            <a:r>
              <a:rPr lang="en-CA" b="0" i="0" u="none" strike="noStrike" dirty="0" err="1">
                <a:effectLst/>
                <a:latin typeface="YACkoButpeE 0"/>
              </a:rPr>
              <a:t>cela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prend</a:t>
            </a:r>
            <a:endParaRPr lang="en-CA" dirty="0">
              <a:effectLst/>
              <a:latin typeface="YACkoButpeE 0"/>
            </a:endParaRPr>
          </a:p>
          <a:p>
            <a:pPr marL="0" indent="0">
              <a:buNone/>
            </a:pP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Corriger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les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prédictions</a:t>
            </a:r>
            <a:r>
              <a:rPr lang="en-CA" b="1" i="0" u="none" strike="noStrike" dirty="0">
                <a:solidFill>
                  <a:schemeClr val="accent1"/>
                </a:solidFill>
                <a:effectLst/>
                <a:latin typeface="YACkoButpeE 0"/>
              </a:rPr>
              <a:t> </a:t>
            </a:r>
            <a:r>
              <a:rPr lang="en-CA" b="0" i="0" u="none" strike="noStrike" dirty="0">
                <a:effectLst/>
                <a:latin typeface="YACkoButpeE 0"/>
              </a:rPr>
              <a:t>de segmentation </a:t>
            </a:r>
            <a:r>
              <a:rPr lang="en-CA" b="0" i="0" u="none" strike="noStrike" dirty="0" err="1">
                <a:effectLst/>
                <a:latin typeface="YACkoButpeE 0"/>
              </a:rPr>
              <a:t>faites</a:t>
            </a:r>
            <a:r>
              <a:rPr lang="en-CA" b="0" i="0" u="none" strike="noStrike" dirty="0">
                <a:effectLst/>
                <a:latin typeface="YACkoButpeE 0"/>
              </a:rPr>
              <a:t> par </a:t>
            </a:r>
            <a:r>
              <a:rPr lang="en-CA" b="0" i="0" u="none" strike="noStrike" dirty="0" err="1">
                <a:effectLst/>
                <a:latin typeface="YACkoButpeE 0"/>
              </a:rPr>
              <a:t>notre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modèle</a:t>
            </a:r>
            <a:r>
              <a:rPr lang="en-CA" b="0" i="0" u="none" strike="noStrike" dirty="0">
                <a:effectLst/>
                <a:latin typeface="YACkoButpeE 0"/>
              </a:rPr>
              <a:t> et </a:t>
            </a:r>
            <a:r>
              <a:rPr lang="en-CA" b="1" i="0" u="none" strike="noStrike" dirty="0" err="1">
                <a:solidFill>
                  <a:schemeClr val="accent1"/>
                </a:solidFill>
                <a:effectLst/>
                <a:latin typeface="YACkoButpeE 0"/>
              </a:rPr>
              <a:t>chronomètrer</a:t>
            </a:r>
            <a:r>
              <a:rPr lang="en-CA" b="0" i="0" u="none" strike="noStrike" dirty="0">
                <a:effectLst/>
                <a:latin typeface="YACkoButpeE 0"/>
              </a:rPr>
              <a:t> le temps </a:t>
            </a:r>
            <a:r>
              <a:rPr lang="en-CA" b="0" i="0" u="none" strike="noStrike" dirty="0" err="1">
                <a:effectLst/>
                <a:latin typeface="YACkoButpeE 0"/>
              </a:rPr>
              <a:t>requis</a:t>
            </a:r>
            <a:r>
              <a:rPr lang="en-CA" b="0" i="0" u="none" strike="noStrike" dirty="0">
                <a:effectLst/>
                <a:latin typeface="YACkoButpeE 0"/>
              </a:rPr>
              <a:t> </a:t>
            </a:r>
            <a:r>
              <a:rPr lang="en-CA" b="0" i="0" u="none" strike="noStrike" dirty="0" err="1">
                <a:effectLst/>
                <a:latin typeface="YACkoButpeE 0"/>
              </a:rPr>
              <a:t>à</a:t>
            </a:r>
            <a:r>
              <a:rPr lang="en-CA" b="0" i="0" u="none" strike="noStrike" dirty="0">
                <a:effectLst/>
                <a:latin typeface="YACkoButpeE 0"/>
              </a:rPr>
              <a:t> la correction. </a:t>
            </a:r>
            <a:endParaRPr lang="en-CA" dirty="0">
              <a:effectLst/>
              <a:latin typeface="YACkoButpeE 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8C5C66-AC1A-D1E7-9787-8486671489B6}"/>
              </a:ext>
            </a:extLst>
          </p:cNvPr>
          <p:cNvSpPr/>
          <p:nvPr/>
        </p:nvSpPr>
        <p:spPr>
          <a:xfrm>
            <a:off x="189546" y="2063372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3AA56D-A92D-6170-1EB1-E97D629A4201}"/>
              </a:ext>
            </a:extLst>
          </p:cNvPr>
          <p:cNvSpPr/>
          <p:nvPr/>
        </p:nvSpPr>
        <p:spPr>
          <a:xfrm>
            <a:off x="189546" y="2737726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0657C5-4F06-BFEF-D746-C6508C0BDF26}"/>
              </a:ext>
            </a:extLst>
          </p:cNvPr>
          <p:cNvSpPr/>
          <p:nvPr/>
        </p:nvSpPr>
        <p:spPr>
          <a:xfrm>
            <a:off x="189546" y="3473576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661172-1BB4-C9AA-10FA-D9371CFB6B49}"/>
              </a:ext>
            </a:extLst>
          </p:cNvPr>
          <p:cNvSpPr/>
          <p:nvPr/>
        </p:nvSpPr>
        <p:spPr>
          <a:xfrm>
            <a:off x="189546" y="4298158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CCC12E-386E-7990-0125-BC51823159A7}"/>
              </a:ext>
            </a:extLst>
          </p:cNvPr>
          <p:cNvSpPr/>
          <p:nvPr/>
        </p:nvSpPr>
        <p:spPr>
          <a:xfrm>
            <a:off x="189546" y="5040171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278F8-3D89-3345-5862-507E80A94C3B}"/>
              </a:ext>
            </a:extLst>
          </p:cNvPr>
          <p:cNvSpPr/>
          <p:nvPr/>
        </p:nvSpPr>
        <p:spPr>
          <a:xfrm>
            <a:off x="189546" y="5868730"/>
            <a:ext cx="405434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1E17F4-99FC-BBCA-E9BE-66E547A5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184" r="31314" b="65257"/>
          <a:stretch/>
        </p:blipFill>
        <p:spPr>
          <a:xfrm>
            <a:off x="251977" y="6910497"/>
            <a:ext cx="1656920" cy="1646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6F682E-FB95-8121-0345-41AE3CDA0BD4}"/>
              </a:ext>
            </a:extLst>
          </p:cNvPr>
          <p:cNvSpPr txBox="1"/>
          <p:nvPr/>
        </p:nvSpPr>
        <p:spPr>
          <a:xfrm>
            <a:off x="1840038" y="8533467"/>
            <a:ext cx="1720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0" i="0" u="none" strike="noStrike" dirty="0">
                <a:solidFill>
                  <a:srgbClr val="115C98"/>
                </a:solidFill>
                <a:effectLst/>
              </a:rPr>
              <a:t>3) </a:t>
            </a:r>
            <a:r>
              <a:rPr lang="en-CA" sz="1050" b="0" i="0" u="none" strike="noStrike" dirty="0" err="1">
                <a:solidFill>
                  <a:srgbClr val="115C98"/>
                </a:solidFill>
                <a:effectLst/>
              </a:rPr>
              <a:t>Prédiction</a:t>
            </a:r>
            <a:r>
              <a:rPr lang="en-CA" sz="1050" b="0" i="0" u="none" strike="noStrike" dirty="0">
                <a:solidFill>
                  <a:srgbClr val="115C98"/>
                </a:solidFill>
                <a:effectLst/>
              </a:rPr>
              <a:t> par </a:t>
            </a:r>
            <a:r>
              <a:rPr lang="en-CA" sz="1050" b="0" i="0" u="none" strike="noStrike" dirty="0" err="1">
                <a:solidFill>
                  <a:srgbClr val="115C98"/>
                </a:solidFill>
                <a:effectLst/>
              </a:rPr>
              <a:t>UNet</a:t>
            </a:r>
            <a:r>
              <a:rPr lang="en-CA" sz="1050" b="0" i="0" u="none" strike="noStrike" dirty="0">
                <a:solidFill>
                  <a:srgbClr val="115C98"/>
                </a:solidFill>
                <a:effectLst/>
              </a:rPr>
              <a:t> </a:t>
            </a:r>
            <a:r>
              <a:rPr lang="en-CA" sz="1050" b="0" i="0" u="none" strike="noStrike" dirty="0" err="1">
                <a:solidFill>
                  <a:srgbClr val="115C98"/>
                </a:solidFill>
                <a:effectLst/>
              </a:rPr>
              <a:t>Xception</a:t>
            </a:r>
            <a:endParaRPr lang="en-CA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665E3-4DD2-DE9D-0AB7-CD5F9562471E}"/>
              </a:ext>
            </a:extLst>
          </p:cNvPr>
          <p:cNvSpPr txBox="1"/>
          <p:nvPr/>
        </p:nvSpPr>
        <p:spPr>
          <a:xfrm>
            <a:off x="3778781" y="8548748"/>
            <a:ext cx="9880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0" b="0" i="0" u="none" strike="noStrike" dirty="0">
                <a:solidFill>
                  <a:srgbClr val="115C98"/>
                </a:solidFill>
                <a:effectLst/>
              </a:rPr>
              <a:t>6) Correction</a:t>
            </a:r>
            <a:endParaRPr lang="en-CA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F312A-FC3F-D8F9-0B5C-0B76D53E9099}"/>
              </a:ext>
            </a:extLst>
          </p:cNvPr>
          <p:cNvSpPr txBox="1"/>
          <p:nvPr/>
        </p:nvSpPr>
        <p:spPr>
          <a:xfrm>
            <a:off x="2425955" y="6814483"/>
            <a:ext cx="16806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050" b="0" i="0" u="none" strike="noStrike" dirty="0">
                <a:solidFill>
                  <a:srgbClr val="115C98"/>
                </a:solidFill>
                <a:effectLst/>
              </a:rPr>
              <a:t>5) Segmentation </a:t>
            </a:r>
            <a:r>
              <a:rPr lang="en-CA" sz="1050" b="0" i="0" u="none" strike="noStrike" dirty="0" err="1">
                <a:solidFill>
                  <a:srgbClr val="115C98"/>
                </a:solidFill>
                <a:effectLst/>
              </a:rPr>
              <a:t>manuelle</a:t>
            </a:r>
            <a:endParaRPr lang="en-CA" sz="1050" dirty="0"/>
          </a:p>
        </p:txBody>
      </p:sp>
      <p:pic>
        <p:nvPicPr>
          <p:cNvPr id="21" name="Google Shape;222;p12">
            <a:extLst>
              <a:ext uri="{FF2B5EF4-FFF2-40B4-BE49-F238E27FC236}">
                <a16:creationId xmlns:a16="http://schemas.microsoft.com/office/drawing/2014/main" id="{0A793182-A411-BAE6-CD49-C868704535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147" t="53069" r="39935" b="5910"/>
          <a:stretch/>
        </p:blipFill>
        <p:spPr>
          <a:xfrm>
            <a:off x="2313644" y="7787374"/>
            <a:ext cx="589036" cy="67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3;p12">
            <a:extLst>
              <a:ext uri="{FF2B5EF4-FFF2-40B4-BE49-F238E27FC236}">
                <a16:creationId xmlns:a16="http://schemas.microsoft.com/office/drawing/2014/main" id="{23AE4015-82FA-3B4D-36FD-5C4E43F0CD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437" t="48481" r="44359" b="8261"/>
          <a:stretch/>
        </p:blipFill>
        <p:spPr>
          <a:xfrm>
            <a:off x="4106572" y="7817667"/>
            <a:ext cx="519821" cy="67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3;p12">
            <a:extLst>
              <a:ext uri="{FF2B5EF4-FFF2-40B4-BE49-F238E27FC236}">
                <a16:creationId xmlns:a16="http://schemas.microsoft.com/office/drawing/2014/main" id="{1B2CA37D-B674-8A18-EA28-9BFB7F0372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437" t="48481" r="44359" b="8261"/>
          <a:stretch/>
        </p:blipFill>
        <p:spPr>
          <a:xfrm>
            <a:off x="4106572" y="6798508"/>
            <a:ext cx="561953" cy="687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71C2FB-0CD5-18ED-AF79-280A12201B5C}"/>
              </a:ext>
            </a:extLst>
          </p:cNvPr>
          <p:cNvCxnSpPr>
            <a:cxnSpLocks/>
          </p:cNvCxnSpPr>
          <p:nvPr/>
        </p:nvCxnSpPr>
        <p:spPr>
          <a:xfrm>
            <a:off x="1908258" y="8162597"/>
            <a:ext cx="373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79DDBD-AD4F-DD64-D5B9-C91497956FDE}"/>
              </a:ext>
            </a:extLst>
          </p:cNvPr>
          <p:cNvCxnSpPr>
            <a:cxnSpLocks/>
          </p:cNvCxnSpPr>
          <p:nvPr/>
        </p:nvCxnSpPr>
        <p:spPr>
          <a:xfrm>
            <a:off x="2927394" y="8152850"/>
            <a:ext cx="114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78F4FE-F4C4-1717-F8DB-D8DB0F780480}"/>
              </a:ext>
            </a:extLst>
          </p:cNvPr>
          <p:cNvCxnSpPr>
            <a:cxnSpLocks/>
          </p:cNvCxnSpPr>
          <p:nvPr/>
        </p:nvCxnSpPr>
        <p:spPr>
          <a:xfrm>
            <a:off x="1920377" y="7289249"/>
            <a:ext cx="2162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Stopwatch 33% outline">
            <a:extLst>
              <a:ext uri="{FF2B5EF4-FFF2-40B4-BE49-F238E27FC236}">
                <a16:creationId xmlns:a16="http://schemas.microsoft.com/office/drawing/2014/main" id="{115B9013-13A5-6495-B28E-7CD7DA62D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2919" y="8062930"/>
            <a:ext cx="375547" cy="375547"/>
          </a:xfrm>
          <a:prstGeom prst="rect">
            <a:avLst/>
          </a:prstGeom>
        </p:spPr>
      </p:pic>
      <p:pic>
        <p:nvPicPr>
          <p:cNvPr id="33" name="Graphic 32" descr="Stopwatch 33% outline">
            <a:extLst>
              <a:ext uri="{FF2B5EF4-FFF2-40B4-BE49-F238E27FC236}">
                <a16:creationId xmlns:a16="http://schemas.microsoft.com/office/drawing/2014/main" id="{B37C6AD9-F5D9-8BD8-1298-2D6BEE014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8550" y="6877432"/>
            <a:ext cx="375547" cy="3755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296788-A4A0-7EDD-E4C5-7A682AA15CCD}"/>
              </a:ext>
            </a:extLst>
          </p:cNvPr>
          <p:cNvSpPr txBox="1"/>
          <p:nvPr/>
        </p:nvSpPr>
        <p:spPr>
          <a:xfrm>
            <a:off x="4594005" y="746018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25483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1DD624-D0D3-8607-3072-8215AC700945}"/>
              </a:ext>
            </a:extLst>
          </p:cNvPr>
          <p:cNvSpPr/>
          <p:nvPr/>
        </p:nvSpPr>
        <p:spPr>
          <a:xfrm>
            <a:off x="3747365" y="8110509"/>
            <a:ext cx="1396135" cy="101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4" y="1132550"/>
            <a:ext cx="4629150" cy="489945"/>
          </a:xfrm>
        </p:spPr>
        <p:txBody>
          <a:bodyPr/>
          <a:lstStyle/>
          <a:p>
            <a:pPr algn="ctr"/>
            <a:r>
              <a:rPr lang="en-CA" dirty="0" err="1"/>
              <a:t>Résultats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3" y="2028314"/>
            <a:ext cx="3190771" cy="2041760"/>
          </a:xfrm>
        </p:spPr>
        <p:txBody>
          <a:bodyPr/>
          <a:lstStyle/>
          <a:p>
            <a:pPr marL="0" indent="0">
              <a:buNone/>
            </a:pPr>
            <a:r>
              <a:rPr lang="en-CA" b="1" i="0" u="none" strike="noStrike" dirty="0">
                <a:solidFill>
                  <a:srgbClr val="000000"/>
                </a:solidFill>
                <a:effectLst/>
                <a:latin typeface="YACgEbc43jc 0"/>
              </a:rPr>
              <a:t>Coefficient DICE </a:t>
            </a:r>
            <a:endParaRPr lang="en-CA" dirty="0">
              <a:solidFill>
                <a:srgbClr val="000000"/>
              </a:solidFill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-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Mesure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la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précision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d'une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annotation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en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marquant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son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chevauchement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</a:t>
            </a:r>
            <a:r>
              <a:rPr lang="en-CA" sz="1400" i="0" u="none" strike="noStrike" dirty="0">
                <a:solidFill>
                  <a:srgbClr val="000000"/>
                </a:solidFill>
                <a:effectLst/>
                <a:latin typeface="YACgEbc43jc 0"/>
              </a:rPr>
              <a:t>spatial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avec la segmentation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idéale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. </a:t>
            </a:r>
            <a:endParaRPr lang="en-CA" sz="1400" dirty="0">
              <a:solidFill>
                <a:srgbClr val="000000"/>
              </a:solidFill>
              <a:effectLst/>
              <a:latin typeface="YACgEbc43jc 0"/>
            </a:endParaRPr>
          </a:p>
          <a:p>
            <a:pPr marL="0" indent="0">
              <a:buNone/>
            </a:pP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- Un bon DICE </a:t>
            </a:r>
            <a:r>
              <a:rPr lang="en-CA" sz="1400" b="0" i="0" u="none" strike="noStrike" dirty="0" err="1">
                <a:solidFill>
                  <a:srgbClr val="000000"/>
                </a:solidFill>
                <a:effectLst/>
                <a:latin typeface="YACgEbc43jc 0"/>
              </a:rPr>
              <a:t>s'approche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YACgEbc43jc 0"/>
              </a:rPr>
              <a:t> de 1</a:t>
            </a:r>
            <a:endParaRPr lang="en-CA" sz="1400" dirty="0">
              <a:solidFill>
                <a:srgbClr val="000000"/>
              </a:solidFill>
              <a:effectLst/>
              <a:latin typeface="YACgEbc43jc 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2B0A1-8D6A-EF94-B33C-3F1EACBC10EF}"/>
              </a:ext>
            </a:extLst>
          </p:cNvPr>
          <p:cNvSpPr txBox="1"/>
          <p:nvPr/>
        </p:nvSpPr>
        <p:spPr>
          <a:xfrm>
            <a:off x="189547" y="159201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0" i="0" u="none" strike="noStrike" dirty="0" err="1">
                <a:solidFill>
                  <a:srgbClr val="276BBD"/>
                </a:solidFill>
                <a:effectLst/>
              </a:rPr>
              <a:t>Précision</a:t>
            </a:r>
            <a:r>
              <a:rPr lang="en-CA" sz="1800" b="0" i="0" u="none" strike="noStrike" dirty="0">
                <a:solidFill>
                  <a:srgbClr val="276BBD"/>
                </a:solidFill>
                <a:effectLst/>
              </a:rPr>
              <a:t> des </a:t>
            </a:r>
            <a:r>
              <a:rPr lang="en-CA" sz="1800" b="0" i="0" u="none" strike="noStrike" dirty="0" err="1">
                <a:solidFill>
                  <a:srgbClr val="276BBD"/>
                </a:solidFill>
                <a:effectLst/>
              </a:rPr>
              <a:t>prédictions</a:t>
            </a:r>
            <a:endParaRPr lang="en-CA" sz="1800" dirty="0"/>
          </a:p>
        </p:txBody>
      </p:sp>
      <p:pic>
        <p:nvPicPr>
          <p:cNvPr id="10" name="Google Shape;214;p11" descr="Dice coeff image">
            <a:extLst>
              <a:ext uri="{FF2B5EF4-FFF2-40B4-BE49-F238E27FC236}">
                <a16:creationId xmlns:a16="http://schemas.microsoft.com/office/drawing/2014/main" id="{962E6683-13A4-69A0-0573-8FC0A1524C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9356" y="2083875"/>
            <a:ext cx="1384595" cy="121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011647-AA32-4F22-3819-D17CC1F69C54}"/>
              </a:ext>
            </a:extLst>
          </p:cNvPr>
          <p:cNvSpPr/>
          <p:nvPr/>
        </p:nvSpPr>
        <p:spPr>
          <a:xfrm>
            <a:off x="3474151" y="3633056"/>
            <a:ext cx="1559525" cy="567300"/>
          </a:xfrm>
          <a:prstGeom prst="rect">
            <a:avLst/>
          </a:prstGeom>
          <a:solidFill>
            <a:srgbClr val="5AC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i="0" u="none" strike="noStrike" dirty="0">
                <a:solidFill>
                  <a:schemeClr val="tx2"/>
                </a:solidFill>
                <a:effectLst/>
                <a:latin typeface="YACkoButpeE 0"/>
              </a:rPr>
              <a:t>DICE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moyen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</a:t>
            </a:r>
            <a:r>
              <a:rPr lang="en-CA" sz="14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cas</a:t>
            </a:r>
            <a:r>
              <a:rPr lang="en-CA" sz="14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test= </a:t>
            </a:r>
            <a:r>
              <a:rPr lang="en-CA" sz="1400" b="1" i="0" u="none" strike="noStrike" dirty="0">
                <a:solidFill>
                  <a:schemeClr val="tx2"/>
                </a:solidFill>
                <a:effectLst/>
                <a:latin typeface="YACkoButpeE 0"/>
              </a:rPr>
              <a:t>45%</a:t>
            </a:r>
            <a:endParaRPr lang="en-CA" sz="1400" b="1" dirty="0">
              <a:solidFill>
                <a:schemeClr val="tx2"/>
              </a:solidFill>
              <a:effectLst/>
              <a:latin typeface="YACkoButpeE 0"/>
            </a:endParaRPr>
          </a:p>
        </p:txBody>
      </p:sp>
      <p:pic>
        <p:nvPicPr>
          <p:cNvPr id="19" name="Picture 18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0E78638C-9704-FD18-F89F-914750F9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5" y="4803519"/>
            <a:ext cx="3834257" cy="1577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BC96D3-F2AF-0E20-E388-329896B05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" y="7052128"/>
            <a:ext cx="3818804" cy="1602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B8AE3E-15E4-1BAD-4D1E-2AA6A3E523E4}"/>
              </a:ext>
            </a:extLst>
          </p:cNvPr>
          <p:cNvSpPr txBox="1"/>
          <p:nvPr/>
        </p:nvSpPr>
        <p:spPr>
          <a:xfrm>
            <a:off x="226731" y="4569656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Q1 – Multiples HIC trauma (Dice = 0.31)</a:t>
            </a:r>
            <a:endParaRPr lang="en-C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26059-D4C5-31C0-BCCD-8006F3EC7B85}"/>
              </a:ext>
            </a:extLst>
          </p:cNvPr>
          <p:cNvSpPr txBox="1"/>
          <p:nvPr/>
        </p:nvSpPr>
        <p:spPr>
          <a:xfrm>
            <a:off x="182865" y="6761172"/>
            <a:ext cx="329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en-US" dirty="0"/>
              <a:t>Max – HIC hypertensive (Dice = 0.81)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89143-279E-528C-823D-CEE2317ACF99}"/>
              </a:ext>
            </a:extLst>
          </p:cNvPr>
          <p:cNvSpPr txBox="1"/>
          <p:nvPr/>
        </p:nvSpPr>
        <p:spPr>
          <a:xfrm>
            <a:off x="174095" y="6408464"/>
            <a:ext cx="476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Volume,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prédiction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et annotation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manuelle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pour un coefficient de Dice de 0.31. Il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s’agit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ici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d’hémorragies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d’allure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post-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traumatique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,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une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situation qui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était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sous-représentée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dans le jeu de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données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700" i="0" u="none" strike="noStrike" dirty="0" err="1">
                <a:solidFill>
                  <a:srgbClr val="1F1B17"/>
                </a:solidFill>
                <a:effectLst/>
              </a:rPr>
              <a:t>d'entraînement</a:t>
            </a:r>
            <a:r>
              <a:rPr lang="en-CA" sz="700" i="0" u="none" strike="noStrike" dirty="0">
                <a:solidFill>
                  <a:srgbClr val="1F1B17"/>
                </a:solidFill>
                <a:effectLst/>
              </a:rPr>
              <a:t>. </a:t>
            </a:r>
            <a:endParaRPr lang="en-CA" sz="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38CDFD-2CA4-A096-E271-5ACE9B709F36}"/>
              </a:ext>
            </a:extLst>
          </p:cNvPr>
          <p:cNvSpPr txBox="1"/>
          <p:nvPr/>
        </p:nvSpPr>
        <p:spPr>
          <a:xfrm>
            <a:off x="189546" y="8633297"/>
            <a:ext cx="476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700" i="0" u="none" strike="noStrike">
                <a:solidFill>
                  <a:srgbClr val="1F1B17"/>
                </a:solidFill>
                <a:effectLst/>
              </a:defRPr>
            </a:lvl1pPr>
          </a:lstStyle>
          <a:p>
            <a:r>
              <a:rPr lang="en-CA" dirty="0"/>
              <a:t>Volume, </a:t>
            </a:r>
            <a:r>
              <a:rPr lang="en-CA" dirty="0" err="1"/>
              <a:t>prédiction</a:t>
            </a:r>
            <a:r>
              <a:rPr lang="en-CA" dirty="0"/>
              <a:t> et annotation </a:t>
            </a:r>
            <a:r>
              <a:rPr lang="en-CA" dirty="0" err="1"/>
              <a:t>manuelle</a:t>
            </a:r>
            <a:r>
              <a:rPr lang="en-CA" dirty="0"/>
              <a:t> pour un coefficient de Dice de 0.81. Il </a:t>
            </a:r>
            <a:r>
              <a:rPr lang="en-CA" dirty="0" err="1"/>
              <a:t>s’agit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 d’un </a:t>
            </a:r>
            <a:r>
              <a:rPr lang="en-CA" dirty="0" err="1"/>
              <a:t>exemple</a:t>
            </a:r>
            <a:r>
              <a:rPr lang="en-CA" dirty="0"/>
              <a:t> </a:t>
            </a:r>
            <a:r>
              <a:rPr lang="en-CA" dirty="0" err="1"/>
              <a:t>typique</a:t>
            </a:r>
            <a:r>
              <a:rPr lang="en-CA" dirty="0"/>
              <a:t> </a:t>
            </a:r>
            <a:r>
              <a:rPr lang="en-CA" dirty="0" err="1"/>
              <a:t>d’hémorragie</a:t>
            </a:r>
            <a:r>
              <a:rPr lang="en-CA" dirty="0"/>
              <a:t> </a:t>
            </a:r>
            <a:r>
              <a:rPr lang="en-CA" dirty="0" err="1"/>
              <a:t>intracérébrale</a:t>
            </a:r>
            <a:r>
              <a:rPr lang="en-CA" dirty="0"/>
              <a:t> </a:t>
            </a:r>
            <a:r>
              <a:rPr lang="en-CA" dirty="0" err="1"/>
              <a:t>spontanée</a:t>
            </a:r>
            <a:r>
              <a:rPr lang="en-CA" dirty="0"/>
              <a:t> (</a:t>
            </a:r>
            <a:r>
              <a:rPr lang="en-CA" dirty="0" err="1"/>
              <a:t>hémorragie</a:t>
            </a:r>
            <a:r>
              <a:rPr lang="en-CA" dirty="0"/>
              <a:t> hypertensive) </a:t>
            </a:r>
            <a:r>
              <a:rPr lang="en-CA" dirty="0" err="1"/>
              <a:t>une</a:t>
            </a:r>
            <a:r>
              <a:rPr lang="en-CA" dirty="0"/>
              <a:t> condition qui </a:t>
            </a:r>
            <a:r>
              <a:rPr lang="en-CA" dirty="0" err="1"/>
              <a:t>était</a:t>
            </a:r>
            <a:r>
              <a:rPr lang="en-CA" dirty="0"/>
              <a:t> </a:t>
            </a:r>
            <a:r>
              <a:rPr lang="en-CA" dirty="0" err="1"/>
              <a:t>très</a:t>
            </a:r>
            <a:r>
              <a:rPr lang="en-CA" dirty="0"/>
              <a:t> bien </a:t>
            </a:r>
            <a:r>
              <a:rPr lang="en-CA" dirty="0" err="1"/>
              <a:t>représente</a:t>
            </a:r>
            <a:r>
              <a:rPr lang="en-CA" dirty="0"/>
              <a:t>́ dans le jeu de </a:t>
            </a:r>
            <a:r>
              <a:rPr lang="en-CA" dirty="0" err="1"/>
              <a:t>données</a:t>
            </a:r>
            <a:r>
              <a:rPr lang="en-CA" dirty="0"/>
              <a:t> </a:t>
            </a:r>
            <a:r>
              <a:rPr lang="en-CA" dirty="0" err="1"/>
              <a:t>d'entraînement</a:t>
            </a:r>
            <a:r>
              <a:rPr lang="en-CA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92B2EC-B2C4-9F32-DBD9-2D3216E5C0F3}"/>
              </a:ext>
            </a:extLst>
          </p:cNvPr>
          <p:cNvSpPr txBox="1"/>
          <p:nvPr/>
        </p:nvSpPr>
        <p:spPr>
          <a:xfrm>
            <a:off x="226731" y="3499354"/>
            <a:ext cx="311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276BBD"/>
                </a:solidFill>
              </a:rPr>
              <a:t>Observation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: Les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cas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de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l'entraînement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et les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cas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tests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sont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différents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,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cela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cause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une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</a:t>
            </a:r>
            <a:r>
              <a:rPr lang="en-CA" sz="1400" u="sng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mauvaise</a:t>
            </a:r>
            <a:r>
              <a:rPr lang="en-CA" sz="1400" u="sng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</a:t>
            </a:r>
            <a:r>
              <a:rPr lang="en-CA" sz="1400" u="sng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généralisation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sur </a:t>
            </a:r>
            <a:r>
              <a:rPr lang="en-CA" sz="1400" dirty="0" err="1">
                <a:solidFill>
                  <a:srgbClr val="000000"/>
                </a:solidFill>
                <a:latin typeface="YACgEbc43jc 0"/>
                <a:ea typeface="ＭＳ Ｐゴシック" charset="0"/>
              </a:rPr>
              <a:t>l’ensemble</a:t>
            </a:r>
            <a:r>
              <a:rPr lang="en-CA" sz="1400" dirty="0">
                <a:solidFill>
                  <a:srgbClr val="000000"/>
                </a:solidFill>
                <a:latin typeface="YACgEbc43jc 0"/>
                <a:ea typeface="ＭＳ Ｐゴシック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82053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370506"/>
            <a:ext cx="4629150" cy="904901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CA" dirty="0" err="1"/>
              <a:t>Résultats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E98E65-1964-1073-EA37-EE67B01CD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8502"/>
              </p:ext>
            </p:extLst>
          </p:nvPr>
        </p:nvGraphicFramePr>
        <p:xfrm>
          <a:off x="91547" y="5862931"/>
          <a:ext cx="4960404" cy="208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093">
                  <a:extLst>
                    <a:ext uri="{9D8B030D-6E8A-4147-A177-3AD203B41FA5}">
                      <a16:colId xmlns:a16="http://schemas.microsoft.com/office/drawing/2014/main" val="2847866878"/>
                    </a:ext>
                  </a:extLst>
                </a:gridCol>
                <a:gridCol w="1322910">
                  <a:extLst>
                    <a:ext uri="{9D8B030D-6E8A-4147-A177-3AD203B41FA5}">
                      <a16:colId xmlns:a16="http://schemas.microsoft.com/office/drawing/2014/main" val="3398382525"/>
                    </a:ext>
                  </a:extLst>
                </a:gridCol>
                <a:gridCol w="1322910">
                  <a:extLst>
                    <a:ext uri="{9D8B030D-6E8A-4147-A177-3AD203B41FA5}">
                      <a16:colId xmlns:a16="http://schemas.microsoft.com/office/drawing/2014/main" val="1778254879"/>
                    </a:ext>
                  </a:extLst>
                </a:gridCol>
                <a:gridCol w="1448491">
                  <a:extLst>
                    <a:ext uri="{9D8B030D-6E8A-4147-A177-3AD203B41FA5}">
                      <a16:colId xmlns:a16="http://schemas.microsoft.com/office/drawing/2014/main" val="1782547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Segmentation </a:t>
                      </a: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entièrement</a:t>
                      </a: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 </a:t>
                      </a: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manuelle</a:t>
                      </a:r>
                      <a:endParaRPr lang="en-CA" sz="1400" dirty="0">
                        <a:solidFill>
                          <a:schemeClr val="bg1"/>
                        </a:solidFill>
                        <a:effectLst/>
                        <a:latin typeface="YACgEbc43jc 0"/>
                      </a:endParaRPr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Segmentation </a:t>
                      </a: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assistée</a:t>
                      </a:r>
                      <a:endParaRPr lang="en-CA" sz="1400" dirty="0">
                        <a:solidFill>
                          <a:schemeClr val="bg1"/>
                        </a:solidFill>
                        <a:effectLst/>
                        <a:latin typeface="YACgEbc43jc 0"/>
                      </a:endParaRPr>
                    </a:p>
                    <a:p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Réduction</a:t>
                      </a: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 du temps </a:t>
                      </a: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d’annotation</a:t>
                      </a: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 avec les </a:t>
                      </a:r>
                      <a:r>
                        <a:rPr lang="en-CA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prédictions</a:t>
                      </a: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YACgEbc43jc 0"/>
                        </a:rPr>
                        <a:t> </a:t>
                      </a:r>
                      <a:endParaRPr lang="en-CA" sz="1400" dirty="0">
                        <a:solidFill>
                          <a:schemeClr val="bg1"/>
                        </a:solidFill>
                        <a:effectLst/>
                        <a:latin typeface="YACgEbc43jc 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7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9h03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7h20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1h43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6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Temps </a:t>
                      </a:r>
                      <a:r>
                        <a:rPr lang="en-CA" dirty="0" err="1"/>
                        <a:t>moyen</a:t>
                      </a:r>
                      <a:r>
                        <a:rPr lang="en-CA" dirty="0"/>
                        <a:t> par annotation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10.66 min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8.2 min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CgEbc43jc 0"/>
                        </a:rPr>
                        <a:t>2.43 min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34653"/>
                  </a:ext>
                </a:extLst>
              </a:tr>
            </a:tbl>
          </a:graphicData>
        </a:graphic>
      </p:graphicFrame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26CBA293-AE8F-1C11-1EFC-FCD7D9010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2"/>
          <a:stretch/>
        </p:blipFill>
        <p:spPr>
          <a:xfrm>
            <a:off x="91547" y="2467628"/>
            <a:ext cx="3788733" cy="250520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5C61E-4DE0-C6BA-8813-D668773C260A}"/>
              </a:ext>
            </a:extLst>
          </p:cNvPr>
          <p:cNvSpPr txBox="1"/>
          <p:nvPr/>
        </p:nvSpPr>
        <p:spPr>
          <a:xfrm>
            <a:off x="257174" y="1972301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0" i="0" u="none" strike="noStrike" dirty="0">
                <a:solidFill>
                  <a:srgbClr val="276BBD"/>
                </a:solidFill>
                <a:effectLst/>
              </a:rPr>
              <a:t>Temps </a:t>
            </a:r>
            <a:r>
              <a:rPr lang="en-CA" sz="1800" b="0" i="0" u="none" strike="noStrike" dirty="0" err="1">
                <a:solidFill>
                  <a:srgbClr val="276BBD"/>
                </a:solidFill>
                <a:effectLst/>
              </a:rPr>
              <a:t>d'annotation</a:t>
            </a:r>
            <a:endParaRPr lang="en-CA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87245-48AA-09D0-7E45-578B517DD87B}"/>
              </a:ext>
            </a:extLst>
          </p:cNvPr>
          <p:cNvSpPr/>
          <p:nvPr/>
        </p:nvSpPr>
        <p:spPr>
          <a:xfrm>
            <a:off x="2948035" y="2665638"/>
            <a:ext cx="2103916" cy="1406685"/>
          </a:xfrm>
          <a:prstGeom prst="rect">
            <a:avLst/>
          </a:prstGeom>
          <a:solidFill>
            <a:srgbClr val="5AC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i="0" u="none" strike="noStrike" dirty="0">
                <a:solidFill>
                  <a:schemeClr val="tx2"/>
                </a:solidFill>
                <a:effectLst/>
                <a:latin typeface="YACkoButpeE 0"/>
              </a:rPr>
              <a:t>20 % </a:t>
            </a:r>
            <a:r>
              <a:rPr lang="en-CA" sz="18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de </a:t>
            </a:r>
            <a:r>
              <a:rPr lang="en-CA" sz="1800" dirty="0" err="1">
                <a:solidFill>
                  <a:schemeClr val="tx2"/>
                </a:solidFill>
                <a:latin typeface="YACkoButpeE 0"/>
              </a:rPr>
              <a:t>réduction</a:t>
            </a:r>
            <a:r>
              <a:rPr lang="en-CA" sz="1800" b="0" i="0" u="none" strike="noStrike" dirty="0">
                <a:solidFill>
                  <a:schemeClr val="tx2"/>
                </a:solidFill>
                <a:effectLst/>
                <a:latin typeface="YACkoButpeE 0"/>
              </a:rPr>
              <a:t> du temps </a:t>
            </a:r>
            <a:r>
              <a:rPr lang="en-CA" sz="1800" b="0" i="0" u="none" strike="noStrike" dirty="0" err="1">
                <a:solidFill>
                  <a:schemeClr val="tx2"/>
                </a:solidFill>
                <a:effectLst/>
                <a:latin typeface="YACkoButpeE 0"/>
              </a:rPr>
              <a:t>d'annotation</a:t>
            </a:r>
            <a:endParaRPr lang="en-CA" sz="1800" b="0" i="0" u="none" strike="noStrike" dirty="0">
              <a:solidFill>
                <a:schemeClr val="tx2"/>
              </a:solidFill>
              <a:effectLst/>
              <a:latin typeface="YACkoButpeE 0"/>
            </a:endParaRPr>
          </a:p>
        </p:txBody>
      </p:sp>
      <p:pic>
        <p:nvPicPr>
          <p:cNvPr id="15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F877FBAB-09C2-C8A1-2A83-3C62E0E84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5" t="34155" b="47311"/>
          <a:stretch/>
        </p:blipFill>
        <p:spPr bwMode="auto">
          <a:xfrm>
            <a:off x="2948035" y="4264544"/>
            <a:ext cx="888647" cy="51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A617DB-43A8-12F9-225A-C968968A7A3A}"/>
              </a:ext>
            </a:extLst>
          </p:cNvPr>
          <p:cNvSpPr txBox="1"/>
          <p:nvPr/>
        </p:nvSpPr>
        <p:spPr>
          <a:xfrm>
            <a:off x="35382" y="4992686"/>
            <a:ext cx="491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Représentation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graphique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du temps de segmentation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en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fonction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du type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d'annotation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(correction de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prédiction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en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rouge et segmentation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manuelle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</a:t>
            </a:r>
            <a:r>
              <a:rPr lang="en-CA" sz="1000" b="0" i="0" u="none" strike="noStrike" dirty="0" err="1">
                <a:solidFill>
                  <a:srgbClr val="1F1B17"/>
                </a:solidFill>
                <a:effectLst/>
              </a:rPr>
              <a:t>en</a:t>
            </a:r>
            <a:r>
              <a:rPr lang="en-CA" sz="1000" b="0" i="0" u="none" strike="noStrike" dirty="0">
                <a:solidFill>
                  <a:srgbClr val="1F1B17"/>
                </a:solidFill>
                <a:effectLst/>
              </a:rPr>
              <a:t> bleu) </a:t>
            </a:r>
            <a:endParaRPr lang="en-CA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FCDFA-7AB5-DBDF-DCBC-1784274C00F3}"/>
              </a:ext>
            </a:extLst>
          </p:cNvPr>
          <p:cNvSpPr txBox="1"/>
          <p:nvPr/>
        </p:nvSpPr>
        <p:spPr>
          <a:xfrm>
            <a:off x="35382" y="8016582"/>
            <a:ext cx="501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rgbClr val="1F1B17"/>
                </a:solidFill>
              </a:rPr>
              <a:t>Tableau des temps </a:t>
            </a:r>
            <a:r>
              <a:rPr lang="en-CA" sz="1000" dirty="0" err="1">
                <a:solidFill>
                  <a:srgbClr val="1F1B17"/>
                </a:solidFill>
              </a:rPr>
              <a:t>d'annotation</a:t>
            </a:r>
            <a:r>
              <a:rPr lang="en-CA" sz="1000" dirty="0">
                <a:solidFill>
                  <a:srgbClr val="1F1B17"/>
                </a:solidFill>
              </a:rPr>
              <a:t> </a:t>
            </a:r>
            <a:r>
              <a:rPr lang="en-CA" sz="1000" dirty="0" err="1">
                <a:solidFill>
                  <a:srgbClr val="1F1B17"/>
                </a:solidFill>
              </a:rPr>
              <a:t>exclusivement</a:t>
            </a:r>
            <a:r>
              <a:rPr lang="en-CA" sz="1000" dirty="0">
                <a:solidFill>
                  <a:srgbClr val="1F1B17"/>
                </a:solidFill>
              </a:rPr>
              <a:t> </a:t>
            </a:r>
            <a:r>
              <a:rPr lang="en-CA" sz="1000" dirty="0" err="1">
                <a:solidFill>
                  <a:srgbClr val="1F1B17"/>
                </a:solidFill>
              </a:rPr>
              <a:t>manuelle</a:t>
            </a:r>
            <a:r>
              <a:rPr lang="en-CA" sz="1000" dirty="0">
                <a:solidFill>
                  <a:srgbClr val="1F1B17"/>
                </a:solidFill>
              </a:rPr>
              <a:t> vs temps des corrections de </a:t>
            </a:r>
            <a:r>
              <a:rPr lang="en-CA" sz="1000" dirty="0" err="1">
                <a:solidFill>
                  <a:srgbClr val="1F1B17"/>
                </a:solidFill>
              </a:rPr>
              <a:t>prédiction</a:t>
            </a:r>
            <a:r>
              <a:rPr lang="en-CA" sz="1000" dirty="0">
                <a:solidFill>
                  <a:srgbClr val="1F1B17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B19A2-218A-55B7-848A-FB29A516E836}"/>
              </a:ext>
            </a:extLst>
          </p:cNvPr>
          <p:cNvSpPr txBox="1"/>
          <p:nvPr/>
        </p:nvSpPr>
        <p:spPr>
          <a:xfrm>
            <a:off x="3752393" y="7722133"/>
            <a:ext cx="1881063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0.001 Wilcoxon</a:t>
            </a:r>
          </a:p>
        </p:txBody>
      </p:sp>
    </p:spTree>
    <p:extLst>
      <p:ext uri="{BB962C8B-B14F-4D97-AF65-F5344CB8AC3E}">
        <p14:creationId xmlns:p14="http://schemas.microsoft.com/office/powerpoint/2010/main" val="324458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AAB4F-636D-FA8E-219E-F676C27EC24E}"/>
              </a:ext>
            </a:extLst>
          </p:cNvPr>
          <p:cNvSpPr/>
          <p:nvPr/>
        </p:nvSpPr>
        <p:spPr>
          <a:xfrm>
            <a:off x="2700339" y="8110509"/>
            <a:ext cx="2443162" cy="101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E687-9913-9081-0A12-0681799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32254"/>
            <a:ext cx="4629150" cy="904901"/>
          </a:xfrm>
        </p:spPr>
        <p:txBody>
          <a:bodyPr/>
          <a:lstStyle/>
          <a:p>
            <a:pPr algn="ctr"/>
            <a:r>
              <a:rPr lang="en-CA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36B9-7DDC-1E36-5B94-AA57EEAE1A39}"/>
              </a:ext>
            </a:extLst>
          </p:cNvPr>
          <p:cNvSpPr txBox="1"/>
          <p:nvPr/>
        </p:nvSpPr>
        <p:spPr>
          <a:xfrm>
            <a:off x="189547" y="103097"/>
            <a:ext cx="476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Intégration</a:t>
            </a:r>
            <a:r>
              <a:rPr lang="en-US" sz="1600" dirty="0">
                <a:solidFill>
                  <a:schemeClr val="bg1"/>
                </a:solidFill>
              </a:rPr>
              <a:t> d’un </a:t>
            </a:r>
            <a:r>
              <a:rPr lang="en-US" sz="1600" dirty="0" err="1">
                <a:solidFill>
                  <a:schemeClr val="bg1"/>
                </a:solidFill>
              </a:rPr>
              <a:t>modèle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d'apprentissage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afin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d’accélérer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l’annotation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d’images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médicales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par Marie-Jeanne Noël</a:t>
            </a:r>
            <a:endParaRPr lang="en-CA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B0CB-3BED-4C7A-B4D2-9DA6E14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675499"/>
            <a:ext cx="4629150" cy="1603349"/>
          </a:xfrm>
        </p:spPr>
        <p:txBody>
          <a:bodyPr/>
          <a:lstStyle/>
          <a:p>
            <a:pPr marL="0" indent="0">
              <a:buNone/>
            </a:pPr>
            <a:r>
              <a:rPr lang="en-CA" sz="1600" i="0" u="none" strike="noStrike" dirty="0">
                <a:solidFill>
                  <a:srgbClr val="0096FF"/>
                </a:solidFill>
                <a:effectLst/>
              </a:rPr>
              <a:t>Un </a:t>
            </a:r>
            <a:r>
              <a:rPr lang="en-CA" sz="1600" i="0" u="none" strike="noStrike" dirty="0" err="1">
                <a:solidFill>
                  <a:srgbClr val="0096FF"/>
                </a:solidFill>
                <a:effectLst/>
              </a:rPr>
              <a:t>modèle</a:t>
            </a:r>
            <a:r>
              <a:rPr lang="en-CA" sz="1600" i="0" u="none" strike="noStrike" dirty="0">
                <a:solidFill>
                  <a:srgbClr val="0096FF"/>
                </a:solidFill>
                <a:effectLst/>
              </a:rPr>
              <a:t> plus performant (Version 2.0)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300" b="0" i="0" u="none" strike="noStrike" dirty="0" err="1">
                <a:effectLst/>
              </a:rPr>
              <a:t>Unet</a:t>
            </a:r>
            <a:r>
              <a:rPr lang="en-CA" sz="1300" b="0" i="0" u="none" strike="noStrike" dirty="0">
                <a:effectLst/>
              </a:rPr>
              <a:t> 2D </a:t>
            </a:r>
            <a:r>
              <a:rPr lang="en-CA" sz="1300" b="0" i="0" u="none" strike="noStrike" dirty="0" err="1">
                <a:effectLst/>
              </a:rPr>
              <a:t>incluant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ajout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d’augmentation</a:t>
            </a:r>
            <a:r>
              <a:rPr lang="en-CA" sz="1300" b="0" i="0" u="none" strike="noStrike" dirty="0">
                <a:effectLst/>
              </a:rPr>
              <a:t> de </a:t>
            </a:r>
            <a:r>
              <a:rPr lang="en-CA" sz="1300" b="0" i="0" u="none" strike="noStrike" dirty="0" err="1">
                <a:effectLst/>
              </a:rPr>
              <a:t>données</a:t>
            </a:r>
            <a:r>
              <a:rPr lang="en-CA" sz="1300" b="0" i="0" u="none" strike="noStrike" dirty="0">
                <a:effectLst/>
              </a:rPr>
              <a:t> et </a:t>
            </a:r>
            <a:r>
              <a:rPr lang="en-CA" sz="1300" b="0" i="0" u="none" strike="noStrike" dirty="0" err="1">
                <a:effectLst/>
              </a:rPr>
              <a:t>fenêtrage</a:t>
            </a:r>
            <a:r>
              <a:rPr lang="en-CA" sz="1300" b="0" i="0" u="none" strike="noStrike" dirty="0">
                <a:effectLst/>
              </a:rPr>
              <a:t> dans le </a:t>
            </a:r>
            <a:r>
              <a:rPr lang="en-CA" sz="1300" b="0" i="0" u="none" strike="noStrike" dirty="0" err="1">
                <a:effectLst/>
              </a:rPr>
              <a:t>pré-traitement</a:t>
            </a:r>
            <a:endParaRPr lang="en-CA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1300" b="0" i="0" u="none" strike="noStrike" dirty="0" err="1">
                <a:effectLst/>
              </a:rPr>
              <a:t>Nette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réduction</a:t>
            </a:r>
            <a:r>
              <a:rPr lang="en-CA" sz="1300" b="0" i="0" u="none" strike="noStrike" dirty="0">
                <a:effectLst/>
              </a:rPr>
              <a:t> du temps </a:t>
            </a:r>
            <a:r>
              <a:rPr lang="en-CA" sz="1300" b="0" i="0" u="none" strike="noStrike" dirty="0" err="1">
                <a:effectLst/>
              </a:rPr>
              <a:t>d'annotation</a:t>
            </a:r>
            <a:r>
              <a:rPr lang="en-CA" sz="1300" b="0" i="0" u="none" strike="noStrike" dirty="0">
                <a:effectLst/>
              </a:rPr>
              <a:t> </a:t>
            </a:r>
            <a:endParaRPr lang="en-CA"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5C97E-ACC1-62DA-84A5-A9D21CC92229}"/>
              </a:ext>
            </a:extLst>
          </p:cNvPr>
          <p:cNvSpPr/>
          <p:nvPr/>
        </p:nvSpPr>
        <p:spPr>
          <a:xfrm>
            <a:off x="205200" y="2934379"/>
            <a:ext cx="2103916" cy="1265372"/>
          </a:xfrm>
          <a:prstGeom prst="rect">
            <a:avLst/>
          </a:prstGeom>
          <a:solidFill>
            <a:srgbClr val="5AC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52 % </a:t>
            </a:r>
            <a:r>
              <a:rPr lang="en-CA" sz="16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moins</a:t>
            </a:r>
            <a:r>
              <a:rPr lang="en-CA" sz="16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de temps </a:t>
            </a:r>
            <a:r>
              <a:rPr lang="en-CA" sz="1600" b="0" i="0" u="none" strike="noStrike" dirty="0" err="1">
                <a:solidFill>
                  <a:srgbClr val="1F1B17"/>
                </a:solidFill>
                <a:effectLst/>
                <a:latin typeface="YACkoButpeE 0"/>
              </a:rPr>
              <a:t>d’annotation</a:t>
            </a:r>
            <a:r>
              <a:rPr lang="en-CA" sz="16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 avec predictions </a:t>
            </a:r>
          </a:p>
          <a:p>
            <a:pPr algn="ctr"/>
            <a:endParaRPr lang="en-CA" sz="900" dirty="0">
              <a:solidFill>
                <a:srgbClr val="1F1B17"/>
              </a:solidFill>
              <a:effectLst/>
              <a:latin typeface="YACkoButpeE 0"/>
            </a:endParaRPr>
          </a:p>
          <a:p>
            <a:pPr algn="ctr"/>
            <a:r>
              <a:rPr lang="en-CA" sz="1600" b="0" i="0" u="none" strike="noStrike" dirty="0">
                <a:solidFill>
                  <a:srgbClr val="1F1B17"/>
                </a:solidFill>
                <a:effectLst/>
                <a:latin typeface="YACkoButpeE 0"/>
              </a:rPr>
              <a:t>DICE = </a:t>
            </a:r>
            <a:r>
              <a:rPr lang="en-CA" sz="1600" b="1" i="0" u="none" strike="noStrike" dirty="0">
                <a:solidFill>
                  <a:srgbClr val="1F1B17"/>
                </a:solidFill>
                <a:effectLst/>
                <a:latin typeface="YACkoButpeE 0"/>
              </a:rPr>
              <a:t>69%</a:t>
            </a:r>
            <a:endParaRPr lang="en-CA" sz="1600" b="1" dirty="0">
              <a:solidFill>
                <a:srgbClr val="1F1B17"/>
              </a:solidFill>
              <a:effectLst/>
              <a:latin typeface="YACkoButpeE 0"/>
            </a:endParaRPr>
          </a:p>
        </p:txBody>
      </p:sp>
      <p:pic>
        <p:nvPicPr>
          <p:cNvPr id="5" name="Google Shape;208;g14735342926_0_55">
            <a:extLst>
              <a:ext uri="{FF2B5EF4-FFF2-40B4-BE49-F238E27FC236}">
                <a16:creationId xmlns:a16="http://schemas.microsoft.com/office/drawing/2014/main" id="{7056C76B-85AD-3DF4-B7F9-4D275ACD56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83" t="51459" r="47923" b="17067"/>
          <a:stretch/>
        </p:blipFill>
        <p:spPr>
          <a:xfrm>
            <a:off x="481142" y="4944250"/>
            <a:ext cx="1376221" cy="134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6;g14735342926_0_55">
            <a:extLst>
              <a:ext uri="{FF2B5EF4-FFF2-40B4-BE49-F238E27FC236}">
                <a16:creationId xmlns:a16="http://schemas.microsoft.com/office/drawing/2014/main" id="{25B1BA33-05AA-7A63-4484-A77CD0D552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77" t="54979" r="44672" b="16340"/>
          <a:stretch/>
        </p:blipFill>
        <p:spPr>
          <a:xfrm>
            <a:off x="1867903" y="4944250"/>
            <a:ext cx="1407694" cy="134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2A323-AA4C-9986-B8BB-979CE4DE9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58" t="28866" r="23224" b="17770"/>
          <a:stretch/>
        </p:blipFill>
        <p:spPr>
          <a:xfrm>
            <a:off x="3283280" y="4946758"/>
            <a:ext cx="1374118" cy="1345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69E5A-9B94-8CF0-FA2A-F35969AD0D3B}"/>
              </a:ext>
            </a:extLst>
          </p:cNvPr>
          <p:cNvSpPr txBox="1"/>
          <p:nvPr/>
        </p:nvSpPr>
        <p:spPr>
          <a:xfrm>
            <a:off x="2098690" y="6316371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Unet</a:t>
            </a:r>
            <a:r>
              <a:rPr lang="en-US" sz="1100" dirty="0"/>
              <a:t> 2D  v1.0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EF6D8-E4A3-0424-B90F-1E0DF363A7DE}"/>
              </a:ext>
            </a:extLst>
          </p:cNvPr>
          <p:cNvSpPr txBox="1"/>
          <p:nvPr/>
        </p:nvSpPr>
        <p:spPr>
          <a:xfrm>
            <a:off x="3516803" y="6318120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Unet</a:t>
            </a:r>
            <a:r>
              <a:rPr lang="en-US" sz="1100" dirty="0"/>
              <a:t> 2D  v2.0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4232F-880F-17A3-6712-A1ACADF42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10" b="2839"/>
          <a:stretch/>
        </p:blipFill>
        <p:spPr>
          <a:xfrm>
            <a:off x="2505415" y="2788699"/>
            <a:ext cx="2380910" cy="160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0308FB-6449-9349-1BE8-81E81761E253}"/>
              </a:ext>
            </a:extLst>
          </p:cNvPr>
          <p:cNvSpPr txBox="1"/>
          <p:nvPr/>
        </p:nvSpPr>
        <p:spPr>
          <a:xfrm>
            <a:off x="652284" y="6308333"/>
            <a:ext cx="1114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CT non </a:t>
            </a:r>
            <a:r>
              <a:rPr lang="en-US" sz="1100" dirty="0" err="1"/>
              <a:t>annoté</a:t>
            </a:r>
            <a:endParaRPr lang="en-US" sz="110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F485BE1-A9C4-15D3-59D3-F1C3FD49B894}"/>
              </a:ext>
            </a:extLst>
          </p:cNvPr>
          <p:cNvSpPr txBox="1">
            <a:spLocks/>
          </p:cNvSpPr>
          <p:nvPr/>
        </p:nvSpPr>
        <p:spPr bwMode="auto">
          <a:xfrm>
            <a:off x="189546" y="6821507"/>
            <a:ext cx="4764405" cy="219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A" sz="1600" dirty="0" err="1">
                <a:solidFill>
                  <a:srgbClr val="0096FF"/>
                </a:solidFill>
              </a:rPr>
              <a:t>Biais</a:t>
            </a:r>
            <a:r>
              <a:rPr lang="en-CA" sz="1600" dirty="0">
                <a:solidFill>
                  <a:srgbClr val="0096FF"/>
                </a:solidFill>
              </a:rPr>
              <a:t> </a:t>
            </a:r>
            <a:r>
              <a:rPr lang="en-CA" sz="1600" dirty="0" err="1">
                <a:solidFill>
                  <a:srgbClr val="0096FF"/>
                </a:solidFill>
              </a:rPr>
              <a:t>d'apprentissage</a:t>
            </a:r>
            <a:endParaRPr lang="en-CA" sz="1400" dirty="0"/>
          </a:p>
          <a:p>
            <a:r>
              <a:rPr lang="en-CA" sz="1300" b="0" i="0" u="none" strike="noStrike" dirty="0">
                <a:effectLst/>
              </a:rPr>
              <a:t>Première </a:t>
            </a:r>
            <a:r>
              <a:rPr lang="en-CA" sz="1300" b="0" i="0" u="none" strike="noStrike" dirty="0" err="1">
                <a:effectLst/>
              </a:rPr>
              <a:t>expérience</a:t>
            </a:r>
            <a:r>
              <a:rPr lang="en-CA" sz="1300" b="0" i="0" u="none" strike="noStrike" dirty="0">
                <a:effectLst/>
              </a:rPr>
              <a:t> de segmentation de </a:t>
            </a:r>
            <a:r>
              <a:rPr lang="en-CA" sz="1300" b="0" i="0" u="none" strike="noStrike" dirty="0" err="1">
                <a:effectLst/>
              </a:rPr>
              <a:t>l'annotateur</a:t>
            </a:r>
            <a:endParaRPr lang="en-CA" sz="1300" dirty="0">
              <a:effectLst/>
            </a:endParaRPr>
          </a:p>
          <a:p>
            <a:r>
              <a:rPr lang="en-CA" sz="1300" dirty="0" err="1"/>
              <a:t>Amélioration</a:t>
            </a:r>
            <a:r>
              <a:rPr lang="en-CA" sz="1300" dirty="0"/>
              <a:t> progressive </a:t>
            </a:r>
            <a:r>
              <a:rPr lang="en-CA" sz="1300" b="0" i="0" u="none" strike="noStrike" dirty="0" err="1">
                <a:effectLst/>
              </a:rPr>
              <a:t>lors</a:t>
            </a:r>
            <a:r>
              <a:rPr lang="en-CA" sz="1300" b="0" i="0" u="none" strike="noStrike" dirty="0">
                <a:effectLst/>
              </a:rPr>
              <a:t> des segmentations</a:t>
            </a:r>
          </a:p>
          <a:p>
            <a:r>
              <a:rPr lang="en-CA" sz="1300" dirty="0"/>
              <a:t>Mitigation par randomisation des </a:t>
            </a:r>
            <a:r>
              <a:rPr lang="en-CA" sz="1300" dirty="0" err="1"/>
              <a:t>cas</a:t>
            </a:r>
            <a:r>
              <a:rPr lang="en-CA" sz="1300" dirty="0"/>
              <a:t> avec et sans </a:t>
            </a:r>
            <a:r>
              <a:rPr lang="en-CA" sz="1300" dirty="0" err="1"/>
              <a:t>prédiction</a:t>
            </a:r>
            <a:endParaRPr lang="en-CA" sz="13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300" dirty="0"/>
              <a:t>Il </a:t>
            </a:r>
            <a:r>
              <a:rPr lang="en-CA" sz="1300" dirty="0" err="1"/>
              <a:t>demeure</a:t>
            </a:r>
            <a:r>
              <a:rPr lang="en-CA" sz="1300" dirty="0"/>
              <a:t> d</a:t>
            </a:r>
            <a:r>
              <a:rPr lang="en-CA" sz="1300" b="0" i="0" u="none" strike="noStrike" dirty="0">
                <a:effectLst/>
              </a:rPr>
              <a:t>ifficile de </a:t>
            </a:r>
            <a:r>
              <a:rPr lang="en-CA" sz="1300" b="0" i="0" u="none" strike="noStrike" dirty="0" err="1">
                <a:effectLst/>
              </a:rPr>
              <a:t>déterminer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si</a:t>
            </a:r>
            <a:r>
              <a:rPr lang="en-CA" sz="1300" b="0" i="0" u="none" strike="noStrike" dirty="0">
                <a:effectLst/>
              </a:rPr>
              <a:t> le temps </a:t>
            </a:r>
            <a:r>
              <a:rPr lang="en-CA" sz="1300" b="0" i="0" u="none" strike="noStrike" dirty="0" err="1">
                <a:effectLst/>
              </a:rPr>
              <a:t>sauve</a:t>
            </a:r>
            <a:r>
              <a:rPr lang="en-CA" sz="1300" b="0" i="0" u="none" strike="noStrike" dirty="0">
                <a:effectLst/>
              </a:rPr>
              <a:t>́ </a:t>
            </a:r>
            <a:r>
              <a:rPr lang="en-CA" sz="1300" b="0" i="0" u="none" strike="noStrike" dirty="0" err="1">
                <a:effectLst/>
              </a:rPr>
              <a:t>lors</a:t>
            </a:r>
            <a:r>
              <a:rPr lang="en-CA" sz="1300" b="0" i="0" u="none" strike="noStrike" dirty="0">
                <a:effectLst/>
              </a:rPr>
              <a:t> de </a:t>
            </a:r>
            <a:r>
              <a:rPr lang="en-CA" sz="1300" b="0" i="0" u="none" strike="noStrike" dirty="0" err="1">
                <a:effectLst/>
              </a:rPr>
              <a:t>l’utilisation</a:t>
            </a:r>
            <a:r>
              <a:rPr lang="en-CA" sz="1300" b="0" i="0" u="none" strike="noStrike" dirty="0">
                <a:effectLst/>
              </a:rPr>
              <a:t> des </a:t>
            </a:r>
            <a:r>
              <a:rPr lang="en-CA" sz="1300" dirty="0" err="1"/>
              <a:t>prédictions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est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réellement</a:t>
            </a:r>
            <a:r>
              <a:rPr lang="en-CA" sz="1300" b="0" i="0" u="none" strike="noStrike" dirty="0">
                <a:effectLst/>
              </a:rPr>
              <a:t> dû à </a:t>
            </a:r>
            <a:r>
              <a:rPr lang="en-CA" sz="1300" b="0" i="0" u="none" strike="noStrike" dirty="0" err="1">
                <a:effectLst/>
              </a:rPr>
              <a:t>leur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qualite</a:t>
            </a:r>
            <a:r>
              <a:rPr lang="en-CA" sz="1300" b="0" i="0" u="none" strike="noStrike" dirty="0">
                <a:effectLst/>
              </a:rPr>
              <a:t>́. </a:t>
            </a:r>
            <a:endParaRPr lang="en-CA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1300" b="0" i="0" u="none" strike="noStrike" dirty="0">
                <a:effectLst/>
              </a:rPr>
              <a:t>Les </a:t>
            </a:r>
            <a:r>
              <a:rPr lang="en-CA" sz="1300" b="0" i="0" u="none" strike="noStrike" dirty="0" err="1">
                <a:effectLst/>
              </a:rPr>
              <a:t>bonnes</a:t>
            </a:r>
            <a:r>
              <a:rPr lang="en-CA" sz="1300" b="0" i="0" u="none" strike="noStrike" dirty="0">
                <a:effectLst/>
              </a:rPr>
              <a:t> </a:t>
            </a:r>
            <a:r>
              <a:rPr lang="en-CA" sz="1300" b="0" i="0" u="none" strike="noStrike" dirty="0" err="1">
                <a:effectLst/>
              </a:rPr>
              <a:t>prédictions</a:t>
            </a:r>
            <a:r>
              <a:rPr lang="en-CA" sz="1300" b="0" i="0" u="none" strike="noStrike" dirty="0">
                <a:effectLst/>
              </a:rPr>
              <a:t> - </a:t>
            </a:r>
            <a:r>
              <a:rPr lang="en-CA" sz="1300" b="0" i="0" u="none" strike="noStrike" dirty="0" err="1">
                <a:effectLst/>
              </a:rPr>
              <a:t>rapides</a:t>
            </a:r>
            <a:r>
              <a:rPr lang="en-CA" sz="1300" b="0" i="0" u="none" strike="noStrike" dirty="0">
                <a:effectLst/>
              </a:rPr>
              <a:t> à </a:t>
            </a:r>
            <a:r>
              <a:rPr lang="en-CA" sz="1300" b="0" i="0" u="none" strike="noStrike" dirty="0" err="1">
                <a:effectLst/>
              </a:rPr>
              <a:t>corriger</a:t>
            </a:r>
            <a:endParaRPr lang="en-CA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A7C06-447C-B676-DF66-0A4858923354}"/>
              </a:ext>
            </a:extLst>
          </p:cNvPr>
          <p:cNvSpPr txBox="1"/>
          <p:nvPr/>
        </p:nvSpPr>
        <p:spPr>
          <a:xfrm>
            <a:off x="1621732" y="4646835"/>
            <a:ext cx="189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>
                <a:solidFill>
                  <a:schemeClr val="tx2"/>
                </a:solidFill>
              </a:rPr>
              <a:t>Exemple</a:t>
            </a:r>
            <a:r>
              <a:rPr lang="en-CA" sz="1200" dirty="0">
                <a:solidFill>
                  <a:schemeClr val="tx2"/>
                </a:solidFill>
              </a:rPr>
              <a:t> sur </a:t>
            </a:r>
            <a:r>
              <a:rPr lang="en-CA" sz="1200" dirty="0" err="1">
                <a:solidFill>
                  <a:schemeClr val="tx2"/>
                </a:solidFill>
              </a:rPr>
              <a:t>cas</a:t>
            </a:r>
            <a:r>
              <a:rPr lang="en-CA" sz="1200" dirty="0">
                <a:solidFill>
                  <a:schemeClr val="tx2"/>
                </a:solidFill>
              </a:rPr>
              <a:t> ‘difficile’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747D6-374B-1A0B-DA63-4F1FD6DCD339}"/>
              </a:ext>
            </a:extLst>
          </p:cNvPr>
          <p:cNvSpPr txBox="1"/>
          <p:nvPr/>
        </p:nvSpPr>
        <p:spPr>
          <a:xfrm>
            <a:off x="151553" y="4121589"/>
            <a:ext cx="1895071" cy="27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0.001 Wilcoxon, n=18)</a:t>
            </a:r>
          </a:p>
        </p:txBody>
      </p:sp>
    </p:spTree>
    <p:extLst>
      <p:ext uri="{BB962C8B-B14F-4D97-AF65-F5344CB8AC3E}">
        <p14:creationId xmlns:p14="http://schemas.microsoft.com/office/powerpoint/2010/main" val="872978361"/>
      </p:ext>
    </p:extLst>
  </p:cSld>
  <p:clrMapOvr>
    <a:masterClrMapping/>
  </p:clrMapOvr>
</p:sld>
</file>

<file path=ppt/theme/theme1.xml><?xml version="1.0" encoding="utf-8"?>
<a:theme xmlns:a="http://schemas.openxmlformats.org/drawingml/2006/main" name="CHUM Pot 16_9 final">
  <a:themeElements>
    <a:clrScheme name="Personnalisée 5">
      <a:dk1>
        <a:srgbClr val="004071"/>
      </a:dk1>
      <a:lt1>
        <a:sysClr val="window" lastClr="FFFFFF"/>
      </a:lt1>
      <a:dk2>
        <a:srgbClr val="000000"/>
      </a:dk2>
      <a:lt2>
        <a:srgbClr val="6DCFF6"/>
      </a:lt2>
      <a:accent1>
        <a:srgbClr val="004071"/>
      </a:accent1>
      <a:accent2>
        <a:srgbClr val="6DCFF6"/>
      </a:accent2>
      <a:accent3>
        <a:srgbClr val="FFFCD5"/>
      </a:accent3>
      <a:accent4>
        <a:srgbClr val="72BF44"/>
      </a:accent4>
      <a:accent5>
        <a:srgbClr val="00A88E"/>
      </a:accent5>
      <a:accent6>
        <a:srgbClr val="2FABCA"/>
      </a:accent6>
      <a:hlink>
        <a:srgbClr val="63635F"/>
      </a:hlink>
      <a:folHlink>
        <a:srgbClr val="8887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verticale_2" id="{ADC2230F-57A1-2C48-9617-5710B8A131B9}" vid="{68CC2C2B-3B2E-0B4A-9F3B-8B8F08989E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verticale_2</Template>
  <TotalTime>2580</TotalTime>
  <Words>1096</Words>
  <Application>Microsoft Macintosh PowerPoint</Application>
  <PresentationFormat>On-screen Show (16:9)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ArialMT</vt:lpstr>
      <vt:lpstr>Calibri</vt:lpstr>
      <vt:lpstr>YACgEbc43jc 0</vt:lpstr>
      <vt:lpstr>YACkoButpeE 0</vt:lpstr>
      <vt:lpstr>YALBs6Fu8F8 0</vt:lpstr>
      <vt:lpstr>CHUM Pot 16_9 final</vt:lpstr>
      <vt:lpstr>Intégration d’un modèle d'apprentissage automatique afin d’accélérer l’annotation d’images médicales</vt:lpstr>
      <vt:lpstr>Hémorragie intra-cérébrale (HIC)</vt:lpstr>
      <vt:lpstr>base de donnée du rsna 2019  RSNA intracranial hemorrhage detection challenge  </vt:lpstr>
      <vt:lpstr>Objectifs</vt:lpstr>
      <vt:lpstr>Unet Xception</vt:lpstr>
      <vt:lpstr>Méthode</vt:lpstr>
      <vt:lpstr>Résultats</vt:lpstr>
      <vt:lpstr> Résultats</vt:lpstr>
      <vt:lpstr>Discussion</vt:lpstr>
      <vt:lpstr>Conclusion</vt:lpstr>
    </vt:vector>
  </TitlesOfParts>
  <Company>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Chalifour Mireille</dc:creator>
  <cp:lastModifiedBy>Marie-Jeanne Noël</cp:lastModifiedBy>
  <cp:revision>131</cp:revision>
  <dcterms:created xsi:type="dcterms:W3CDTF">2018-10-24T18:50:19Z</dcterms:created>
  <dcterms:modified xsi:type="dcterms:W3CDTF">2023-04-15T03:44:54Z</dcterms:modified>
</cp:coreProperties>
</file>