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7" r:id="rId3"/>
    <p:sldId id="265" r:id="rId4"/>
    <p:sldId id="273" r:id="rId5"/>
    <p:sldId id="278" r:id="rId6"/>
    <p:sldId id="279" r:id="rId7"/>
    <p:sldId id="283" r:id="rId8"/>
    <p:sldId id="267" r:id="rId9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Morin-Roy" initials="FM" lastIdx="1" clrIdx="0"/>
  <p:cmAuthor id="2" name="Gilles Soulez" initials="GS" lastIdx="2" clrIdx="1">
    <p:extLst>
      <p:ext uri="{19B8F6BF-5375-455C-9EA6-DF929625EA0E}">
        <p15:presenceInfo xmlns:p15="http://schemas.microsoft.com/office/powerpoint/2012/main" userId="Gilles Sou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15406D"/>
    <a:srgbClr val="E5F4FC"/>
    <a:srgbClr val="286BB0"/>
    <a:srgbClr val="CCCED4"/>
    <a:srgbClr val="E7E7EA"/>
    <a:srgbClr val="15416D"/>
    <a:srgbClr val="006BB6"/>
    <a:srgbClr val="6DCF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 autoAdjust="0"/>
    <p:restoredTop sz="94671"/>
  </p:normalViewPr>
  <p:slideViewPr>
    <p:cSldViewPr snapToGrid="0" showGuides="1">
      <p:cViewPr>
        <p:scale>
          <a:sx n="250" d="100"/>
          <a:sy n="250" d="100"/>
        </p:scale>
        <p:origin x="520" y="-424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0A798-C28D-624B-A52F-C2988C920C32}" type="datetimeFigureOut">
              <a:rPr lang="fr-CA" altLang="en-US"/>
              <a:pPr/>
              <a:t>23-03-09</a:t>
            </a:fld>
            <a:endParaRPr lang="fr-CA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49F2-E964-4844-A62A-475F55834C0A}" type="slidenum">
              <a:rPr lang="fr-CA" altLang="en-US"/>
              <a:pPr/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309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5D600-F638-FB42-9B76-9BE0B7330CB0}" type="datetimeFigureOut">
              <a:rPr lang="fr-CA" altLang="en-US"/>
              <a:pPr/>
              <a:t>23-03-09</a:t>
            </a:fld>
            <a:endParaRPr lang="fr-CA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56BD8-2BF2-1147-AA5B-A97EA98A41BE}" type="slidenum">
              <a:rPr lang="fr-CA" altLang="en-US"/>
              <a:pPr/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37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129046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2787805"/>
            <a:ext cx="4629150" cy="5591378"/>
          </a:xfrm>
        </p:spPr>
        <p:txBody>
          <a:bodyPr/>
          <a:lstStyle>
            <a:lvl1pPr>
              <a:spcAft>
                <a:spcPts val="338"/>
              </a:spcAft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0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497336"/>
            <a:ext cx="4629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3021336"/>
            <a:ext cx="4629150" cy="5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9" name="Rectangle-haut"/>
          <p:cNvSpPr/>
          <p:nvPr userDrawn="1"/>
        </p:nvSpPr>
        <p:spPr>
          <a:xfrm>
            <a:off x="0" y="-1"/>
            <a:ext cx="5143500" cy="1064525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8423718"/>
            <a:ext cx="2291118" cy="720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25717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6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1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4" indent="-192884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17915" indent="-160736" algn="l" rtl="0" eaLnBrk="1" fontAlgn="base" hangingPunct="1">
        <a:spcBef>
          <a:spcPct val="20000"/>
        </a:spcBef>
        <a:spcAft>
          <a:spcPct val="0"/>
        </a:spcAft>
        <a:buChar char="–"/>
        <a:defRPr sz="1800" baseline="0">
          <a:solidFill>
            <a:schemeClr val="tx2"/>
          </a:solidFill>
          <a:latin typeface="+mn-lt"/>
          <a:ea typeface="ＭＳ Ｐゴシック" charset="0"/>
        </a:defRPr>
      </a:lvl2pPr>
      <a:lvl3pPr marL="642945" indent="-128589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2"/>
          </a:solidFill>
          <a:latin typeface="+mn-lt"/>
          <a:ea typeface="ＭＳ Ｐゴシック" charset="0"/>
        </a:defRPr>
      </a:lvl3pPr>
      <a:lvl4pPr marL="900124" indent="-128589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157302" indent="-1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1414481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58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37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15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175" y="2252709"/>
            <a:ext cx="4629150" cy="1722943"/>
          </a:xfrm>
        </p:spPr>
        <p:txBody>
          <a:bodyPr/>
          <a:lstStyle/>
          <a:p>
            <a:pPr algn="ctr"/>
            <a:r>
              <a:rPr lang="fr-CA" dirty="0"/>
              <a:t>Thromboses veineuses par gel sclérosant sur modèle porcin : corrélation imagerie histologie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478" y="4641248"/>
            <a:ext cx="4585847" cy="246191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Fanny Morin-Roy, MD, stagiaire CRCHUM</a:t>
            </a:r>
          </a:p>
          <a:p>
            <a:pPr marL="0" indent="0">
              <a:buNone/>
            </a:pPr>
            <a:r>
              <a:rPr lang="en-US" sz="1200" dirty="0"/>
              <a:t>Jamal Ait Ichou, MD, Université McGill</a:t>
            </a:r>
          </a:p>
          <a:p>
            <a:pPr marL="0" indent="0">
              <a:buNone/>
            </a:pPr>
            <a:r>
              <a:rPr lang="en-US" sz="1200" dirty="0"/>
              <a:t>Wermer Taillades, École de Technologie Supérieure</a:t>
            </a:r>
          </a:p>
          <a:p>
            <a:pPr marL="0" indent="0">
              <a:buNone/>
            </a:pPr>
            <a:r>
              <a:rPr lang="fr-CA" sz="1200" dirty="0"/>
              <a:t>Samy-Yanis Amer-Youcef , Université de Sherbrooke</a:t>
            </a:r>
          </a:p>
          <a:p>
            <a:pPr marL="0" indent="0">
              <a:buNone/>
            </a:pPr>
            <a:r>
              <a:rPr lang="fr-CA" sz="1200" dirty="0"/>
              <a:t>Ferial Mechken, MD, CRCHUM</a:t>
            </a:r>
          </a:p>
          <a:p>
            <a:pPr marL="0" indent="0">
              <a:buNone/>
            </a:pPr>
            <a:r>
              <a:rPr lang="fr-CA" sz="1200" dirty="0"/>
              <a:t>Dominique Trudel, MD, PhD, CRCHUM</a:t>
            </a:r>
          </a:p>
          <a:p>
            <a:pPr marL="0" indent="0">
              <a:buNone/>
            </a:pPr>
            <a:r>
              <a:rPr lang="fr-CA" sz="1200" dirty="0"/>
              <a:t>Sophie Lerouge, PhD, École de Technologie Supérieure, CRCHUM</a:t>
            </a:r>
          </a:p>
          <a:p>
            <a:pPr marL="0" indent="0">
              <a:buNone/>
            </a:pPr>
            <a:r>
              <a:rPr lang="fr-CA" sz="1200" dirty="0"/>
              <a:t>Gilles Soulez, MD, Msc, CRCHUM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AF840-42F8-DA4B-B9C0-62A738C5A8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6" y="7607873"/>
            <a:ext cx="1493520" cy="719455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14E1A3-12A6-3742-BAE6-D0E75804DE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26" y="7546421"/>
            <a:ext cx="1456055" cy="70421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BED3D7-1D89-4E4F-B3A0-500B83E3A3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8" y="7601523"/>
            <a:ext cx="1292225" cy="7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10" y="288564"/>
            <a:ext cx="4629150" cy="5904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0" y="1607513"/>
            <a:ext cx="4543425" cy="427439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sz="1400" dirty="0"/>
              <a:t>Aux États-Unis environ 23% de la population adulte présente des varices aux membres inférieurs</a:t>
            </a:r>
          </a:p>
          <a:p>
            <a:pPr>
              <a:buFont typeface="Wingdings" pitchFamily="2" charset="2"/>
              <a:buChar char="§"/>
            </a:pPr>
            <a:r>
              <a:rPr lang="fr-CA" sz="1400" dirty="0"/>
              <a:t>L’insuffisance veineuse chronique peut avoir un impact fonctionnel important</a:t>
            </a:r>
          </a:p>
          <a:p>
            <a:pPr>
              <a:buFont typeface="Wingdings" pitchFamily="2" charset="2"/>
              <a:buChar char="§"/>
            </a:pPr>
            <a:r>
              <a:rPr lang="fr-CA" sz="1400" dirty="0"/>
              <a:t>Elle est principalement traitée par occlusion mécanique ou ablation endothéliale </a:t>
            </a:r>
            <a:r>
              <a:rPr lang="fr-CA" sz="1000" i="1" dirty="0"/>
              <a:t>Balint et. al (2018)</a:t>
            </a:r>
            <a:endParaRPr lang="fr-CA" sz="1000" i="1" baseline="30000" dirty="0"/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Ces techniques utilisées individuellement présentent un haut taux de récidive principalement par mécanisme de recanalisation</a:t>
            </a:r>
            <a:endParaRPr lang="fr-CA" sz="1200" baseline="30000" dirty="0"/>
          </a:p>
          <a:p>
            <a:pPr>
              <a:buFont typeface="Wingdings" pitchFamily="2" charset="2"/>
              <a:buChar char="§"/>
            </a:pPr>
            <a:r>
              <a:rPr lang="fr-CA" sz="1400" dirty="0"/>
              <a:t>Pour optimiser les résultats à long terme un gel temporairement radio-opaque, </a:t>
            </a:r>
            <a:r>
              <a:rPr lang="fr-CA" sz="1400" b="1" dirty="0"/>
              <a:t>sclérosant et embolisant</a:t>
            </a:r>
            <a:r>
              <a:rPr lang="fr-CA" sz="1400" dirty="0"/>
              <a:t> a été développé et testé sur modèle porcin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Composition du gel</a:t>
            </a:r>
          </a:p>
          <a:p>
            <a:pPr lvl="2">
              <a:buFont typeface="Wingdings" pitchFamily="2" charset="2"/>
              <a:buChar char="§"/>
            </a:pPr>
            <a:r>
              <a:rPr lang="fr-CA" sz="1200" dirty="0"/>
              <a:t>Chitosan: gel bio-absorbable</a:t>
            </a:r>
          </a:p>
          <a:p>
            <a:pPr lvl="2">
              <a:buFont typeface="Wingdings" pitchFamily="2" charset="2"/>
              <a:buChar char="§"/>
            </a:pPr>
            <a:r>
              <a:rPr lang="en-CA" sz="1200" dirty="0"/>
              <a:t>Sodium Tetradecyl Sulfate</a:t>
            </a:r>
            <a:r>
              <a:rPr lang="fr-CA" sz="1200" dirty="0"/>
              <a:t> : agent sclérosant</a:t>
            </a:r>
          </a:p>
          <a:p>
            <a:pPr>
              <a:buFont typeface="Wingdings" pitchFamily="2" charset="2"/>
              <a:buChar char="§"/>
            </a:pPr>
            <a:r>
              <a:rPr lang="fr-CA" sz="1400" dirty="0"/>
              <a:t>Le degré d’occlusion des veines embolisées a été déterminé par imagerie et histologie</a:t>
            </a:r>
          </a:p>
          <a:p>
            <a:pPr lvl="1">
              <a:buFont typeface="Wingdings" pitchFamily="2" charset="2"/>
              <a:buChar char="§"/>
            </a:pPr>
            <a:endParaRPr lang="fr-CA" sz="975" dirty="0"/>
          </a:p>
          <a:p>
            <a:pPr marL="257179" lvl="1" indent="0">
              <a:buNone/>
            </a:pPr>
            <a:endParaRPr lang="fr-CA" sz="975" dirty="0"/>
          </a:p>
          <a:p>
            <a:pPr marL="257179" lvl="1" indent="0">
              <a:buNone/>
            </a:pPr>
            <a:endParaRPr lang="fr-CA" sz="975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8C21A36-ADAB-D048-BEC5-ACD807855E94}"/>
              </a:ext>
            </a:extLst>
          </p:cNvPr>
          <p:cNvCxnSpPr>
            <a:cxnSpLocks/>
          </p:cNvCxnSpPr>
          <p:nvPr/>
        </p:nvCxnSpPr>
        <p:spPr>
          <a:xfrm>
            <a:off x="191264" y="1607513"/>
            <a:ext cx="0" cy="4274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16">
            <a:extLst>
              <a:ext uri="{FF2B5EF4-FFF2-40B4-BE49-F238E27FC236}">
                <a16:creationId xmlns:a16="http://schemas.microsoft.com/office/drawing/2014/main" id="{8828C256-8C5D-F74F-9C4B-458F0B7A4491}"/>
              </a:ext>
            </a:extLst>
          </p:cNvPr>
          <p:cNvSpPr/>
          <p:nvPr/>
        </p:nvSpPr>
        <p:spPr>
          <a:xfrm rot="10800000">
            <a:off x="2188770" y="6081648"/>
            <a:ext cx="680224" cy="245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59CA7E-9682-364C-8468-DCD767BEAACC}"/>
              </a:ext>
            </a:extLst>
          </p:cNvPr>
          <p:cNvSpPr txBox="1"/>
          <p:nvPr/>
        </p:nvSpPr>
        <p:spPr>
          <a:xfrm>
            <a:off x="559778" y="6527989"/>
            <a:ext cx="3938207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bg1"/>
                </a:solidFill>
              </a:rPr>
              <a:t>Objectif</a:t>
            </a:r>
          </a:p>
          <a:p>
            <a:pPr algn="ctr"/>
            <a:r>
              <a:rPr lang="fr-CA" sz="1800" dirty="0">
                <a:solidFill>
                  <a:schemeClr val="bg1"/>
                </a:solidFill>
              </a:rPr>
              <a:t>Évaluer le degré de </a:t>
            </a:r>
            <a:r>
              <a:rPr lang="fr-CA" sz="1800" b="1" dirty="0">
                <a:solidFill>
                  <a:schemeClr val="bg1"/>
                </a:solidFill>
              </a:rPr>
              <a:t>corrélation </a:t>
            </a:r>
            <a:r>
              <a:rPr lang="fr-CA" sz="1800" dirty="0">
                <a:solidFill>
                  <a:schemeClr val="bg1"/>
                </a:solidFill>
              </a:rPr>
              <a:t>de </a:t>
            </a:r>
            <a:r>
              <a:rPr lang="fr-CA" sz="1800" b="1" dirty="0">
                <a:solidFill>
                  <a:schemeClr val="bg1"/>
                </a:solidFill>
              </a:rPr>
              <a:t>l’occlusion</a:t>
            </a:r>
            <a:r>
              <a:rPr lang="fr-CA" sz="1800" dirty="0">
                <a:solidFill>
                  <a:schemeClr val="bg1"/>
                </a:solidFill>
              </a:rPr>
              <a:t> à </a:t>
            </a:r>
            <a:r>
              <a:rPr lang="fr-CA" sz="1800" b="1" dirty="0">
                <a:solidFill>
                  <a:schemeClr val="bg1"/>
                </a:solidFill>
              </a:rPr>
              <a:t>l’imagerie </a:t>
            </a:r>
            <a:r>
              <a:rPr lang="fr-CA" sz="1800" dirty="0">
                <a:solidFill>
                  <a:schemeClr val="bg1"/>
                </a:solidFill>
              </a:rPr>
              <a:t>comparativement à </a:t>
            </a:r>
            <a:r>
              <a:rPr lang="fr-CA" sz="1800" b="1" dirty="0">
                <a:solidFill>
                  <a:schemeClr val="bg1"/>
                </a:solidFill>
              </a:rPr>
              <a:t>l’histologie</a:t>
            </a:r>
            <a:endParaRPr lang="fr-CA" sz="1800" dirty="0">
              <a:solidFill>
                <a:schemeClr val="bg1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137704D-3542-5F4B-BD90-7E73AC6730A1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175" y="305976"/>
            <a:ext cx="4510768" cy="530631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Méthode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1238051"/>
            <a:ext cx="4629150" cy="276917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sz="1400" dirty="0"/>
              <a:t>15 porcs divisés en 3 groupes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Porcs 1-5 exclus: variabilité dans la technique d’embolisation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Groupe 1 : embolisation veine maxillaire interne (IMV) et veine glutéale interne (IGV)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Groupe 2 : embolisation de l’IGV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Groupe 3 : embolisation de l’IMV</a:t>
            </a:r>
          </a:p>
          <a:p>
            <a:pPr>
              <a:buFont typeface="Wingdings" pitchFamily="2" charset="2"/>
              <a:buChar char="§"/>
            </a:pPr>
            <a:r>
              <a:rPr lang="fr-CA" sz="1400" dirty="0"/>
              <a:t>Veines embolisées avec gel </a:t>
            </a:r>
            <a:r>
              <a:rPr lang="fr-CA" sz="1400" dirty="0">
                <a:sym typeface="Symbol" pitchFamily="2" charset="2"/>
              </a:rPr>
              <a:t></a:t>
            </a:r>
            <a:r>
              <a:rPr lang="fr-CA" sz="1400" dirty="0"/>
              <a:t> coils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Les coils ont été utilisés pour diminuer le flow sanguin et prévenir la migration de gel dans toutes les IMV</a:t>
            </a:r>
          </a:p>
          <a:p>
            <a:pPr lvl="1">
              <a:buFont typeface="Wingdings" pitchFamily="2" charset="2"/>
              <a:buChar char="§"/>
            </a:pPr>
            <a:r>
              <a:rPr lang="fr-CA" sz="1200" dirty="0"/>
              <a:t>Porcs 6 à 12 et 18-19 n’ont pas de coils dans IGV pour évaluer le potentiel de migration sans coils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738470E-05BB-9A42-BACA-55D2F333F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00413"/>
              </p:ext>
            </p:extLst>
          </p:nvPr>
        </p:nvGraphicFramePr>
        <p:xfrm>
          <a:off x="1077300" y="4106035"/>
          <a:ext cx="2870517" cy="420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80">
                  <a:extLst>
                    <a:ext uri="{9D8B030D-6E8A-4147-A177-3AD203B41FA5}">
                      <a16:colId xmlns:a16="http://schemas.microsoft.com/office/drawing/2014/main" val="2359348719"/>
                    </a:ext>
                  </a:extLst>
                </a:gridCol>
                <a:gridCol w="334537">
                  <a:extLst>
                    <a:ext uri="{9D8B030D-6E8A-4147-A177-3AD203B41FA5}">
                      <a16:colId xmlns:a16="http://schemas.microsoft.com/office/drawing/2014/main" val="5262879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822478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90285346"/>
                    </a:ext>
                  </a:extLst>
                </a:gridCol>
              </a:tblGrid>
              <a:tr h="307110">
                <a:tc rowSpan="2"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Méthode d’embolisation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18081"/>
                  </a:ext>
                </a:extLst>
              </a:tr>
              <a:tr h="239364">
                <a:tc gridSpan="2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IGV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86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IMV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86B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01526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Groupe 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86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58272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7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44296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8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53149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9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03108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10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108769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11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29178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12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82272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13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4754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14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43081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Groupe 2</a:t>
                      </a:r>
                    </a:p>
                  </a:txBody>
                  <a:tcPr>
                    <a:solidFill>
                      <a:srgbClr val="286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15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63736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18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47080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19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40719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Groupe 3</a:t>
                      </a:r>
                    </a:p>
                  </a:txBody>
                  <a:tcPr>
                    <a:solidFill>
                      <a:srgbClr val="286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16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rgbClr val="1541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90784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17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rgbClr val="1541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67766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20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rgbClr val="1541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Gel + coils</a:t>
                      </a:r>
                    </a:p>
                  </a:txBody>
                  <a:tcP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0490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CC64EEF-21CE-F441-8338-4AB7CC218320}"/>
              </a:ext>
            </a:extLst>
          </p:cNvPr>
          <p:cNvCxnSpPr>
            <a:cxnSpLocks/>
          </p:cNvCxnSpPr>
          <p:nvPr/>
        </p:nvCxnSpPr>
        <p:spPr>
          <a:xfrm>
            <a:off x="257175" y="1238050"/>
            <a:ext cx="0" cy="26537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5">
            <a:extLst>
              <a:ext uri="{FF2B5EF4-FFF2-40B4-BE49-F238E27FC236}">
                <a16:creationId xmlns:a16="http://schemas.microsoft.com/office/drawing/2014/main" id="{A2F61B79-43FD-3548-93BC-9AD311E4560B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34F92C-2AA3-3045-82F4-F56951C1C794}"/>
              </a:ext>
            </a:extLst>
          </p:cNvPr>
          <p:cNvSpPr/>
          <p:nvPr/>
        </p:nvSpPr>
        <p:spPr>
          <a:xfrm>
            <a:off x="2899316" y="1951463"/>
            <a:ext cx="2230244" cy="641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A80EC-871F-D345-BCEB-84B9A80A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11328"/>
            <a:ext cx="2628201" cy="6773872"/>
          </a:xfrm>
        </p:spPr>
        <p:txBody>
          <a:bodyPr/>
          <a:lstStyle/>
          <a:p>
            <a:pPr marL="0" indent="0">
              <a:buNone/>
            </a:pPr>
            <a:r>
              <a:rPr lang="fr-CA" sz="1200" b="1" dirty="0"/>
              <a:t>IMAGERIE</a:t>
            </a:r>
          </a:p>
          <a:p>
            <a:pPr marL="0" indent="0">
              <a:buNone/>
            </a:pPr>
            <a:r>
              <a:rPr lang="fr-CA" sz="1200" dirty="0"/>
              <a:t>L’occlusion des IGV et IMV a été évaluée à 30 jours (T30) par Digital Subtraction Angiography (DSA) et Cone Beam Computed Tomography avec contraste (CBCT C+)</a:t>
            </a:r>
          </a:p>
          <a:p>
            <a:pPr marL="0" indent="0">
              <a:buNone/>
            </a:pPr>
            <a:r>
              <a:rPr lang="fr-CA" sz="1200" b="1" dirty="0"/>
              <a:t>Critères d’occlusion complète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DSA: cathétérisation impossible et perméabilité &lt;25%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CBCT C+: absence d’opacification de la veine</a:t>
            </a:r>
          </a:p>
          <a:p>
            <a:pPr marL="0" indent="0">
              <a:buNone/>
            </a:pPr>
            <a:r>
              <a:rPr lang="fr-CA" sz="1200" dirty="0"/>
              <a:t>La migration de coils a aussi été évaluée par imagerie</a:t>
            </a:r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sz="1200" b="1" dirty="0"/>
              <a:t>HISTOLOGIE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Prélèvement des veines embolisées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Analyse des portions crâniale, moyenne et caudale des sections de veines embolisées</a:t>
            </a:r>
            <a:endParaRPr lang="fr-CA" sz="975" dirty="0"/>
          </a:p>
          <a:p>
            <a:pPr marL="0" indent="0">
              <a:buNone/>
            </a:pPr>
            <a:r>
              <a:rPr lang="fr-CA" sz="1200" b="1" dirty="0"/>
              <a:t>Critères d’analyse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Quantité de gel 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&lt;25%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25-50%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50-75%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&gt;75%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Degré d’occlusion 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Complet 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Partiel </a:t>
            </a:r>
            <a:r>
              <a:rPr lang="fr-CA" sz="1000" dirty="0">
                <a:sym typeface="Symbol" pitchFamily="2" charset="2"/>
              </a:rPr>
              <a:t> recanalisation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>
                <a:sym typeface="Symbol" pitchFamily="2" charset="2"/>
              </a:rPr>
              <a:t>Perméable</a:t>
            </a:r>
          </a:p>
          <a:p>
            <a:pPr lvl="1">
              <a:buFont typeface="Wingdings" pitchFamily="2" charset="2"/>
              <a:buChar char="§"/>
            </a:pPr>
            <a:r>
              <a:rPr lang="fr-CA" sz="1000" dirty="0"/>
              <a:t>Non-concluant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336441-2A52-CF4E-9D3C-4F6D97FC134D}"/>
              </a:ext>
            </a:extLst>
          </p:cNvPr>
          <p:cNvSpPr txBox="1">
            <a:spLocks/>
          </p:cNvSpPr>
          <p:nvPr/>
        </p:nvSpPr>
        <p:spPr bwMode="auto">
          <a:xfrm>
            <a:off x="257174" y="1232218"/>
            <a:ext cx="4583151" cy="57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/>
              <a:t>Évaluation du degré occlusion veineuse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F697876-FFCC-EA49-88F4-7E7E6DFF1313}"/>
              </a:ext>
            </a:extLst>
          </p:cNvPr>
          <p:cNvSpPr txBox="1">
            <a:spLocks/>
          </p:cNvSpPr>
          <p:nvPr/>
        </p:nvSpPr>
        <p:spPr bwMode="auto">
          <a:xfrm>
            <a:off x="257175" y="305976"/>
            <a:ext cx="4510768" cy="5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A" kern="0" dirty="0">
                <a:solidFill>
                  <a:schemeClr val="bg1"/>
                </a:solidFill>
              </a:rPr>
              <a:t>Méthode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6CBC807-129B-B247-A977-8190B947F27A}"/>
              </a:ext>
            </a:extLst>
          </p:cNvPr>
          <p:cNvCxnSpPr>
            <a:cxnSpLocks/>
          </p:cNvCxnSpPr>
          <p:nvPr/>
        </p:nvCxnSpPr>
        <p:spPr>
          <a:xfrm>
            <a:off x="201419" y="1836728"/>
            <a:ext cx="0" cy="67484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11">
            <a:extLst>
              <a:ext uri="{FF2B5EF4-FFF2-40B4-BE49-F238E27FC236}">
                <a16:creationId xmlns:a16="http://schemas.microsoft.com/office/drawing/2014/main" id="{DAC76125-582D-2E48-8F47-2FED4F4A9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" t="14672" r="1831" b="10256"/>
          <a:stretch/>
        </p:blipFill>
        <p:spPr>
          <a:xfrm>
            <a:off x="3085609" y="2207211"/>
            <a:ext cx="1878489" cy="161692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B23BA59-DF4F-6040-AEA1-17B2BE689BBA}"/>
              </a:ext>
            </a:extLst>
          </p:cNvPr>
          <p:cNvSpPr txBox="1"/>
          <p:nvPr/>
        </p:nvSpPr>
        <p:spPr>
          <a:xfrm>
            <a:off x="3023787" y="3846085"/>
            <a:ext cx="2119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Porc 10 CBCT C+ démontrant une </a:t>
            </a:r>
            <a:r>
              <a:rPr lang="fr-CA" sz="800" b="1" dirty="0">
                <a:solidFill>
                  <a:schemeClr val="bg1"/>
                </a:solidFill>
              </a:rPr>
              <a:t>occlusion complète </a:t>
            </a:r>
            <a:r>
              <a:rPr lang="fr-CA" sz="800" dirty="0">
                <a:solidFill>
                  <a:schemeClr val="bg1"/>
                </a:solidFill>
              </a:rPr>
              <a:t>de l’IMV droite à T30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6003DA-CCA5-5B4F-9AC0-86F30E455AA0}"/>
              </a:ext>
            </a:extLst>
          </p:cNvPr>
          <p:cNvSpPr txBox="1"/>
          <p:nvPr/>
        </p:nvSpPr>
        <p:spPr>
          <a:xfrm>
            <a:off x="3031904" y="5893998"/>
            <a:ext cx="211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Porc 11 IMV droite </a:t>
            </a:r>
            <a:r>
              <a:rPr lang="fr-CA" sz="800" b="1" dirty="0">
                <a:solidFill>
                  <a:schemeClr val="bg1"/>
                </a:solidFill>
              </a:rPr>
              <a:t>occlusion complète</a:t>
            </a:r>
            <a:r>
              <a:rPr lang="fr-CA" sz="800" dirty="0">
                <a:solidFill>
                  <a:schemeClr val="bg1"/>
                </a:solidFill>
              </a:rPr>
              <a:t> avec gel (flèche) comblant &gt;75% de la lumière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18A5395-73DC-FA44-9E11-75C2FE30A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6" b="4626"/>
          <a:stretch/>
        </p:blipFill>
        <p:spPr>
          <a:xfrm>
            <a:off x="3250853" y="6423390"/>
            <a:ext cx="1548000" cy="138164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C63E611-A36F-B645-97F9-4D15D1D461B1}"/>
              </a:ext>
            </a:extLst>
          </p:cNvPr>
          <p:cNvSpPr txBox="1"/>
          <p:nvPr/>
        </p:nvSpPr>
        <p:spPr>
          <a:xfrm>
            <a:off x="3031904" y="7872761"/>
            <a:ext cx="199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Porc 12 IMV droite </a:t>
            </a:r>
            <a:r>
              <a:rPr lang="fr-CA" sz="800" b="1" dirty="0">
                <a:solidFill>
                  <a:schemeClr val="bg1"/>
                </a:solidFill>
              </a:rPr>
              <a:t>occlusion partielle</a:t>
            </a:r>
            <a:r>
              <a:rPr lang="fr-CA" sz="800" dirty="0">
                <a:solidFill>
                  <a:schemeClr val="bg1"/>
                </a:solidFill>
              </a:rPr>
              <a:t> avec gel comblant &gt;75% de la lumière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10B3DCE-6BF4-094B-B8BD-0BCAAA3BAAA1}"/>
              </a:ext>
            </a:extLst>
          </p:cNvPr>
          <p:cNvGrpSpPr/>
          <p:nvPr/>
        </p:nvGrpSpPr>
        <p:grpSpPr>
          <a:xfrm>
            <a:off x="3267069" y="4364889"/>
            <a:ext cx="1515568" cy="1488372"/>
            <a:chOff x="3267069" y="4364889"/>
            <a:chExt cx="1515568" cy="148837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8F934B7-5459-0441-A734-A34389DC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5" t="5851" r="5435" b="5585"/>
            <a:stretch/>
          </p:blipFill>
          <p:spPr bwMode="auto">
            <a:xfrm>
              <a:off x="3267069" y="4364889"/>
              <a:ext cx="1515568" cy="14883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FA6F259-5012-1141-8E9A-516FE8D87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340" y="4897013"/>
              <a:ext cx="0" cy="19681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5">
            <a:extLst>
              <a:ext uri="{FF2B5EF4-FFF2-40B4-BE49-F238E27FC236}">
                <a16:creationId xmlns:a16="http://schemas.microsoft.com/office/drawing/2014/main" id="{69D60D6A-1033-FF46-BC66-A585F8514CCB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0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685" y="1087487"/>
            <a:ext cx="4629150" cy="581985"/>
          </a:xfrm>
        </p:spPr>
        <p:txBody>
          <a:bodyPr/>
          <a:lstStyle/>
          <a:p>
            <a:r>
              <a:rPr lang="fr-CA" dirty="0"/>
              <a:t>Veine glutéale interne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984" y="6093955"/>
            <a:ext cx="4629150" cy="1042724"/>
          </a:xfrm>
        </p:spPr>
        <p:txBody>
          <a:bodyPr/>
          <a:lstStyle/>
          <a:p>
            <a:pPr marL="0" indent="0">
              <a:buNone/>
            </a:pPr>
            <a:r>
              <a:rPr lang="fr-CA" sz="1200" dirty="0"/>
              <a:t>100% (5/5) de migration de coils à T30</a:t>
            </a:r>
          </a:p>
          <a:p>
            <a:pPr marL="0" indent="0">
              <a:buNone/>
            </a:pPr>
            <a:r>
              <a:rPr lang="fr-CA" sz="1200" dirty="0"/>
              <a:t>Occlusion complète à T30:  </a:t>
            </a:r>
          </a:p>
          <a:p>
            <a:pPr marL="257179" lvl="1" indent="0">
              <a:buNone/>
            </a:pPr>
            <a:r>
              <a:rPr lang="fr-CA" sz="1100" dirty="0"/>
              <a:t>Histologie: 73% (8/11)</a:t>
            </a:r>
          </a:p>
          <a:p>
            <a:pPr marL="257179" lvl="1" indent="0">
              <a:buNone/>
            </a:pPr>
            <a:r>
              <a:rPr lang="fr-CA" sz="1100" dirty="0"/>
              <a:t>Imagerie: 75% (9/12)</a:t>
            </a:r>
            <a:endParaRPr lang="en-US" sz="1200" dirty="0"/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8454B1DB-49CB-DF40-AD4A-096749372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183378"/>
              </p:ext>
            </p:extLst>
          </p:nvPr>
        </p:nvGraphicFramePr>
        <p:xfrm>
          <a:off x="103685" y="1636953"/>
          <a:ext cx="4886326" cy="4407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001">
                  <a:extLst>
                    <a:ext uri="{9D8B030D-6E8A-4147-A177-3AD203B41FA5}">
                      <a16:colId xmlns:a16="http://schemas.microsoft.com/office/drawing/2014/main" val="1770690864"/>
                    </a:ext>
                  </a:extLst>
                </a:gridCol>
                <a:gridCol w="916929">
                  <a:extLst>
                    <a:ext uri="{9D8B030D-6E8A-4147-A177-3AD203B41FA5}">
                      <a16:colId xmlns:a16="http://schemas.microsoft.com/office/drawing/2014/main" val="2025232185"/>
                    </a:ext>
                  </a:extLst>
                </a:gridCol>
                <a:gridCol w="1091361">
                  <a:extLst>
                    <a:ext uri="{9D8B030D-6E8A-4147-A177-3AD203B41FA5}">
                      <a16:colId xmlns:a16="http://schemas.microsoft.com/office/drawing/2014/main" val="2398938036"/>
                    </a:ext>
                  </a:extLst>
                </a:gridCol>
                <a:gridCol w="1175490">
                  <a:extLst>
                    <a:ext uri="{9D8B030D-6E8A-4147-A177-3AD203B41FA5}">
                      <a16:colId xmlns:a16="http://schemas.microsoft.com/office/drawing/2014/main" val="4023129964"/>
                    </a:ext>
                  </a:extLst>
                </a:gridCol>
                <a:gridCol w="1031545">
                  <a:extLst>
                    <a:ext uri="{9D8B030D-6E8A-4147-A177-3AD203B41FA5}">
                      <a16:colId xmlns:a16="http://schemas.microsoft.com/office/drawing/2014/main" val="1942978278"/>
                    </a:ext>
                  </a:extLst>
                </a:gridCol>
              </a:tblGrid>
              <a:tr h="46726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Résumé des résultats préliminaires d’occlusion de l’IGV à l’imagerie et à l’histologie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74880"/>
                  </a:ext>
                </a:extLst>
              </a:tr>
              <a:tr h="2632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Porc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Migration de coil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Thrombose imagerie T30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Histologie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7997"/>
                  </a:ext>
                </a:extLst>
              </a:tr>
              <a:tr h="234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Quantité de gel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Thrombose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06860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6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50-75%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02622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7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&lt;25%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9897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8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*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36231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9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&gt;75%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31836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10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Partielle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&lt;25%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Partielle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6929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11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25-50%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31348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12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&lt;25%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75497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13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50-75%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81966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14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Perméable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Perméable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93269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15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Partielle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&lt;25%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Partielle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59107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18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&gt;75%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64250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19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&gt;75%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81026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16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09616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17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10880"/>
                  </a:ext>
                </a:extLst>
              </a:tr>
              <a:tr h="17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20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44951"/>
                  </a:ext>
                </a:extLst>
              </a:tr>
              <a:tr h="102762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Légende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693"/>
                  </a:ext>
                </a:extLst>
              </a:tr>
              <a:tr h="20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Thrombose complète IGV embolisée avec gel uniquement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356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Résultats des IGV avec migration de coils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82844"/>
                  </a:ext>
                </a:extLst>
              </a:tr>
              <a:tr h="4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*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Aucune analyse histologique à 1 mois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03099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9FE34BED-86F2-1E47-95B0-96D15CF4A940}"/>
              </a:ext>
            </a:extLst>
          </p:cNvPr>
          <p:cNvSpPr txBox="1">
            <a:spLocks/>
          </p:cNvSpPr>
          <p:nvPr/>
        </p:nvSpPr>
        <p:spPr bwMode="auto">
          <a:xfrm>
            <a:off x="257175" y="305976"/>
            <a:ext cx="4510768" cy="5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A" kern="0" dirty="0">
                <a:solidFill>
                  <a:schemeClr val="bg1"/>
                </a:solidFill>
              </a:rPr>
              <a:t>Résultats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CC34E2-E415-CF4D-BE4E-03DCFE694352}"/>
              </a:ext>
            </a:extLst>
          </p:cNvPr>
          <p:cNvSpPr txBox="1"/>
          <p:nvPr/>
        </p:nvSpPr>
        <p:spPr>
          <a:xfrm>
            <a:off x="600604" y="7363824"/>
            <a:ext cx="3938207" cy="9541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Corrélation histologie-imagerie</a:t>
            </a: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Les 10 IVG qui démontraient une occlusion complète à l’imagerie démontraient aussi une occlusion complète à l’histologie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751DD727-99A9-674F-9687-D8AC37BA4D27}"/>
              </a:ext>
            </a:extLst>
          </p:cNvPr>
          <p:cNvSpPr/>
          <p:nvPr/>
        </p:nvSpPr>
        <p:spPr>
          <a:xfrm rot="10800000">
            <a:off x="2303276" y="7117846"/>
            <a:ext cx="418561" cy="1460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35509D6-3797-5A44-A3B9-9E0982E04F40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74A83-2CE9-6C4E-8148-E5DB6C1F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1" y="1035123"/>
            <a:ext cx="4629150" cy="605784"/>
          </a:xfrm>
        </p:spPr>
        <p:txBody>
          <a:bodyPr/>
          <a:lstStyle/>
          <a:p>
            <a:r>
              <a:rPr lang="fr-FR" dirty="0"/>
              <a:t>Veine maxillaire interne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CA9FA-1741-164D-89A4-CB285260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4" y="6014616"/>
            <a:ext cx="4749687" cy="431517"/>
          </a:xfrm>
        </p:spPr>
        <p:txBody>
          <a:bodyPr numCol="2"/>
          <a:lstStyle/>
          <a:p>
            <a:pPr marL="0" indent="0">
              <a:buNone/>
            </a:pPr>
            <a:r>
              <a:rPr lang="fr-CA" sz="1200" dirty="0"/>
              <a:t>47% (7/15) de migration de coils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7F31C7E-01F6-E144-A5EB-15FAAC7AD293}"/>
              </a:ext>
            </a:extLst>
          </p:cNvPr>
          <p:cNvSpPr txBox="1">
            <a:spLocks/>
          </p:cNvSpPr>
          <p:nvPr/>
        </p:nvSpPr>
        <p:spPr bwMode="auto">
          <a:xfrm>
            <a:off x="257175" y="305976"/>
            <a:ext cx="4510768" cy="5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A" kern="0" dirty="0">
                <a:solidFill>
                  <a:schemeClr val="bg1"/>
                </a:solidFill>
              </a:rPr>
              <a:t>Résultats</a:t>
            </a:r>
          </a:p>
        </p:txBody>
      </p:sp>
      <p:graphicFrame>
        <p:nvGraphicFramePr>
          <p:cNvPr id="5" name="Espace réservé du contenu 1">
            <a:extLst>
              <a:ext uri="{FF2B5EF4-FFF2-40B4-BE49-F238E27FC236}">
                <a16:creationId xmlns:a16="http://schemas.microsoft.com/office/drawing/2014/main" id="{ACA9B490-2664-EF4B-AD95-D9D8A28DC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80985"/>
              </p:ext>
            </p:extLst>
          </p:nvPr>
        </p:nvGraphicFramePr>
        <p:xfrm>
          <a:off x="126841" y="1474143"/>
          <a:ext cx="4870223" cy="44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721">
                  <a:extLst>
                    <a:ext uri="{9D8B030D-6E8A-4147-A177-3AD203B41FA5}">
                      <a16:colId xmlns:a16="http://schemas.microsoft.com/office/drawing/2014/main" val="1770690864"/>
                    </a:ext>
                  </a:extLst>
                </a:gridCol>
                <a:gridCol w="924200">
                  <a:extLst>
                    <a:ext uri="{9D8B030D-6E8A-4147-A177-3AD203B41FA5}">
                      <a16:colId xmlns:a16="http://schemas.microsoft.com/office/drawing/2014/main" val="1041190490"/>
                    </a:ext>
                  </a:extLst>
                </a:gridCol>
                <a:gridCol w="1049868">
                  <a:extLst>
                    <a:ext uri="{9D8B030D-6E8A-4147-A177-3AD203B41FA5}">
                      <a16:colId xmlns:a16="http://schemas.microsoft.com/office/drawing/2014/main" val="2235162657"/>
                    </a:ext>
                  </a:extLst>
                </a:gridCol>
                <a:gridCol w="1321363">
                  <a:extLst>
                    <a:ext uri="{9D8B030D-6E8A-4147-A177-3AD203B41FA5}">
                      <a16:colId xmlns:a16="http://schemas.microsoft.com/office/drawing/2014/main" val="1178538292"/>
                    </a:ext>
                  </a:extLst>
                </a:gridCol>
                <a:gridCol w="921071">
                  <a:extLst>
                    <a:ext uri="{9D8B030D-6E8A-4147-A177-3AD203B41FA5}">
                      <a16:colId xmlns:a16="http://schemas.microsoft.com/office/drawing/2014/main" val="2522003508"/>
                    </a:ext>
                  </a:extLst>
                </a:gridCol>
              </a:tblGrid>
              <a:tr h="473926">
                <a:tc gridSpan="5"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effectLst/>
                        </a:rPr>
                        <a:t> Résumé des résultats préliminaires d’occlusion de l’IMV à l’imagerie et à l’histologie </a:t>
                      </a:r>
                      <a:r>
                        <a:rPr lang="fr-CA" sz="1100" dirty="0"/>
                        <a:t>à T30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74880"/>
                  </a:ext>
                </a:extLst>
              </a:tr>
              <a:tr h="2677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Porc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Migration de coil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Thrombose imagerie T30</a:t>
                      </a:r>
                      <a:endParaRPr lang="fr-FR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Histologie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7997"/>
                  </a:ext>
                </a:extLst>
              </a:tr>
              <a:tr h="2049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Quantité de gel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Thrombose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2068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6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50-75%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026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7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&lt;25%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Partielle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98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8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25-50%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Partielle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362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9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50-75%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318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10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50-75%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Partielle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69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11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&gt;75%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313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12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&gt;75%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754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13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8196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14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Perméable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Perméable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932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15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N/A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591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18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64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19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>
                          <a:effectLst/>
                        </a:rPr>
                        <a:t>N/A</a:t>
                      </a:r>
                      <a:endParaRPr lang="fr-FR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N/A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8102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16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096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17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50-75%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1088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20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  <a:endParaRPr lang="fr-C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Complète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bg1"/>
                          </a:solidFill>
                          <a:effectLst/>
                        </a:rPr>
                        <a:t>50-75%</a:t>
                      </a:r>
                      <a:endParaRPr lang="fr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Complète</a:t>
                      </a:r>
                      <a:endParaRPr kumimoji="0" lang="fr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44951"/>
                  </a:ext>
                </a:extLst>
              </a:tr>
              <a:tr h="14425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Légende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693"/>
                  </a:ext>
                </a:extLst>
              </a:tr>
              <a:tr h="113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Migration de coils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82844"/>
                  </a:ext>
                </a:extLst>
              </a:tr>
              <a:tr h="10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5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F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Pas de migration de coils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03099"/>
                  </a:ext>
                </a:extLst>
              </a:tr>
              <a:tr h="10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5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Thrombose complète à l’imagerie, partielle à l’histologie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28199"/>
                  </a:ext>
                </a:extLst>
              </a:tr>
              <a:tr h="10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 *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Pas d’analyse histologique à 1 mois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221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EE8901D-7D49-9C42-AD76-E3833D7F770B}"/>
              </a:ext>
            </a:extLst>
          </p:cNvPr>
          <p:cNvSpPr txBox="1"/>
          <p:nvPr/>
        </p:nvSpPr>
        <p:spPr>
          <a:xfrm>
            <a:off x="482780" y="7710289"/>
            <a:ext cx="4158343" cy="738664"/>
          </a:xfrm>
          <a:prstGeom prst="rect">
            <a:avLst/>
          </a:prstGeom>
          <a:solidFill>
            <a:srgbClr val="1540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Corrélation histologie-imagerie</a:t>
            </a:r>
            <a:endParaRPr lang="fr-CA" sz="1400" dirty="0">
              <a:solidFill>
                <a:schemeClr val="bg1"/>
              </a:solidFill>
            </a:endParaRP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3/10 IMV avec occlusion complète à l’imagerie démontraient une occlusion partielle à l’histologie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08FF10D-1BC2-C947-8149-5BE2A8924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92528"/>
              </p:ext>
            </p:extLst>
          </p:nvPr>
        </p:nvGraphicFramePr>
        <p:xfrm>
          <a:off x="47328" y="6366621"/>
          <a:ext cx="5293299" cy="128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7">
                  <a:extLst>
                    <a:ext uri="{9D8B030D-6E8A-4147-A177-3AD203B41FA5}">
                      <a16:colId xmlns:a16="http://schemas.microsoft.com/office/drawing/2014/main" val="1608969332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437902798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1472879479"/>
                    </a:ext>
                  </a:extLst>
                </a:gridCol>
              </a:tblGrid>
              <a:tr h="277964">
                <a:tc gridSpan="2">
                  <a:txBody>
                    <a:bodyPr/>
                    <a:lstStyle/>
                    <a:p>
                      <a:pPr marL="0" marR="0" lvl="0" indent="0" algn="ctr" defTabSz="514356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IMV </a:t>
                      </a:r>
                      <a:r>
                        <a:rPr lang="fr-FR" sz="1100" b="0" u="sng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avec coils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14356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u="sng" baseline="0" dirty="0">
                        <a:solidFill>
                          <a:schemeClr val="tx2"/>
                        </a:solidFill>
                        <a:latin typeface="+mn-lt"/>
                        <a:ea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6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IMV </a:t>
                      </a:r>
                      <a:r>
                        <a:rPr lang="fr-FR" sz="1100" b="0" u="sng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sans coils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151007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marL="0" marR="0" lvl="0" indent="0" algn="l" defTabSz="514356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dirty="0">
                          <a:solidFill>
                            <a:schemeClr val="tx2"/>
                          </a:solidFill>
                        </a:rPr>
                        <a:t>Occlusion complète T30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Occlusion partielle T30</a:t>
                      </a:r>
                      <a:endParaRPr lang="fr-CA" sz="1100" b="0" baseline="0" dirty="0">
                        <a:solidFill>
                          <a:schemeClr val="tx2"/>
                        </a:solidFill>
                        <a:latin typeface="+mn-lt"/>
                        <a:ea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6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dirty="0">
                          <a:solidFill>
                            <a:schemeClr val="tx2"/>
                          </a:solidFill>
                        </a:rPr>
                        <a:t>Occlusion complète T30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29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Histologie: 80% (4/5)</a:t>
                      </a:r>
                    </a:p>
                    <a:p>
                      <a:pPr marL="0" indent="0" algn="l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Imagerie: 100% (6/6)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Histologie: 20% (1/5)</a:t>
                      </a:r>
                    </a:p>
                    <a:p>
                      <a:pPr marL="0" indent="0" algn="l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FR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Imagerie :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base" hangingPunct="1"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CA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Histologie : 40% (2/5)</a:t>
                      </a:r>
                    </a:p>
                    <a:p>
                      <a:pPr marL="0" indent="0" algn="l" rtl="0" eaLnBrk="1" fontAlgn="base" hangingPunct="1"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r>
                        <a:rPr lang="fr-CA" sz="1100" b="0" baseline="0" dirty="0">
                          <a:solidFill>
                            <a:schemeClr val="tx2"/>
                          </a:solidFill>
                          <a:latin typeface="+mn-lt"/>
                          <a:ea typeface="ＭＳ Ｐゴシック" charset="0"/>
                        </a:rPr>
                        <a:t>Imagerie: 83% (5/6)</a:t>
                      </a:r>
                    </a:p>
                    <a:p>
                      <a:pPr marL="0" indent="0" algn="l" rtl="0" eaLnBrk="1" fontAlgn="base" hangingPunct="1">
                        <a:spcBef>
                          <a:spcPct val="20000"/>
                        </a:spcBef>
                        <a:spcAft>
                          <a:spcPts val="338"/>
                        </a:spcAft>
                        <a:buNone/>
                      </a:pPr>
                      <a:endParaRPr lang="fr-CA" sz="1100" b="0" baseline="0" dirty="0">
                        <a:solidFill>
                          <a:schemeClr val="tx2"/>
                        </a:solidFill>
                        <a:latin typeface="+mn-lt"/>
                        <a:ea typeface="ＭＳ Ｐゴシック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78828"/>
                  </a:ext>
                </a:extLst>
              </a:tr>
            </a:tbl>
          </a:graphicData>
        </a:graphic>
      </p:graphicFrame>
      <p:sp>
        <p:nvSpPr>
          <p:cNvPr id="10" name="Triangle 9">
            <a:extLst>
              <a:ext uri="{FF2B5EF4-FFF2-40B4-BE49-F238E27FC236}">
                <a16:creationId xmlns:a16="http://schemas.microsoft.com/office/drawing/2014/main" id="{42F8CCD6-6A0D-C64A-BA82-743446E51E8C}"/>
              </a:ext>
            </a:extLst>
          </p:cNvPr>
          <p:cNvSpPr/>
          <p:nvPr/>
        </p:nvSpPr>
        <p:spPr>
          <a:xfrm rot="10800000">
            <a:off x="2303276" y="7528664"/>
            <a:ext cx="418561" cy="1460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8689166-F0DF-004D-A82D-DF2A64BBCA39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74A83-2CE9-6C4E-8148-E5DB6C1F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5" y="1092595"/>
            <a:ext cx="4629150" cy="605784"/>
          </a:xfrm>
        </p:spPr>
        <p:txBody>
          <a:bodyPr/>
          <a:lstStyle/>
          <a:p>
            <a:r>
              <a:rPr lang="fr-FR" dirty="0"/>
              <a:t>Veine maxillaire interne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7F31C7E-01F6-E144-A5EB-15FAAC7AD293}"/>
              </a:ext>
            </a:extLst>
          </p:cNvPr>
          <p:cNvSpPr txBox="1">
            <a:spLocks/>
          </p:cNvSpPr>
          <p:nvPr/>
        </p:nvSpPr>
        <p:spPr bwMode="auto">
          <a:xfrm>
            <a:off x="257175" y="305976"/>
            <a:ext cx="4510768" cy="5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A" kern="0" dirty="0">
                <a:solidFill>
                  <a:schemeClr val="bg1"/>
                </a:solidFill>
              </a:rPr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E8901D-7D49-9C42-AD76-E3833D7F770B}"/>
              </a:ext>
            </a:extLst>
          </p:cNvPr>
          <p:cNvSpPr txBox="1"/>
          <p:nvPr/>
        </p:nvSpPr>
        <p:spPr>
          <a:xfrm>
            <a:off x="432457" y="1733560"/>
            <a:ext cx="4158343" cy="738664"/>
          </a:xfrm>
          <a:prstGeom prst="rect">
            <a:avLst/>
          </a:prstGeom>
          <a:solidFill>
            <a:srgbClr val="1540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Corrélation histologie-imagerie</a:t>
            </a:r>
            <a:endParaRPr lang="fr-CA" sz="1400" dirty="0">
              <a:solidFill>
                <a:schemeClr val="bg1"/>
              </a:solidFill>
            </a:endParaRP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3/10 IMV avec occlusion complète à l’imagerie démontraient une occlusion partielle à l’histologie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2F8CCD6-6A0D-C64A-BA82-743446E51E8C}"/>
              </a:ext>
            </a:extLst>
          </p:cNvPr>
          <p:cNvSpPr/>
          <p:nvPr/>
        </p:nvSpPr>
        <p:spPr>
          <a:xfrm rot="10800000">
            <a:off x="2302347" y="1531274"/>
            <a:ext cx="418561" cy="1460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8689166-F0DF-004D-A82D-DF2A64BBCA39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F416CD4-C17C-304F-B9AF-6563C735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737629"/>
            <a:ext cx="4733062" cy="1982302"/>
          </a:xfrm>
        </p:spPr>
        <p:txBody>
          <a:bodyPr/>
          <a:lstStyle/>
          <a:p>
            <a:pPr marL="0" indent="0">
              <a:buNone/>
            </a:pPr>
            <a:r>
              <a:rPr lang="fr-CA" sz="1300" dirty="0"/>
              <a:t>La </a:t>
            </a:r>
            <a:r>
              <a:rPr lang="fr-CA" sz="1300" b="1" dirty="0"/>
              <a:t>disparité des résultats</a:t>
            </a:r>
            <a:r>
              <a:rPr lang="fr-CA" sz="1300" dirty="0"/>
              <a:t> entre l’histologie et l’imagerie peut être </a:t>
            </a:r>
            <a:r>
              <a:rPr lang="fr-CA" sz="1300" b="1" dirty="0"/>
              <a:t>artéfactuelles</a:t>
            </a:r>
            <a:r>
              <a:rPr lang="fr-CA" sz="1300" dirty="0"/>
              <a:t> </a:t>
            </a:r>
            <a:r>
              <a:rPr lang="fr-CA" sz="1200" dirty="0"/>
              <a:t>(technique d’acquisition d’images, technique de prélèvement des veines, technique de préparation des lames, interprétation des lames histologiques)</a:t>
            </a:r>
          </a:p>
          <a:p>
            <a:pPr marL="0" indent="0">
              <a:buNone/>
            </a:pPr>
            <a:r>
              <a:rPr lang="fr-CA" sz="1300" dirty="0"/>
              <a:t>L’</a:t>
            </a:r>
            <a:r>
              <a:rPr lang="fr-CA" sz="1300" b="1" dirty="0"/>
              <a:t>immunohistochimie</a:t>
            </a:r>
            <a:r>
              <a:rPr lang="fr-CA" sz="1300" dirty="0"/>
              <a:t> nous permettra de faire la </a:t>
            </a:r>
            <a:r>
              <a:rPr lang="fr-CA" sz="1300" b="1" dirty="0"/>
              <a:t>différence entre les artéfacts techniques et les vrais phénomènes de recanalisation</a:t>
            </a:r>
          </a:p>
          <a:p>
            <a:pPr>
              <a:buFont typeface="Wingdings" pitchFamily="2" charset="2"/>
              <a:buChar char="§"/>
            </a:pPr>
            <a:r>
              <a:rPr lang="fr-CA" sz="1200" dirty="0"/>
              <a:t>Recanalisation: canal endothélialisé</a:t>
            </a:r>
            <a:endParaRPr lang="fr-CA" sz="13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055D463-2B92-FF49-9752-B6865835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6" t="13200" r="31334" b="19647"/>
          <a:stretch/>
        </p:blipFill>
        <p:spPr>
          <a:xfrm>
            <a:off x="294103" y="5644900"/>
            <a:ext cx="2028410" cy="15491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A572B1B-3F58-254A-8BC4-1CFD388BFBBD}"/>
              </a:ext>
            </a:extLst>
          </p:cNvPr>
          <p:cNvSpPr txBox="1"/>
          <p:nvPr/>
        </p:nvSpPr>
        <p:spPr>
          <a:xfrm>
            <a:off x="376397" y="5341778"/>
            <a:ext cx="1956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Porc 8 IMV - </a:t>
            </a:r>
            <a:r>
              <a:rPr lang="fr-FR" sz="900" b="1" dirty="0"/>
              <a:t>Recanalisation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7E91A3-07EE-8F41-8486-6AABC64EE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8" t="45310" r="19240" b="12041"/>
          <a:stretch/>
        </p:blipFill>
        <p:spPr>
          <a:xfrm>
            <a:off x="2801913" y="5644900"/>
            <a:ext cx="1962932" cy="154910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443ECF8-CF39-1048-BDC3-1904D975297F}"/>
              </a:ext>
            </a:extLst>
          </p:cNvPr>
          <p:cNvSpPr txBox="1"/>
          <p:nvPr/>
        </p:nvSpPr>
        <p:spPr>
          <a:xfrm>
            <a:off x="2778441" y="5375460"/>
            <a:ext cx="1958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Porc 10 IMV – </a:t>
            </a:r>
            <a:r>
              <a:rPr lang="fr-FR" sz="900" b="1" dirty="0"/>
              <a:t>Artéfact histologie</a:t>
            </a:r>
            <a:r>
              <a:rPr lang="fr-FR" sz="900" dirty="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AE532DE-6915-EF47-A761-2332E3560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r="9019" b="8380"/>
          <a:stretch/>
        </p:blipFill>
        <p:spPr>
          <a:xfrm>
            <a:off x="3157724" y="7330995"/>
            <a:ext cx="1481569" cy="11733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47B01C2-39D9-F04C-88DB-796A865E95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r="21934"/>
          <a:stretch/>
        </p:blipFill>
        <p:spPr>
          <a:xfrm>
            <a:off x="693190" y="7330995"/>
            <a:ext cx="1323145" cy="11733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6CFB1CE-6874-B548-ABA9-F04EF3CE788E}"/>
              </a:ext>
            </a:extLst>
          </p:cNvPr>
          <p:cNvSpPr txBox="1"/>
          <p:nvPr/>
        </p:nvSpPr>
        <p:spPr>
          <a:xfrm>
            <a:off x="1064258" y="4649891"/>
            <a:ext cx="311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Occlusions complètes à l’imagerie et partielles à la pathologie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64589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87F8C07-809F-B24A-B42C-E1C5C25913F5}"/>
              </a:ext>
            </a:extLst>
          </p:cNvPr>
          <p:cNvSpPr/>
          <p:nvPr/>
        </p:nvSpPr>
        <p:spPr>
          <a:xfrm rot="5400000">
            <a:off x="9820" y="2782637"/>
            <a:ext cx="680224" cy="245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A0CEDE-52AB-F24B-A872-DDF68FE05E6A}"/>
              </a:ext>
            </a:extLst>
          </p:cNvPr>
          <p:cNvSpPr txBox="1"/>
          <p:nvPr/>
        </p:nvSpPr>
        <p:spPr>
          <a:xfrm>
            <a:off x="664531" y="2489801"/>
            <a:ext cx="4251701" cy="830997"/>
          </a:xfrm>
          <a:prstGeom prst="rect">
            <a:avLst/>
          </a:prstGeom>
          <a:solidFill>
            <a:srgbClr val="1540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bg1"/>
                </a:solidFill>
              </a:rPr>
              <a:t>Le gel présente de bons résultats d’occlusion notamment quand associé à un coiling stable.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0C8742-B0BF-034D-ACEA-CD0079FC383E}"/>
              </a:ext>
            </a:extLst>
          </p:cNvPr>
          <p:cNvSpPr txBox="1"/>
          <p:nvPr/>
        </p:nvSpPr>
        <p:spPr>
          <a:xfrm>
            <a:off x="634622" y="5530145"/>
            <a:ext cx="4251701" cy="830997"/>
          </a:xfrm>
          <a:prstGeom prst="rect">
            <a:avLst/>
          </a:prstGeom>
          <a:solidFill>
            <a:srgbClr val="1540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bg1"/>
                </a:solidFill>
              </a:rPr>
              <a:t>L’immunohistochimie sera faite pour exclure la présence d’un phénomène de recanalisation endothéliale.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E67356B-05ED-D044-9CFA-013F752FC9EB}"/>
              </a:ext>
            </a:extLst>
          </p:cNvPr>
          <p:cNvSpPr/>
          <p:nvPr/>
        </p:nvSpPr>
        <p:spPr>
          <a:xfrm rot="5400000">
            <a:off x="10642" y="4367005"/>
            <a:ext cx="680224" cy="245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66E488-C267-AA42-8084-46D4ED6A1830}"/>
              </a:ext>
            </a:extLst>
          </p:cNvPr>
          <p:cNvSpPr txBox="1"/>
          <p:nvPr/>
        </p:nvSpPr>
        <p:spPr>
          <a:xfrm>
            <a:off x="634623" y="4074169"/>
            <a:ext cx="4251701" cy="830997"/>
          </a:xfrm>
          <a:prstGeom prst="rect">
            <a:avLst/>
          </a:prstGeom>
          <a:solidFill>
            <a:srgbClr val="1540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bg1"/>
                </a:solidFill>
              </a:rPr>
              <a:t>Les occlusions partielles en histologie qui apparaissent complètes en imagerie peuvent être simplement artéfactuelles.  </a:t>
            </a:r>
            <a:endParaRPr lang="fr-FR" sz="1600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466F7219-8388-004F-93AB-4F4A3411E6A4}"/>
              </a:ext>
            </a:extLst>
          </p:cNvPr>
          <p:cNvSpPr/>
          <p:nvPr/>
        </p:nvSpPr>
        <p:spPr>
          <a:xfrm rot="5400000">
            <a:off x="-2610" y="5822981"/>
            <a:ext cx="680224" cy="245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EC409AB-E28F-2246-A251-301086FC223C}"/>
              </a:ext>
            </a:extLst>
          </p:cNvPr>
          <p:cNvSpPr txBox="1">
            <a:spLocks/>
          </p:cNvSpPr>
          <p:nvPr/>
        </p:nvSpPr>
        <p:spPr bwMode="auto">
          <a:xfrm>
            <a:off x="2358886" y="25171"/>
            <a:ext cx="2784613" cy="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Thromboses veineuses par gel sclérosant sur modèle porcin : corrélation imagerie histologie</a:t>
            </a:r>
          </a:p>
          <a:p>
            <a:pPr algn="r"/>
            <a:r>
              <a:rPr lang="fr-CA" sz="1000" b="0" kern="0" dirty="0">
                <a:solidFill>
                  <a:schemeClr val="bg1"/>
                </a:solidFill>
              </a:rPr>
              <a:t>Fanny Morin-Roy </a:t>
            </a:r>
            <a:endParaRPr lang="en-US" sz="1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5047"/>
      </p:ext>
    </p:extLst>
  </p:cSld>
  <p:clrMapOvr>
    <a:masterClrMapping/>
  </p:clrMapOvr>
</p:sld>
</file>

<file path=ppt/theme/theme1.xml><?xml version="1.0" encoding="utf-8"?>
<a:theme xmlns:a="http://schemas.openxmlformats.org/drawingml/2006/main" name="CHUM Pot 16_9 final">
  <a:themeElements>
    <a:clrScheme name="Personnalisée 5">
      <a:dk1>
        <a:srgbClr val="004071"/>
      </a:dk1>
      <a:lt1>
        <a:sysClr val="window" lastClr="FFFFFF"/>
      </a:lt1>
      <a:dk2>
        <a:srgbClr val="000000"/>
      </a:dk2>
      <a:lt2>
        <a:srgbClr val="6DCFF6"/>
      </a:lt2>
      <a:accent1>
        <a:srgbClr val="004071"/>
      </a:accent1>
      <a:accent2>
        <a:srgbClr val="6DCFF6"/>
      </a:accent2>
      <a:accent3>
        <a:srgbClr val="FFFCD5"/>
      </a:accent3>
      <a:accent4>
        <a:srgbClr val="72BF44"/>
      </a:accent4>
      <a:accent5>
        <a:srgbClr val="00A88E"/>
      </a:accent5>
      <a:accent6>
        <a:srgbClr val="2FABCA"/>
      </a:accent6>
      <a:hlink>
        <a:srgbClr val="63635F"/>
      </a:hlink>
      <a:folHlink>
        <a:srgbClr val="8887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verticale_2" id="{ADC2230F-57A1-2C48-9617-5710B8A131B9}" vid="{68CC2C2B-3B2E-0B4A-9F3B-8B8F08989E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verticale_2</Template>
  <TotalTime>16520</TotalTime>
  <Words>1268</Words>
  <Application>Microsoft Macintosh PowerPoint</Application>
  <PresentationFormat>Affichage à l'écran (16:9)</PresentationFormat>
  <Paragraphs>340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Symbol</vt:lpstr>
      <vt:lpstr>Times New Roman</vt:lpstr>
      <vt:lpstr>Wingdings</vt:lpstr>
      <vt:lpstr>CHUM Pot 16_9 final</vt:lpstr>
      <vt:lpstr>Thromboses veineuses par gel sclérosant sur modèle porcin : corrélation imagerie histologie </vt:lpstr>
      <vt:lpstr>Introduction</vt:lpstr>
      <vt:lpstr>Méthode</vt:lpstr>
      <vt:lpstr>Présentation PowerPoint</vt:lpstr>
      <vt:lpstr>Veine glutéale interne</vt:lpstr>
      <vt:lpstr>Veine maxillaire interne</vt:lpstr>
      <vt:lpstr>Veine maxillaire interne</vt:lpstr>
      <vt:lpstr>Conclusion</vt:lpstr>
    </vt:vector>
  </TitlesOfParts>
  <Company>CHUM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Chalifour Mireille</dc:creator>
  <cp:lastModifiedBy>Fanny Morin-Roy</cp:lastModifiedBy>
  <cp:revision>119</cp:revision>
  <dcterms:created xsi:type="dcterms:W3CDTF">2018-10-24T18:50:19Z</dcterms:created>
  <dcterms:modified xsi:type="dcterms:W3CDTF">2023-03-16T19:59:37Z</dcterms:modified>
</cp:coreProperties>
</file>