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sha Dutta" initials="SD" lastIdx="1" clrIdx="0">
    <p:extLst>
      <p:ext uri="{19B8F6BF-5375-455C-9EA6-DF929625EA0E}">
        <p15:presenceInfo xmlns:p15="http://schemas.microsoft.com/office/powerpoint/2012/main" userId="877f319efe2e84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16" autoAdjust="0"/>
    <p:restoredTop sz="96370" autoAdjust="0"/>
  </p:normalViewPr>
  <p:slideViewPr>
    <p:cSldViewPr snapToGrid="0">
      <p:cViewPr>
        <p:scale>
          <a:sx n="38" d="100"/>
          <a:sy n="38" d="100"/>
        </p:scale>
        <p:origin x="1512" y="15"/>
      </p:cViewPr>
      <p:guideLst>
        <p:guide orient="horz" pos="6912"/>
        <p:guide pos="10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38913" cy="438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FFC6-2752-44CC-9A1B-121C582B93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578A-D9AD-4E2E-8461-AF0FB3893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1pPr>
    <a:lvl2pPr marL="1316641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2pPr>
    <a:lvl3pPr marL="2633291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3pPr>
    <a:lvl4pPr marL="3949929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4pPr>
    <a:lvl5pPr marL="5266575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5pPr>
    <a:lvl6pPr marL="6583216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6pPr>
    <a:lvl7pPr marL="7899857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7pPr>
    <a:lvl8pPr marL="9216504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8pPr>
    <a:lvl9pPr marL="10533145" algn="l" defTabSz="2633291" rtl="0" eaLnBrk="1" latinLnBrk="0" hangingPunct="1">
      <a:defRPr sz="34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C81B-218C-49F7-B114-2CA4D092BD5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E228-46E1-407B-980D-EB7016C9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.emf"/><Relationship Id="rId21" Type="http://schemas.openxmlformats.org/officeDocument/2006/relationships/image" Target="../media/image24.png"/><Relationship Id="rId34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oleObject" Target="../embeddings/oleObject2.bin"/><Relationship Id="rId33" Type="http://schemas.openxmlformats.org/officeDocument/2006/relationships/oleObject" Target="../embeddings/oleObject6.bin"/><Relationship Id="rId38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1.emf"/><Relationship Id="rId32" Type="http://schemas.openxmlformats.org/officeDocument/2006/relationships/image" Target="../media/image5.emf"/><Relationship Id="rId37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3.emf"/><Relationship Id="rId36" Type="http://schemas.openxmlformats.org/officeDocument/2006/relationships/image" Target="../media/image27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oleObject" Target="../embeddings/oleObject5.bin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4.emf"/><Relationship Id="rId35" Type="http://schemas.openxmlformats.org/officeDocument/2006/relationships/image" Target="../media/image26.jpeg"/><Relationship Id="rId8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39E522F-E056-4C37-A219-729FA4D42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39" b="18629"/>
          <a:stretch/>
        </p:blipFill>
        <p:spPr>
          <a:xfrm>
            <a:off x="0" y="1"/>
            <a:ext cx="32918400" cy="21945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70ABED-501D-4788-B503-324726947391}"/>
              </a:ext>
            </a:extLst>
          </p:cNvPr>
          <p:cNvSpPr txBox="1"/>
          <p:nvPr/>
        </p:nvSpPr>
        <p:spPr>
          <a:xfrm>
            <a:off x="194517" y="345294"/>
            <a:ext cx="32546084" cy="19005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70" b="1" dirty="0">
                <a:solidFill>
                  <a:schemeClr val="accent5">
                    <a:lumMod val="50000"/>
                  </a:schemeClr>
                </a:solidFill>
              </a:rPr>
              <a:t>Role of the Acetyltransferase TIP60 (KAT5) for the pro-inflammatory secretory phenotype of senescent cells</a:t>
            </a:r>
            <a:endParaRPr lang="en-US" sz="567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7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Shiksha Dutta</a:t>
            </a:r>
            <a:r>
              <a:rPr lang="en-CA" sz="378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7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Nicolas Malaquin</a:t>
            </a:r>
            <a:r>
              <a:rPr lang="en-US" sz="378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7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Francis Rodier</a:t>
            </a:r>
            <a:r>
              <a:rPr lang="en-US" sz="378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  <a:p>
            <a:pPr algn="ctr"/>
            <a:r>
              <a:rPr lang="en-CA" sz="23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axis, CHUM Research Center and Montreal Cancer Institute, Montreal, Canada, </a:t>
            </a:r>
            <a:r>
              <a:rPr lang="en-CA" sz="23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Medicine, University of Montreal, Montreal, Canada, </a:t>
            </a:r>
            <a:r>
              <a:rPr lang="en-CA" sz="23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Radiology, radio-oncology and nuclear medicine department, University of Montreal, Montreal, Canada.</a:t>
            </a:r>
            <a:endParaRPr lang="en-US" sz="2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0B07A-068C-439D-B524-B7E8C294612F}"/>
              </a:ext>
            </a:extLst>
          </p:cNvPr>
          <p:cNvSpPr txBox="1"/>
          <p:nvPr/>
        </p:nvSpPr>
        <p:spPr>
          <a:xfrm>
            <a:off x="201577" y="2705663"/>
            <a:ext cx="9192718" cy="134216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EC16A4-75B6-4A5F-887C-1C0DD367F3D7}"/>
              </a:ext>
            </a:extLst>
          </p:cNvPr>
          <p:cNvSpPr txBox="1"/>
          <p:nvPr/>
        </p:nvSpPr>
        <p:spPr>
          <a:xfrm>
            <a:off x="201576" y="2719708"/>
            <a:ext cx="915726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Introduction &amp; Hypothesis</a:t>
            </a: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349BA0D0-9232-4856-8D8B-254FD1F94DEF}"/>
              </a:ext>
            </a:extLst>
          </p:cNvPr>
          <p:cNvSpPr txBox="1"/>
          <p:nvPr/>
        </p:nvSpPr>
        <p:spPr>
          <a:xfrm>
            <a:off x="174193" y="3426993"/>
            <a:ext cx="915726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multifaceted roles of senescence-associated secretory phenotype</a:t>
            </a:r>
            <a:endParaRPr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57418A-1123-4E37-940B-EDDE6D79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76" y="3677420"/>
            <a:ext cx="4593753" cy="4269581"/>
          </a:xfrm>
          <a:prstGeom prst="rect">
            <a:avLst/>
          </a:prstGeom>
        </p:spPr>
      </p:pic>
      <p:sp>
        <p:nvSpPr>
          <p:cNvPr id="27" name="object 24">
            <a:extLst>
              <a:ext uri="{FF2B5EF4-FFF2-40B4-BE49-F238E27FC236}">
                <a16:creationId xmlns:a16="http://schemas.microsoft.com/office/drawing/2014/main" id="{8687E455-F265-4D3B-B60D-777C2C2F9842}"/>
              </a:ext>
            </a:extLst>
          </p:cNvPr>
          <p:cNvSpPr txBox="1"/>
          <p:nvPr/>
        </p:nvSpPr>
        <p:spPr>
          <a:xfrm>
            <a:off x="4678050" y="3715894"/>
            <a:ext cx="4593753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pc="-5" dirty="0">
                <a:cs typeface="Times New Roman" panose="02020603050405020304" pitchFamily="18" charset="0"/>
              </a:rPr>
              <a:t>Cellular</a:t>
            </a:r>
            <a:r>
              <a:rPr dirty="0">
                <a:cs typeface="Times New Roman" panose="02020603050405020304" pitchFamily="18" charset="0"/>
              </a:rPr>
              <a:t> senescence</a:t>
            </a:r>
            <a:r>
              <a:rPr spc="5" dirty="0">
                <a:cs typeface="Times New Roman" panose="02020603050405020304" pitchFamily="18" charset="0"/>
              </a:rPr>
              <a:t> is</a:t>
            </a:r>
            <a:r>
              <a:rPr spc="11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a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tumor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suppressor</a:t>
            </a:r>
            <a:r>
              <a:rPr dirty="0">
                <a:cs typeface="Times New Roman" panose="02020603050405020304" pitchFamily="18" charset="0"/>
              </a:rPr>
              <a:t> mechanism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that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prevent 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11" dirty="0">
                <a:cs typeface="Times New Roman" panose="02020603050405020304" pitchFamily="18" charset="0"/>
              </a:rPr>
              <a:t>proliferation</a:t>
            </a:r>
            <a:r>
              <a:rPr spc="-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of damaged </a:t>
            </a:r>
            <a:r>
              <a:rPr spc="-5" dirty="0">
                <a:cs typeface="Times New Roman" panose="02020603050405020304" pitchFamily="18" charset="0"/>
              </a:rPr>
              <a:t>cells. </a:t>
            </a:r>
            <a:r>
              <a:rPr spc="-11" dirty="0">
                <a:cs typeface="Times New Roman" panose="02020603050405020304" pitchFamily="18" charset="0"/>
              </a:rPr>
              <a:t>Importantly,</a:t>
            </a:r>
            <a:r>
              <a:rPr spc="-5" dirty="0">
                <a:cs typeface="Times New Roman" panose="02020603050405020304" pitchFamily="18" charset="0"/>
              </a:rPr>
              <a:t> senescent </a:t>
            </a:r>
            <a:r>
              <a:rPr dirty="0">
                <a:cs typeface="Times New Roman" panose="02020603050405020304" pitchFamily="18" charset="0"/>
              </a:rPr>
              <a:t>cells </a:t>
            </a:r>
            <a:r>
              <a:rPr spc="-5" dirty="0">
                <a:cs typeface="Times New Roman" panose="02020603050405020304" pitchFamily="18" charset="0"/>
              </a:rPr>
              <a:t>produce </a:t>
            </a:r>
            <a:r>
              <a:rPr dirty="0">
                <a:cs typeface="Times New Roman" panose="02020603050405020304" pitchFamily="18" charset="0"/>
              </a:rPr>
              <a:t>a 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pro-inflammatory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senescence</a:t>
            </a:r>
            <a:r>
              <a:rPr lang="en-US" spc="-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-</a:t>
            </a:r>
            <a:r>
              <a:rPr lang="en-US" spc="-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associated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secretory</a:t>
            </a:r>
            <a:r>
              <a:rPr dirty="0">
                <a:cs typeface="Times New Roman" panose="02020603050405020304" pitchFamily="18" charset="0"/>
              </a:rPr>
              <a:t> phenotype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(SASP) 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(cytokines, growth factors, MMPs) </a:t>
            </a:r>
            <a:r>
              <a:rPr dirty="0">
                <a:cs typeface="Times New Roman" panose="02020603050405020304" pitchFamily="18" charset="0"/>
              </a:rPr>
              <a:t>with </a:t>
            </a:r>
            <a:r>
              <a:rPr spc="-5" dirty="0">
                <a:cs typeface="Times New Roman" panose="02020603050405020304" pitchFamily="18" charset="0"/>
              </a:rPr>
              <a:t>beneficial </a:t>
            </a:r>
            <a:r>
              <a:rPr dirty="0">
                <a:cs typeface="Times New Roman" panose="02020603050405020304" pitchFamily="18" charset="0"/>
              </a:rPr>
              <a:t>or </a:t>
            </a:r>
            <a:r>
              <a:rPr spc="-5" dirty="0">
                <a:cs typeface="Times New Roman" panose="02020603050405020304" pitchFamily="18" charset="0"/>
              </a:rPr>
              <a:t>detrimental </a:t>
            </a:r>
            <a:r>
              <a:rPr spc="-11" dirty="0">
                <a:cs typeface="Times New Roman" panose="02020603050405020304" pitchFamily="18" charset="0"/>
              </a:rPr>
              <a:t>effects </a:t>
            </a:r>
            <a:r>
              <a:rPr spc="-5" dirty="0">
                <a:cs typeface="Times New Roman" panose="02020603050405020304" pitchFamily="18" charset="0"/>
              </a:rPr>
              <a:t> depending</a:t>
            </a:r>
            <a:r>
              <a:rPr spc="60" dirty="0">
                <a:cs typeface="Times New Roman" panose="02020603050405020304" pitchFamily="18" charset="0"/>
              </a:rPr>
              <a:t> </a:t>
            </a:r>
            <a:r>
              <a:rPr spc="5" dirty="0">
                <a:cs typeface="Times New Roman" panose="02020603050405020304" pitchFamily="18" charset="0"/>
              </a:rPr>
              <a:t>on</a:t>
            </a:r>
            <a:r>
              <a:rPr spc="-5" dirty="0">
                <a:cs typeface="Times New Roman" panose="02020603050405020304" pitchFamily="18" charset="0"/>
              </a:rPr>
              <a:t> the</a:t>
            </a:r>
            <a:r>
              <a:rPr spc="11" dirty="0">
                <a:cs typeface="Times New Roman" panose="02020603050405020304" pitchFamily="18" charset="0"/>
              </a:rPr>
              <a:t> </a:t>
            </a:r>
            <a:r>
              <a:rPr spc="-11" dirty="0">
                <a:cs typeface="Times New Roman" panose="02020603050405020304" pitchFamily="18" charset="0"/>
              </a:rPr>
              <a:t>context.</a:t>
            </a:r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239B1343-ABCF-4BB9-A1E7-C6FDC614D423}"/>
              </a:ext>
            </a:extLst>
          </p:cNvPr>
          <p:cNvSpPr txBox="1"/>
          <p:nvPr/>
        </p:nvSpPr>
        <p:spPr>
          <a:xfrm>
            <a:off x="4539529" y="5651682"/>
            <a:ext cx="459375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The expression of the SASP factors is regulated by multiple molecular pathway</a:t>
            </a:r>
          </a:p>
        </p:txBody>
      </p:sp>
      <p:pic>
        <p:nvPicPr>
          <p:cNvPr id="29" name="object 87">
            <a:extLst>
              <a:ext uri="{FF2B5EF4-FFF2-40B4-BE49-F238E27FC236}">
                <a16:creationId xmlns:a16="http://schemas.microsoft.com/office/drawing/2014/main" id="{766FCA3F-166A-4AFE-ABAD-A67292C7E0A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3411" y="6318051"/>
            <a:ext cx="4828044" cy="491003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D76853-61C9-4EBA-BED9-B6AEB3D2B3A3}"/>
              </a:ext>
            </a:extLst>
          </p:cNvPr>
          <p:cNvCxnSpPr>
            <a:cxnSpLocks/>
          </p:cNvCxnSpPr>
          <p:nvPr/>
        </p:nvCxnSpPr>
        <p:spPr>
          <a:xfrm flipH="1">
            <a:off x="4157749" y="4382248"/>
            <a:ext cx="438913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26">
            <a:extLst>
              <a:ext uri="{FF2B5EF4-FFF2-40B4-BE49-F238E27FC236}">
                <a16:creationId xmlns:a16="http://schemas.microsoft.com/office/drawing/2014/main" id="{0442BD7C-F9AF-4FBB-A703-DB0B262E7DD6}"/>
              </a:ext>
            </a:extLst>
          </p:cNvPr>
          <p:cNvSpPr txBox="1"/>
          <p:nvPr/>
        </p:nvSpPr>
        <p:spPr>
          <a:xfrm>
            <a:off x="318002" y="8004842"/>
            <a:ext cx="4272954" cy="3614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pc="-5" dirty="0">
                <a:cs typeface="Times New Roman" panose="02020603050405020304" pitchFamily="18" charset="0"/>
              </a:rPr>
              <a:t>Immediately </a:t>
            </a:r>
            <a:r>
              <a:rPr dirty="0">
                <a:cs typeface="Times New Roman" panose="02020603050405020304" pitchFamily="18" charset="0"/>
              </a:rPr>
              <a:t>after the damage,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ATM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and the MRN complex (MRE11-Rad51-NBS1) are 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activated and initiate the DDR. </a:t>
            </a:r>
            <a:r>
              <a:rPr lang="en-US" spc="-11" dirty="0">
                <a:cs typeface="Times New Roman" panose="02020603050405020304" pitchFamily="18" charset="0"/>
              </a:rPr>
              <a:t>It is</a:t>
            </a:r>
            <a:r>
              <a:rPr spc="-11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previously </a:t>
            </a:r>
            <a:r>
              <a:rPr dirty="0">
                <a:cs typeface="Times New Roman" panose="02020603050405020304" pitchFamily="18" charset="0"/>
              </a:rPr>
              <a:t>shown </a:t>
            </a:r>
            <a:r>
              <a:rPr spc="-5" dirty="0">
                <a:cs typeface="Times New Roman" panose="02020603050405020304" pitchFamily="18" charset="0"/>
              </a:rPr>
              <a:t>that </a:t>
            </a:r>
            <a:r>
              <a:rPr spc="-11" dirty="0">
                <a:cs typeface="Times New Roman" panose="02020603050405020304" pitchFamily="18" charset="0"/>
              </a:rPr>
              <a:t>persistent </a:t>
            </a:r>
            <a:r>
              <a:rPr spc="-5" dirty="0">
                <a:cs typeface="Times New Roman" panose="02020603050405020304" pitchFamily="18" charset="0"/>
              </a:rPr>
              <a:t>DDR signaling 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controls </a:t>
            </a:r>
            <a:r>
              <a:rPr dirty="0">
                <a:cs typeface="Times New Roman" panose="02020603050405020304" pitchFamily="18" charset="0"/>
              </a:rPr>
              <a:t>the </a:t>
            </a:r>
            <a:r>
              <a:rPr spc="-5" dirty="0">
                <a:cs typeface="Times New Roman" panose="02020603050405020304" pitchFamily="18" charset="0"/>
              </a:rPr>
              <a:t>SASP in senescent cells (</a:t>
            </a:r>
            <a:r>
              <a:rPr i="1" spc="-5" dirty="0">
                <a:cs typeface="Times New Roman" panose="02020603050405020304" pitchFamily="18" charset="0"/>
              </a:rPr>
              <a:t>Rodier </a:t>
            </a:r>
            <a:r>
              <a:rPr i="1" dirty="0">
                <a:cs typeface="Times New Roman" panose="02020603050405020304" pitchFamily="18" charset="0"/>
              </a:rPr>
              <a:t>et al, Nat cell </a:t>
            </a:r>
            <a:r>
              <a:rPr i="1" spc="-5" dirty="0">
                <a:cs typeface="Times New Roman" panose="02020603050405020304" pitchFamily="18" charset="0"/>
              </a:rPr>
              <a:t>Biol, 2009; Rodier </a:t>
            </a:r>
            <a:r>
              <a:rPr i="1" dirty="0">
                <a:cs typeface="Times New Roman" panose="02020603050405020304" pitchFamily="18" charset="0"/>
              </a:rPr>
              <a:t>et al, JCS, </a:t>
            </a:r>
            <a:r>
              <a:rPr i="1" spc="5" dirty="0">
                <a:cs typeface="Times New Roman" panose="02020603050405020304" pitchFamily="18" charset="0"/>
              </a:rPr>
              <a:t> </a:t>
            </a:r>
            <a:r>
              <a:rPr i="1" spc="-5" dirty="0">
                <a:cs typeface="Times New Roman" panose="02020603050405020304" pitchFamily="18" charset="0"/>
              </a:rPr>
              <a:t>2011</a:t>
            </a:r>
            <a:r>
              <a:rPr spc="-5" dirty="0">
                <a:cs typeface="Times New Roman" panose="02020603050405020304" pitchFamily="18" charset="0"/>
              </a:rPr>
              <a:t>). While DDR </a:t>
            </a:r>
            <a:r>
              <a:rPr dirty="0">
                <a:cs typeface="Times New Roman" panose="02020603050405020304" pitchFamily="18" charset="0"/>
              </a:rPr>
              <a:t>activity and </a:t>
            </a:r>
            <a:r>
              <a:rPr spc="-5" dirty="0">
                <a:cs typeface="Times New Roman" panose="02020603050405020304" pitchFamily="18" charset="0"/>
              </a:rPr>
              <a:t>initiation </a:t>
            </a:r>
            <a:r>
              <a:rPr dirty="0">
                <a:cs typeface="Times New Roman" panose="02020603050405020304" pitchFamily="18" charset="0"/>
              </a:rPr>
              <a:t>of </a:t>
            </a:r>
            <a:r>
              <a:rPr spc="-5" dirty="0">
                <a:cs typeface="Times New Roman" panose="02020603050405020304" pitchFamily="18" charset="0"/>
              </a:rPr>
              <a:t>growth </a:t>
            </a:r>
            <a:r>
              <a:rPr spc="-11" dirty="0">
                <a:cs typeface="Times New Roman" panose="02020603050405020304" pitchFamily="18" charset="0"/>
              </a:rPr>
              <a:t>arrest</a:t>
            </a:r>
            <a:r>
              <a:rPr spc="204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occurs within </a:t>
            </a:r>
            <a:r>
              <a:rPr dirty="0">
                <a:cs typeface="Times New Roman" panose="02020603050405020304" pitchFamily="18" charset="0"/>
              </a:rPr>
              <a:t>minutes </a:t>
            </a:r>
            <a:r>
              <a:rPr spc="-5" dirty="0">
                <a:cs typeface="Times New Roman" panose="02020603050405020304" pitchFamily="18" charset="0"/>
              </a:rPr>
              <a:t>after 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DNA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lesions,</a:t>
            </a:r>
            <a:r>
              <a:rPr dirty="0">
                <a:cs typeface="Times New Roman" panose="02020603050405020304" pitchFamily="18" charset="0"/>
              </a:rPr>
              <a:t> the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complete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expression</a:t>
            </a:r>
            <a:r>
              <a:rPr dirty="0">
                <a:cs typeface="Times New Roman" panose="02020603050405020304" pitchFamily="18" charset="0"/>
              </a:rPr>
              <a:t> of</a:t>
            </a:r>
            <a:r>
              <a:rPr spc="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SASP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11" dirty="0">
                <a:cs typeface="Times New Roman" panose="02020603050405020304" pitchFamily="18" charset="0"/>
              </a:rPr>
              <a:t>factors</a:t>
            </a:r>
            <a:r>
              <a:rPr spc="-5" dirty="0">
                <a:cs typeface="Times New Roman" panose="02020603050405020304" pitchFamily="18" charset="0"/>
              </a:rPr>
              <a:t> requires</a:t>
            </a:r>
            <a:r>
              <a:rPr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several</a:t>
            </a:r>
            <a:r>
              <a:rPr spc="215" dirty="0">
                <a:cs typeface="Times New Roman" panose="02020603050405020304" pitchFamily="18" charset="0"/>
              </a:rPr>
              <a:t> </a:t>
            </a:r>
            <a:r>
              <a:rPr spc="-11" dirty="0">
                <a:cs typeface="Times New Roman" panose="02020603050405020304" pitchFamily="18" charset="0"/>
              </a:rPr>
              <a:t>days.</a:t>
            </a:r>
            <a:r>
              <a:rPr spc="204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This </a:t>
            </a:r>
            <a:r>
              <a:rPr b="1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suggest</a:t>
            </a:r>
            <a:r>
              <a:rPr lang="en-US" b="1" spc="-5" dirty="0">
                <a:cs typeface="Times New Roman" panose="02020603050405020304" pitchFamily="18" charset="0"/>
              </a:rPr>
              <a:t>s</a:t>
            </a:r>
            <a:r>
              <a:rPr b="1" spc="-5" dirty="0">
                <a:cs typeface="Times New Roman" panose="02020603050405020304" pitchFamily="18" charset="0"/>
              </a:rPr>
              <a:t> that </a:t>
            </a:r>
            <a:r>
              <a:rPr b="1" dirty="0">
                <a:cs typeface="Times New Roman" panose="02020603050405020304" pitchFamily="18" charset="0"/>
              </a:rPr>
              <a:t>the </a:t>
            </a:r>
            <a:r>
              <a:rPr b="1" spc="-5" dirty="0">
                <a:cs typeface="Times New Roman" panose="02020603050405020304" pitchFamily="18" charset="0"/>
              </a:rPr>
              <a:t>DNA </a:t>
            </a:r>
            <a:r>
              <a:rPr b="1" dirty="0">
                <a:cs typeface="Times New Roman" panose="02020603050405020304" pitchFamily="18" charset="0"/>
              </a:rPr>
              <a:t>damage and the early </a:t>
            </a:r>
            <a:r>
              <a:rPr b="1" spc="-5" dirty="0">
                <a:cs typeface="Times New Roman" panose="02020603050405020304" pitchFamily="18" charset="0"/>
              </a:rPr>
              <a:t>canonical </a:t>
            </a:r>
            <a:r>
              <a:rPr b="1" dirty="0">
                <a:cs typeface="Times New Roman" panose="02020603050405020304" pitchFamily="18" charset="0"/>
              </a:rPr>
              <a:t>DDR </a:t>
            </a:r>
            <a:r>
              <a:rPr b="1" spc="-5" dirty="0">
                <a:cs typeface="Times New Roman" panose="02020603050405020304" pitchFamily="18" charset="0"/>
              </a:rPr>
              <a:t>signaling are not directly </a:t>
            </a:r>
            <a:r>
              <a:rPr b="1" dirty="0">
                <a:cs typeface="Times New Roman" panose="02020603050405020304" pitchFamily="18" charset="0"/>
              </a:rPr>
              <a:t> </a:t>
            </a:r>
            <a:r>
              <a:rPr b="1" spc="-11" dirty="0">
                <a:cs typeface="Times New Roman" panose="02020603050405020304" pitchFamily="18" charset="0"/>
              </a:rPr>
              <a:t>involved</a:t>
            </a:r>
            <a:r>
              <a:rPr b="1" spc="20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in </a:t>
            </a:r>
            <a:r>
              <a:rPr b="1" dirty="0">
                <a:cs typeface="Times New Roman" panose="02020603050405020304" pitchFamily="18" charset="0"/>
              </a:rPr>
              <a:t>the</a:t>
            </a:r>
            <a:r>
              <a:rPr b="1" spc="11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expression</a:t>
            </a:r>
            <a:r>
              <a:rPr b="1" spc="-15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of</a:t>
            </a:r>
            <a:r>
              <a:rPr b="1" spc="25" dirty="0">
                <a:cs typeface="Times New Roman" panose="02020603050405020304" pitchFamily="18" charset="0"/>
              </a:rPr>
              <a:t> </a:t>
            </a:r>
            <a:r>
              <a:rPr b="1" spc="-11" dirty="0">
                <a:cs typeface="Times New Roman" panose="02020603050405020304" pitchFamily="18" charset="0"/>
              </a:rPr>
              <a:t>SASP</a:t>
            </a:r>
            <a:r>
              <a:rPr b="1" spc="15" dirty="0">
                <a:cs typeface="Times New Roman" panose="02020603050405020304" pitchFamily="18" charset="0"/>
              </a:rPr>
              <a:t> </a:t>
            </a:r>
            <a:r>
              <a:rPr b="1" spc="-5" dirty="0">
                <a:cs typeface="Times New Roman" panose="02020603050405020304" pitchFamily="18" charset="0"/>
              </a:rPr>
              <a:t>factors</a:t>
            </a:r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8EA139ED-9EA1-482B-AB9A-69C0EEE81A8C}"/>
              </a:ext>
            </a:extLst>
          </p:cNvPr>
          <p:cNvSpPr txBox="1"/>
          <p:nvPr/>
        </p:nvSpPr>
        <p:spPr>
          <a:xfrm>
            <a:off x="2940917" y="11427394"/>
            <a:ext cx="4828043" cy="324449"/>
          </a:xfrm>
          <a:prstGeom prst="rect">
            <a:avLst/>
          </a:prstGeom>
        </p:spPr>
        <p:txBody>
          <a:bodyPr vert="horz" wrap="square" lIns="0" tIns="16511" rIns="0" bIns="0" rtlCol="0">
            <a:spAutoFit/>
          </a:bodyPr>
          <a:lstStyle/>
          <a:p>
            <a:pPr marL="12700">
              <a:spcBef>
                <a:spcPts val="131"/>
              </a:spcBef>
            </a:pPr>
            <a:r>
              <a:rPr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en-US"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IP</a:t>
            </a:r>
            <a:r>
              <a:rPr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60 </a:t>
            </a:r>
            <a:r>
              <a:rPr lang="en-US"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might </a:t>
            </a:r>
            <a:r>
              <a:rPr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contribute</a:t>
            </a:r>
            <a:r>
              <a:rPr sz="2000" b="1" spc="35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to</a:t>
            </a:r>
            <a:r>
              <a:rPr sz="2000" b="1" spc="5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000" b="1" spc="15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the</a:t>
            </a:r>
            <a:r>
              <a:rPr lang="en-US" sz="2000" b="1" spc="1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000" b="1" spc="15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SASP</a:t>
            </a:r>
            <a:endParaRPr sz="20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7B4A1E-56EB-4F11-8FDE-A5474297DC5A}"/>
              </a:ext>
            </a:extLst>
          </p:cNvPr>
          <p:cNvCxnSpPr>
            <a:cxnSpLocks/>
          </p:cNvCxnSpPr>
          <p:nvPr/>
        </p:nvCxnSpPr>
        <p:spPr>
          <a:xfrm>
            <a:off x="4691744" y="9512029"/>
            <a:ext cx="438913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71">
            <a:extLst>
              <a:ext uri="{FF2B5EF4-FFF2-40B4-BE49-F238E27FC236}">
                <a16:creationId xmlns:a16="http://schemas.microsoft.com/office/drawing/2014/main" id="{881415D9-DB42-44E5-9BF4-E9937F211F91}"/>
              </a:ext>
            </a:extLst>
          </p:cNvPr>
          <p:cNvSpPr txBox="1"/>
          <p:nvPr/>
        </p:nvSpPr>
        <p:spPr>
          <a:xfrm>
            <a:off x="4618338" y="11708843"/>
            <a:ext cx="4630598" cy="2796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en-US" dirty="0">
                <a:cs typeface="Times New Roman" panose="02020603050405020304" pitchFamily="18" charset="0"/>
              </a:rPr>
              <a:t>Level of chromatin acetylation, regulated </a:t>
            </a:r>
            <a:r>
              <a:rPr lang="en-US" spc="-5" dirty="0">
                <a:cs typeface="Times New Roman" panose="02020603050405020304" pitchFamily="18" charset="0"/>
              </a:rPr>
              <a:t>by </a:t>
            </a:r>
            <a:r>
              <a:rPr lang="en-US" dirty="0">
                <a:cs typeface="Times New Roman" panose="02020603050405020304" pitchFamily="18" charset="0"/>
              </a:rPr>
              <a:t>Lysine Acetyltransferases (</a:t>
            </a:r>
            <a:r>
              <a:rPr lang="en-US" b="1" dirty="0">
                <a:cs typeface="Times New Roman" panose="02020603050405020304" pitchFamily="18" charset="0"/>
              </a:rPr>
              <a:t>KAT) </a:t>
            </a:r>
            <a:r>
              <a:rPr lang="en-US" spc="-5" dirty="0">
                <a:cs typeface="Times New Roman" panose="02020603050405020304" pitchFamily="18" charset="0"/>
              </a:rPr>
              <a:t>activities, </a:t>
            </a:r>
            <a:r>
              <a:rPr lang="en-US" spc="5" dirty="0">
                <a:cs typeface="Times New Roman" panose="02020603050405020304" pitchFamily="18" charset="0"/>
              </a:rPr>
              <a:t>is </a:t>
            </a:r>
            <a:r>
              <a:rPr lang="en-US" spc="-5" dirty="0">
                <a:cs typeface="Times New Roman" panose="02020603050405020304" pitchFamily="18" charset="0"/>
              </a:rPr>
              <a:t>crucial </a:t>
            </a:r>
            <a:r>
              <a:rPr lang="en-US" dirty="0">
                <a:cs typeface="Times New Roman" panose="02020603050405020304" pitchFamily="18" charset="0"/>
              </a:rPr>
              <a:t>for </a:t>
            </a:r>
            <a:r>
              <a:rPr lang="en-US" spc="-5" dirty="0">
                <a:cs typeface="Times New Roman" panose="02020603050405020304" pitchFamily="18" charset="0"/>
              </a:rPr>
              <a:t>transcriptional </a:t>
            </a:r>
            <a:r>
              <a:rPr lang="en-US" dirty="0">
                <a:cs typeface="Times New Roman" panose="02020603050405020304" pitchFamily="18" charset="0"/>
              </a:rPr>
              <a:t>regulation. </a:t>
            </a:r>
            <a:r>
              <a:rPr lang="en-US" spc="-5" dirty="0">
                <a:cs typeface="Times New Roman" panose="02020603050405020304" pitchFamily="18" charset="0"/>
              </a:rPr>
              <a:t>TIP60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is</a:t>
            </a:r>
            <a:r>
              <a:rPr lang="en-US" dirty="0">
                <a:cs typeface="Times New Roman" panose="02020603050405020304" pitchFamily="18" charset="0"/>
              </a:rPr>
              <a:t> a</a:t>
            </a:r>
            <a:r>
              <a:rPr lang="en-US" spc="5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co-activator</a:t>
            </a:r>
            <a:r>
              <a:rPr lang="en-US" dirty="0">
                <a:cs typeface="Times New Roman" panose="02020603050405020304" pitchFamily="18" charset="0"/>
              </a:rPr>
              <a:t> of</a:t>
            </a:r>
            <a:r>
              <a:rPr lang="en-US" spc="229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many 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transcription </a:t>
            </a:r>
            <a:r>
              <a:rPr lang="en-US" spc="-11" dirty="0">
                <a:cs typeface="Times New Roman" panose="02020603050405020304" pitchFamily="18" charset="0"/>
              </a:rPr>
              <a:t>factors </a:t>
            </a:r>
            <a:r>
              <a:rPr lang="en-US" dirty="0">
                <a:cs typeface="Times New Roman" panose="02020603050405020304" pitchFamily="18" charset="0"/>
              </a:rPr>
              <a:t>(i.e., </a:t>
            </a:r>
            <a:r>
              <a:rPr lang="en-US" spc="-5" dirty="0">
                <a:cs typeface="Times New Roman" panose="02020603050405020304" pitchFamily="18" charset="0"/>
              </a:rPr>
              <a:t>NF-</a:t>
            </a:r>
            <a:r>
              <a:rPr lang="en-US" spc="-5" dirty="0" err="1">
                <a:cs typeface="Times New Roman" panose="02020603050405020304" pitchFamily="18" charset="0"/>
              </a:rPr>
              <a:t>κB</a:t>
            </a:r>
            <a:r>
              <a:rPr lang="en-US" spc="-5" dirty="0"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spc="-5" dirty="0">
                <a:cs typeface="Times New Roman" panose="02020603050405020304" pitchFamily="18" charset="0"/>
              </a:rPr>
              <a:t>is </a:t>
            </a:r>
            <a:r>
              <a:rPr lang="en-US" spc="11" dirty="0">
                <a:cs typeface="Times New Roman" panose="02020603050405020304" pitchFamily="18" charset="0"/>
              </a:rPr>
              <a:t>an </a:t>
            </a:r>
            <a:r>
              <a:rPr lang="en-US" spc="15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important regulator</a:t>
            </a:r>
            <a:r>
              <a:rPr lang="en-US" spc="215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of </a:t>
            </a:r>
            <a:r>
              <a:rPr lang="en-US" spc="-5" dirty="0">
                <a:cs typeface="Times New Roman" panose="02020603050405020304" pitchFamily="18" charset="0"/>
              </a:rPr>
              <a:t>the </a:t>
            </a:r>
            <a:r>
              <a:rPr lang="en-US" dirty="0">
                <a:cs typeface="Times New Roman" panose="02020603050405020304" pitchFamily="18" charset="0"/>
              </a:rPr>
              <a:t>DDR </a:t>
            </a:r>
            <a:r>
              <a:rPr lang="en-US" spc="-5" dirty="0">
                <a:cs typeface="Times New Roman" panose="02020603050405020304" pitchFamily="18" charset="0"/>
              </a:rPr>
              <a:t>signaling. </a:t>
            </a:r>
            <a:r>
              <a:rPr lang="en-US" dirty="0">
                <a:cs typeface="Times New Roman" panose="02020603050405020304" pitchFamily="18" charset="0"/>
              </a:rPr>
              <a:t> In</a:t>
            </a:r>
            <a:r>
              <a:rPr lang="en-US" spc="5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response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11" dirty="0">
                <a:cs typeface="Times New Roman" panose="02020603050405020304" pitchFamily="18" charset="0"/>
              </a:rPr>
              <a:t>to</a:t>
            </a:r>
            <a:r>
              <a:rPr lang="en-US" spc="-5" dirty="0">
                <a:cs typeface="Times New Roman" panose="02020603050405020304" pitchFamily="18" charset="0"/>
              </a:rPr>
              <a:t> DNA</a:t>
            </a:r>
            <a:r>
              <a:rPr lang="en-US" dirty="0">
                <a:cs typeface="Times New Roman" panose="02020603050405020304" pitchFamily="18" charset="0"/>
              </a:rPr>
              <a:t> damage</a:t>
            </a:r>
            <a:r>
              <a:rPr lang="en-US" spc="-11" dirty="0">
                <a:cs typeface="Times New Roman" panose="02020603050405020304" pitchFamily="18" charset="0"/>
              </a:rPr>
              <a:t>, </a:t>
            </a:r>
            <a:r>
              <a:rPr lang="en-US" spc="-5" dirty="0">
                <a:cs typeface="Times New Roman" panose="02020603050405020304" pitchFamily="18" charset="0"/>
              </a:rPr>
              <a:t> Tip60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is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recruited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5" dirty="0">
                <a:cs typeface="Times New Roman" panose="02020603050405020304" pitchFamily="18" charset="0"/>
              </a:rPr>
              <a:t>on</a:t>
            </a:r>
            <a:r>
              <a:rPr lang="en-US" spc="1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the</a:t>
            </a:r>
            <a:r>
              <a:rPr lang="en-US" spc="5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chromatin 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pc="-5" dirty="0">
                <a:cs typeface="Times New Roman" panose="02020603050405020304" pitchFamily="18" charset="0"/>
              </a:rPr>
              <a:t>promoting </a:t>
            </a:r>
            <a:r>
              <a:rPr lang="en-US" dirty="0">
                <a:cs typeface="Times New Roman" panose="02020603050405020304" pitchFamily="18" charset="0"/>
              </a:rPr>
              <a:t>the </a:t>
            </a:r>
            <a:r>
              <a:rPr lang="en-US" spc="-5" dirty="0">
                <a:cs typeface="Times New Roman" panose="02020603050405020304" pitchFamily="18" charset="0"/>
              </a:rPr>
              <a:t>activation </a:t>
            </a:r>
            <a:r>
              <a:rPr lang="en-US" dirty="0">
                <a:cs typeface="Times New Roman" panose="02020603050405020304" pitchFamily="18" charset="0"/>
              </a:rPr>
              <a:t>of </a:t>
            </a:r>
            <a:r>
              <a:rPr lang="en-US" spc="-31" dirty="0">
                <a:cs typeface="Times New Roman" panose="02020603050405020304" pitchFamily="18" charset="0"/>
              </a:rPr>
              <a:t>ATM </a:t>
            </a: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i="1" dirty="0">
                <a:cs typeface="Times New Roman" panose="02020603050405020304" pitchFamily="18" charset="0"/>
              </a:rPr>
              <a:t>Sun et al, </a:t>
            </a:r>
            <a:r>
              <a:rPr lang="en-US" i="1" spc="-215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Nat</a:t>
            </a:r>
            <a:r>
              <a:rPr lang="en-US" i="1" spc="5" dirty="0">
                <a:cs typeface="Times New Roman" panose="02020603050405020304" pitchFamily="18" charset="0"/>
              </a:rPr>
              <a:t> </a:t>
            </a:r>
            <a:r>
              <a:rPr lang="en-US" i="1" spc="-5" dirty="0">
                <a:cs typeface="Times New Roman" panose="02020603050405020304" pitchFamily="18" charset="0"/>
              </a:rPr>
              <a:t>Cell</a:t>
            </a:r>
            <a:r>
              <a:rPr lang="en-US" i="1" dirty="0">
                <a:cs typeface="Times New Roman" panose="02020603050405020304" pitchFamily="18" charset="0"/>
              </a:rPr>
              <a:t> Biol,</a:t>
            </a:r>
            <a:r>
              <a:rPr lang="en-US" i="1" spc="5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2009;</a:t>
            </a:r>
            <a:r>
              <a:rPr lang="en-US" i="1" spc="5" dirty="0">
                <a:cs typeface="Times New Roman" panose="02020603050405020304" pitchFamily="18" charset="0"/>
              </a:rPr>
              <a:t> </a:t>
            </a:r>
            <a:r>
              <a:rPr lang="en-US" i="1" spc="-5" dirty="0" err="1">
                <a:cs typeface="Times New Roman" panose="02020603050405020304" pitchFamily="18" charset="0"/>
              </a:rPr>
              <a:t>Kaidi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spc="5" dirty="0">
                <a:cs typeface="Times New Roman" panose="02020603050405020304" pitchFamily="18" charset="0"/>
              </a:rPr>
              <a:t>and</a:t>
            </a:r>
            <a:r>
              <a:rPr lang="en-US" i="1" spc="11" dirty="0">
                <a:cs typeface="Times New Roman" panose="02020603050405020304" pitchFamily="18" charset="0"/>
              </a:rPr>
              <a:t> </a:t>
            </a:r>
            <a:r>
              <a:rPr lang="en-US" i="1" spc="-5" dirty="0">
                <a:cs typeface="Times New Roman" panose="02020603050405020304" pitchFamily="18" charset="0"/>
              </a:rPr>
              <a:t>Jackson, </a:t>
            </a:r>
            <a:r>
              <a:rPr lang="en-US" i="1" dirty="0">
                <a:cs typeface="Times New Roman" panose="02020603050405020304" pitchFamily="18" charset="0"/>
              </a:rPr>
              <a:t> Nature,</a:t>
            </a:r>
            <a:r>
              <a:rPr lang="en-US" i="1" spc="-11" dirty="0">
                <a:cs typeface="Times New Roman" panose="02020603050405020304" pitchFamily="18" charset="0"/>
              </a:rPr>
              <a:t> </a:t>
            </a:r>
            <a:r>
              <a:rPr lang="en-US" i="1" spc="-5" dirty="0">
                <a:cs typeface="Times New Roman" panose="02020603050405020304" pitchFamily="18" charset="0"/>
              </a:rPr>
              <a:t>2013</a:t>
            </a:r>
            <a:r>
              <a:rPr lang="en-US" spc="-5" dirty="0">
                <a:cs typeface="Times New Roman" panose="02020603050405020304" pitchFamily="18" charset="0"/>
              </a:rPr>
              <a:t>).</a:t>
            </a:r>
            <a:endParaRPr lang="en-US" dirty="0"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5"/>
              </a:spcBef>
            </a:pPr>
            <a:endParaRPr dirty="0">
              <a:cs typeface="Times New Roman" panose="02020603050405020304" pitchFamily="18" charset="0"/>
            </a:endParaRPr>
          </a:p>
        </p:txBody>
      </p:sp>
      <p:pic>
        <p:nvPicPr>
          <p:cNvPr id="41" name="object 78">
            <a:extLst>
              <a:ext uri="{FF2B5EF4-FFF2-40B4-BE49-F238E27FC236}">
                <a16:creationId xmlns:a16="http://schemas.microsoft.com/office/drawing/2014/main" id="{599DAA5F-D421-4EE0-BB85-900FC2FD15F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738" y="12649690"/>
            <a:ext cx="4329218" cy="16216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406441-8E5C-4035-8C1A-2DA75E3C8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776" y="11605059"/>
            <a:ext cx="1755652" cy="126109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53A33A0-64F0-424A-95C3-E850D70AC8FF}"/>
              </a:ext>
            </a:extLst>
          </p:cNvPr>
          <p:cNvCxnSpPr>
            <a:cxnSpLocks/>
          </p:cNvCxnSpPr>
          <p:nvPr/>
        </p:nvCxnSpPr>
        <p:spPr>
          <a:xfrm flipH="1">
            <a:off x="4064498" y="12235203"/>
            <a:ext cx="438913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1ED7B2A-CCC2-4061-A431-AFE8AD386A3F}"/>
              </a:ext>
            </a:extLst>
          </p:cNvPr>
          <p:cNvSpPr txBox="1"/>
          <p:nvPr/>
        </p:nvSpPr>
        <p:spPr>
          <a:xfrm>
            <a:off x="257235" y="14160227"/>
            <a:ext cx="90882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Hypothesis: </a:t>
            </a:r>
            <a:r>
              <a:rPr lang="en-US" dirty="0"/>
              <a:t>Knowing </a:t>
            </a:r>
            <a:r>
              <a:rPr lang="en-US" sz="1800" dirty="0">
                <a:effectLst/>
                <a:ea typeface="Calibri" panose="020F0502020204030204" pitchFamily="34" charset="0"/>
              </a:rPr>
              <a:t>TIP60 can acetylate multiple histone and non-histone proteins and play important roles in the DDR and DNA repair, p53 signaling, NF-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κB</a:t>
            </a:r>
            <a:r>
              <a:rPr lang="en-US" sz="1800" dirty="0">
                <a:effectLst/>
                <a:ea typeface="Calibri" panose="020F0502020204030204" pitchFamily="34" charset="0"/>
              </a:rPr>
              <a:t> activity and transcription regulation, we </a:t>
            </a:r>
            <a:r>
              <a:rPr lang="en-US" sz="1800" dirty="0">
                <a:solidFill>
                  <a:srgbClr val="0E101A"/>
                </a:solidFill>
                <a:effectLst/>
                <a:ea typeface="Calibri" panose="020F0502020204030204" pitchFamily="34" charset="0"/>
              </a:rPr>
              <a:t> hypothesize that Tip60 has a vital role in SASP regulation and contributes to the establishment of senescence. </a:t>
            </a:r>
            <a:endParaRPr lang="en-US" dirty="0"/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964C18-7C35-4845-938C-25D341F250B5}"/>
              </a:ext>
            </a:extLst>
          </p:cNvPr>
          <p:cNvSpPr txBox="1"/>
          <p:nvPr/>
        </p:nvSpPr>
        <p:spPr>
          <a:xfrm>
            <a:off x="215353" y="15323100"/>
            <a:ext cx="906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Objective: </a:t>
            </a:r>
            <a:r>
              <a:rPr lang="en-US" dirty="0">
                <a:cs typeface="Times New Roman" panose="02020603050405020304" pitchFamily="18" charset="0"/>
              </a:rPr>
              <a:t>Our aim is to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gain knowledge of senescence as a dynamic phenomenon and its maturation by Tip60 by analyzing progressive DNA damage.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C01F40-90BF-41C3-92DF-A977CE2F1DC5}"/>
              </a:ext>
            </a:extLst>
          </p:cNvPr>
          <p:cNvSpPr txBox="1"/>
          <p:nvPr/>
        </p:nvSpPr>
        <p:spPr>
          <a:xfrm>
            <a:off x="181815" y="16270412"/>
            <a:ext cx="9273293" cy="52549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EEC30C-CD0D-4156-B407-235F4BFD446B}"/>
              </a:ext>
            </a:extLst>
          </p:cNvPr>
          <p:cNvSpPr txBox="1"/>
          <p:nvPr/>
        </p:nvSpPr>
        <p:spPr>
          <a:xfrm>
            <a:off x="174193" y="16321982"/>
            <a:ext cx="9220102" cy="7322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416933F-13E9-4052-976F-8F0295295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02" y="17395960"/>
            <a:ext cx="3648075" cy="412935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8FF1862-8BBD-4F06-9791-8B5A2E78EA11}"/>
              </a:ext>
            </a:extLst>
          </p:cNvPr>
          <p:cNvSpPr txBox="1"/>
          <p:nvPr/>
        </p:nvSpPr>
        <p:spPr>
          <a:xfrm>
            <a:off x="4009831" y="17312397"/>
            <a:ext cx="509118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b="0" dirty="0">
                <a:cs typeface="Times New Roman" panose="02020603050405020304" pitchFamily="18" charset="0"/>
              </a:rPr>
              <a:t>Genetic Depletion of TIP60 by shRNA &amp; Genetic Overexpression of TIP60 in primary fibroblasts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b="0" dirty="0">
                <a:cs typeface="Times New Roman" panose="02020603050405020304" pitchFamily="18" charset="0"/>
              </a:rPr>
              <a:t>Induction of senescence in fibroblasts with 10Gy of XRA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b="0" dirty="0">
                <a:cs typeface="Times New Roman" panose="02020603050405020304" pitchFamily="18" charset="0"/>
              </a:rPr>
              <a:t>Impact of TIP60 depletion and Overexpression on proliferation, DDF, GI and SA phenotype (SASP, SABGAL and SAAR)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b="0" dirty="0">
                <a:cs typeface="Times New Roman" panose="02020603050405020304" pitchFamily="18" charset="0"/>
              </a:rPr>
              <a:t>Impact of </a:t>
            </a:r>
            <a:r>
              <a:rPr lang="en-US" b="0" dirty="0">
                <a:cs typeface="Times New Roman" panose="02020603050405020304" pitchFamily="18" charset="0"/>
              </a:rPr>
              <a:t>TIP60 recruitment on the promoters of SASP factors by TIP60 chromatin-immunoprecipitation (Ch-IP) to probe regions of NF-</a:t>
            </a:r>
            <a:r>
              <a:rPr lang="en-US" b="0" dirty="0" err="1">
                <a:cs typeface="Times New Roman" panose="02020603050405020304" pitchFamily="18" charset="0"/>
              </a:rPr>
              <a:t>κB</a:t>
            </a:r>
            <a:r>
              <a:rPr lang="en-US" b="0" dirty="0">
                <a:cs typeface="Times New Roman" panose="02020603050405020304" pitchFamily="18" charset="0"/>
              </a:rPr>
              <a:t> binding</a:t>
            </a:r>
            <a:endParaRPr lang="en-CA" b="0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CA" sz="800" b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4D8655-B455-43BC-B97A-DAA2F5ADD9F4}"/>
              </a:ext>
            </a:extLst>
          </p:cNvPr>
          <p:cNvCxnSpPr/>
          <p:nvPr/>
        </p:nvCxnSpPr>
        <p:spPr>
          <a:xfrm>
            <a:off x="6518462" y="17938376"/>
            <a:ext cx="0" cy="2913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3BFDEB-582D-49F7-B402-A3E0E04D3501}"/>
              </a:ext>
            </a:extLst>
          </p:cNvPr>
          <p:cNvCxnSpPr/>
          <p:nvPr/>
        </p:nvCxnSpPr>
        <p:spPr>
          <a:xfrm>
            <a:off x="6518462" y="18584956"/>
            <a:ext cx="0" cy="2913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CBB7C87-7AE1-4D15-85AB-D817DC3D16CD}"/>
              </a:ext>
            </a:extLst>
          </p:cNvPr>
          <p:cNvCxnSpPr/>
          <p:nvPr/>
        </p:nvCxnSpPr>
        <p:spPr>
          <a:xfrm>
            <a:off x="6518462" y="19845617"/>
            <a:ext cx="0" cy="2913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F544CA8-A00F-4701-82B2-4579F2388B09}"/>
              </a:ext>
            </a:extLst>
          </p:cNvPr>
          <p:cNvSpPr txBox="1"/>
          <p:nvPr/>
        </p:nvSpPr>
        <p:spPr>
          <a:xfrm>
            <a:off x="23524104" y="2846709"/>
            <a:ext cx="9229195" cy="822769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270E5D-5BD9-4790-BED3-76AAF3AEA8A0}"/>
              </a:ext>
            </a:extLst>
          </p:cNvPr>
          <p:cNvCxnSpPr>
            <a:cxnSpLocks/>
          </p:cNvCxnSpPr>
          <p:nvPr/>
        </p:nvCxnSpPr>
        <p:spPr>
          <a:xfrm>
            <a:off x="4844144" y="9664429"/>
            <a:ext cx="438913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B3D378B-70C0-4429-AD9B-AC1815A32BE7}"/>
              </a:ext>
            </a:extLst>
          </p:cNvPr>
          <p:cNvSpPr txBox="1"/>
          <p:nvPr/>
        </p:nvSpPr>
        <p:spPr>
          <a:xfrm>
            <a:off x="9600468" y="2705663"/>
            <a:ext cx="13778278" cy="188056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4DA36F-B769-4C2B-9489-9C1F7174D357}"/>
              </a:ext>
            </a:extLst>
          </p:cNvPr>
          <p:cNvSpPr txBox="1"/>
          <p:nvPr/>
        </p:nvSpPr>
        <p:spPr>
          <a:xfrm>
            <a:off x="9660120" y="2724143"/>
            <a:ext cx="13657812" cy="702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B139EE14-0EFC-4C71-9E7A-2FD266924C86}"/>
              </a:ext>
            </a:extLst>
          </p:cNvPr>
          <p:cNvSpPr txBox="1"/>
          <p:nvPr/>
        </p:nvSpPr>
        <p:spPr>
          <a:xfrm>
            <a:off x="14425276" y="3524495"/>
            <a:ext cx="4127500" cy="382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Effect of TIP60 Overexpression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2F8A0EA-4077-4544-A6CE-73E0F1F576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4164" y="4424594"/>
            <a:ext cx="3533270" cy="305779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717459-C749-43C0-A521-4893DC7CFB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99224" y="4348394"/>
            <a:ext cx="3672873" cy="31883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77D4E1-105D-4C27-B607-4445822EF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93630" y="8047988"/>
            <a:ext cx="4720202" cy="27898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38A42AB-CDDE-47AE-A1BB-B529D1D575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00316" y="7990333"/>
            <a:ext cx="2628401" cy="27898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1C7215E-EF00-43C9-B7B0-AF8CF8F4EF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81661" y="8088660"/>
            <a:ext cx="2564922" cy="270847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53D5938-A8CD-47C1-9095-9AD4E59058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5826" y="8073388"/>
            <a:ext cx="2564922" cy="27898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C38444-CFE3-49B3-AFA1-95A849AE33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7965" y="11428714"/>
            <a:ext cx="2903484" cy="256517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AC54DEE-D620-4820-BA59-40EF2E22CB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98112" y="11426692"/>
            <a:ext cx="2846407" cy="25651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F0418EB-5E04-4736-8EA3-95E3FEFBA2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80296" y="11387781"/>
            <a:ext cx="2748421" cy="26040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BB181C3-6306-4843-A1E0-C171B6BCBF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507201" y="11198294"/>
            <a:ext cx="4706631" cy="290279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20223A2-6C37-49AC-BA2E-5D1A951E83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875070" y="4382248"/>
            <a:ext cx="5338762" cy="3186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EB12073-C782-4500-866B-4A1D859CEF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66501" y="14706599"/>
            <a:ext cx="3975100" cy="252730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A1B0EDB-21C2-401F-B869-D33F76D3B24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633700" y="14503400"/>
            <a:ext cx="7099300" cy="2679700"/>
          </a:xfrm>
          <a:prstGeom prst="rect">
            <a:avLst/>
          </a:prstGeom>
        </p:spPr>
      </p:pic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A28EC572-7F46-49CD-A442-948E2A1D2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56443"/>
              </p:ext>
            </p:extLst>
          </p:nvPr>
        </p:nvGraphicFramePr>
        <p:xfrm>
          <a:off x="9944100" y="17576800"/>
          <a:ext cx="61468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rism 9" r:id="rId23" imgW="6644639" imgH="3779574" progId="Prism9.Document">
                  <p:embed/>
                </p:oleObj>
              </mc:Choice>
              <mc:Fallback>
                <p:oleObj name="Prism 9" r:id="rId23" imgW="6644639" imgH="3779574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3BF673-7AD7-4256-AC15-9A54D57C7D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944100" y="17576800"/>
                        <a:ext cx="6146800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A2487346-60B7-45C1-B09C-5B82B9999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568477"/>
              </p:ext>
            </p:extLst>
          </p:nvPr>
        </p:nvGraphicFramePr>
        <p:xfrm>
          <a:off x="16090900" y="17576800"/>
          <a:ext cx="66421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rism 9" r:id="rId25" imgW="6822794" imgH="3793253" progId="Prism9.Document">
                  <p:embed/>
                </p:oleObj>
              </mc:Choice>
              <mc:Fallback>
                <p:oleObj name="Prism 9" r:id="rId25" imgW="6822794" imgH="3793253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99FCF9-F7B2-4C57-8506-A0DDB33A8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090900" y="17576800"/>
                        <a:ext cx="6642100" cy="389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bject 24">
            <a:extLst>
              <a:ext uri="{FF2B5EF4-FFF2-40B4-BE49-F238E27FC236}">
                <a16:creationId xmlns:a16="http://schemas.microsoft.com/office/drawing/2014/main" id="{BCB3FF05-C934-4A64-87A7-7C30B0294D2B}"/>
              </a:ext>
            </a:extLst>
          </p:cNvPr>
          <p:cNvSpPr txBox="1"/>
          <p:nvPr/>
        </p:nvSpPr>
        <p:spPr>
          <a:xfrm>
            <a:off x="9662776" y="3956295"/>
            <a:ext cx="7672724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1. Validation of TIP60 Overexpression pre &amp; post 10 </a:t>
            </a:r>
            <a:r>
              <a:rPr 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Gy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XRA </a:t>
            </a:r>
          </a:p>
        </p:txBody>
      </p:sp>
      <p:sp>
        <p:nvSpPr>
          <p:cNvPr id="80" name="object 24">
            <a:extLst>
              <a:ext uri="{FF2B5EF4-FFF2-40B4-BE49-F238E27FC236}">
                <a16:creationId xmlns:a16="http://schemas.microsoft.com/office/drawing/2014/main" id="{C06EB0FE-48AB-4FD6-B2EB-AE6D8BD81BD2}"/>
              </a:ext>
            </a:extLst>
          </p:cNvPr>
          <p:cNvSpPr txBox="1"/>
          <p:nvPr/>
        </p:nvSpPr>
        <p:spPr>
          <a:xfrm>
            <a:off x="18578176" y="4032495"/>
            <a:ext cx="4726324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2. SASP (IL-6)</a:t>
            </a:r>
          </a:p>
        </p:txBody>
      </p:sp>
      <p:sp>
        <p:nvSpPr>
          <p:cNvPr id="81" name="object 24">
            <a:extLst>
              <a:ext uri="{FF2B5EF4-FFF2-40B4-BE49-F238E27FC236}">
                <a16:creationId xmlns:a16="http://schemas.microsoft.com/office/drawing/2014/main" id="{3DCEBEB1-00BD-47F9-8178-F90C522063BA}"/>
              </a:ext>
            </a:extLst>
          </p:cNvPr>
          <p:cNvSpPr txBox="1"/>
          <p:nvPr/>
        </p:nvSpPr>
        <p:spPr>
          <a:xfrm>
            <a:off x="9652000" y="7588495"/>
            <a:ext cx="13690600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3. Cell Proliferation at Acute Stress, Transient &amp; Mature Senescent Phase </a:t>
            </a:r>
          </a:p>
        </p:txBody>
      </p:sp>
      <p:sp>
        <p:nvSpPr>
          <p:cNvPr id="82" name="object 24">
            <a:extLst>
              <a:ext uri="{FF2B5EF4-FFF2-40B4-BE49-F238E27FC236}">
                <a16:creationId xmlns:a16="http://schemas.microsoft.com/office/drawing/2014/main" id="{55FAE166-1381-4940-BB65-453A81DFFD1D}"/>
              </a:ext>
            </a:extLst>
          </p:cNvPr>
          <p:cNvSpPr txBox="1"/>
          <p:nvPr/>
        </p:nvSpPr>
        <p:spPr>
          <a:xfrm>
            <a:off x="9639300" y="10826995"/>
            <a:ext cx="13690600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4. DNA Damage Foci (DDF) at Acute Stress, Transient &amp; Mature Senescent Phase </a:t>
            </a: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6B037ED5-5D3F-4103-ABC0-9E53F652D6FB}"/>
              </a:ext>
            </a:extLst>
          </p:cNvPr>
          <p:cNvSpPr txBox="1"/>
          <p:nvPr/>
        </p:nvSpPr>
        <p:spPr>
          <a:xfrm>
            <a:off x="9652000" y="14065495"/>
            <a:ext cx="13690600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5. SABGAL Post 10 days of 10Gy XRA </a:t>
            </a:r>
          </a:p>
        </p:txBody>
      </p:sp>
      <p:sp>
        <p:nvSpPr>
          <p:cNvPr id="84" name="object 24">
            <a:extLst>
              <a:ext uri="{FF2B5EF4-FFF2-40B4-BE49-F238E27FC236}">
                <a16:creationId xmlns:a16="http://schemas.microsoft.com/office/drawing/2014/main" id="{EB14231C-5630-4F2C-A9DF-FD9F327DA0CF}"/>
              </a:ext>
            </a:extLst>
          </p:cNvPr>
          <p:cNvSpPr txBox="1"/>
          <p:nvPr/>
        </p:nvSpPr>
        <p:spPr>
          <a:xfrm>
            <a:off x="9639300" y="17202395"/>
            <a:ext cx="13690600" cy="382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6. Effect of TIP60 Overexpression on Prominent SASP Factors, Cell Cycle Regulators, Apoptotic Markers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6F210D6-2F96-427F-8A09-9AFF9469E38E}"/>
              </a:ext>
            </a:extLst>
          </p:cNvPr>
          <p:cNvSpPr txBox="1"/>
          <p:nvPr/>
        </p:nvSpPr>
        <p:spPr>
          <a:xfrm>
            <a:off x="23507700" y="2719708"/>
            <a:ext cx="924453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86" name="object 24">
            <a:extLst>
              <a:ext uri="{FF2B5EF4-FFF2-40B4-BE49-F238E27FC236}">
                <a16:creationId xmlns:a16="http://schemas.microsoft.com/office/drawing/2014/main" id="{C0DE133B-945D-4304-B086-E348B2D20ED2}"/>
              </a:ext>
            </a:extLst>
          </p:cNvPr>
          <p:cNvSpPr txBox="1"/>
          <p:nvPr/>
        </p:nvSpPr>
        <p:spPr>
          <a:xfrm>
            <a:off x="25730200" y="3549895"/>
            <a:ext cx="5306676" cy="382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Effect of TIP60 Genetic Depletion </a:t>
            </a:r>
          </a:p>
        </p:txBody>
      </p:sp>
      <p:sp>
        <p:nvSpPr>
          <p:cNvPr id="88" name="object 24">
            <a:extLst>
              <a:ext uri="{FF2B5EF4-FFF2-40B4-BE49-F238E27FC236}">
                <a16:creationId xmlns:a16="http://schemas.microsoft.com/office/drawing/2014/main" id="{86F1CAA4-6650-4216-A023-7B85F4810F33}"/>
              </a:ext>
            </a:extLst>
          </p:cNvPr>
          <p:cNvSpPr txBox="1"/>
          <p:nvPr/>
        </p:nvSpPr>
        <p:spPr>
          <a:xfrm>
            <a:off x="23632776" y="4045195"/>
            <a:ext cx="2999124" cy="752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1. Validation of TIP60 Genetic Depletion</a:t>
            </a:r>
          </a:p>
        </p:txBody>
      </p:sp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FED2FFA8-AFE0-48DE-BB0C-83D08F749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69801"/>
              </p:ext>
            </p:extLst>
          </p:nvPr>
        </p:nvGraphicFramePr>
        <p:xfrm>
          <a:off x="23609300" y="4900493"/>
          <a:ext cx="3115481" cy="264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rism 9" r:id="rId27" imgW="5903946" imgH="5686100" progId="Prism9.Document">
                  <p:embed/>
                </p:oleObj>
              </mc:Choice>
              <mc:Fallback>
                <p:oleObj name="Prism 9" r:id="rId27" imgW="5903946" imgH="5686100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2FEDBDF-302B-4855-B4AA-44ADCC17B1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609300" y="4900493"/>
                        <a:ext cx="3115481" cy="264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object 24">
            <a:extLst>
              <a:ext uri="{FF2B5EF4-FFF2-40B4-BE49-F238E27FC236}">
                <a16:creationId xmlns:a16="http://schemas.microsoft.com/office/drawing/2014/main" id="{1DB42362-5F3F-44CB-8DB1-52864AC16BB0}"/>
              </a:ext>
            </a:extLst>
          </p:cNvPr>
          <p:cNvSpPr txBox="1"/>
          <p:nvPr/>
        </p:nvSpPr>
        <p:spPr>
          <a:xfrm>
            <a:off x="26822400" y="4032495"/>
            <a:ext cx="5816600" cy="690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en-US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2. Effect of TIP60 Overexpression on SASP Factors, Cell Cycle Regulators, Apoptotic Markers </a:t>
            </a:r>
          </a:p>
        </p:txBody>
      </p: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72AB4D77-1298-4F42-AB27-37E6E34B0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32227"/>
              </p:ext>
            </p:extLst>
          </p:nvPr>
        </p:nvGraphicFramePr>
        <p:xfrm>
          <a:off x="26847800" y="4694419"/>
          <a:ext cx="5715000" cy="270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rism 9" r:id="rId29" imgW="7106042" imgH="3782454" progId="Prism9.Document">
                  <p:embed/>
                </p:oleObj>
              </mc:Choice>
              <mc:Fallback>
                <p:oleObj name="Prism 9" r:id="rId29" imgW="7106042" imgH="3782454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251D20D-F4FE-4EED-9D3B-02C8C1091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6847800" y="4694419"/>
                        <a:ext cx="5715000" cy="270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E0B022C1-DADC-4417-819E-B4CB99DDC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73017"/>
              </p:ext>
            </p:extLst>
          </p:nvPr>
        </p:nvGraphicFramePr>
        <p:xfrm>
          <a:off x="28054300" y="7683501"/>
          <a:ext cx="44069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rism 9" r:id="rId31" imgW="6630602" imgH="3782454" progId="Prism9.Document">
                  <p:embed/>
                </p:oleObj>
              </mc:Choice>
              <mc:Fallback>
                <p:oleObj name="Prism 9" r:id="rId31" imgW="6630602" imgH="3782454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A8824F-1A37-4560-A83C-3F8B9EEDB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8054300" y="7683501"/>
                        <a:ext cx="44069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ABF0F370-76F8-4CC9-8DE4-C1FE35215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61057"/>
              </p:ext>
            </p:extLst>
          </p:nvPr>
        </p:nvGraphicFramePr>
        <p:xfrm>
          <a:off x="23631834" y="7620000"/>
          <a:ext cx="4358966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rism 9" r:id="rId33" imgW="6851586" imgH="3787134" progId="Prism9.Document">
                  <p:embed/>
                </p:oleObj>
              </mc:Choice>
              <mc:Fallback>
                <p:oleObj name="Prism 9" r:id="rId33" imgW="6851586" imgH="3787134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957BE01-7968-42F3-836D-EA4CAC874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3631834" y="7620000"/>
                        <a:ext cx="4358966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9AABC3-10C4-448F-9FBD-A61654DCB191}"/>
              </a:ext>
            </a:extLst>
          </p:cNvPr>
          <p:cNvSpPr txBox="1"/>
          <p:nvPr/>
        </p:nvSpPr>
        <p:spPr>
          <a:xfrm>
            <a:off x="23536805" y="11216009"/>
            <a:ext cx="9178395" cy="32873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745E2E7-DB0B-459E-A6E0-595794218CF1}"/>
              </a:ext>
            </a:extLst>
          </p:cNvPr>
          <p:cNvSpPr txBox="1"/>
          <p:nvPr/>
        </p:nvSpPr>
        <p:spPr>
          <a:xfrm>
            <a:off x="23533100" y="14579601"/>
            <a:ext cx="9220199" cy="42798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998EC1F-8C92-4045-BDA0-965AF6E8D9C9}"/>
              </a:ext>
            </a:extLst>
          </p:cNvPr>
          <p:cNvSpPr txBox="1"/>
          <p:nvPr/>
        </p:nvSpPr>
        <p:spPr>
          <a:xfrm>
            <a:off x="23562205" y="18924909"/>
            <a:ext cx="9203795" cy="25634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63DFEB-BCBA-4845-9E79-98EAA0744CCC}"/>
              </a:ext>
            </a:extLst>
          </p:cNvPr>
          <p:cNvSpPr txBox="1"/>
          <p:nvPr/>
        </p:nvSpPr>
        <p:spPr>
          <a:xfrm>
            <a:off x="23520400" y="11266808"/>
            <a:ext cx="91821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C2E850-B1E2-43B5-A163-DA70E8D43597}"/>
              </a:ext>
            </a:extLst>
          </p:cNvPr>
          <p:cNvSpPr txBox="1"/>
          <p:nvPr/>
        </p:nvSpPr>
        <p:spPr>
          <a:xfrm>
            <a:off x="23533100" y="14645008"/>
            <a:ext cx="92075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Perspectives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CA79722-46FE-4292-A8C0-43915827C6D5}"/>
              </a:ext>
            </a:extLst>
          </p:cNvPr>
          <p:cNvSpPr txBox="1"/>
          <p:nvPr/>
        </p:nvSpPr>
        <p:spPr>
          <a:xfrm>
            <a:off x="23583900" y="18950308"/>
            <a:ext cx="91567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</a:p>
        </p:txBody>
      </p:sp>
      <p:pic>
        <p:nvPicPr>
          <p:cNvPr id="101" name="Picture 14" descr="Lancement de la campagne Tu ne m'auras pas au profit de la recherche sur le  cancer de l'ovaire">
            <a:extLst>
              <a:ext uri="{FF2B5EF4-FFF2-40B4-BE49-F238E27FC236}">
                <a16:creationId xmlns:a16="http://schemas.microsoft.com/office/drawing/2014/main" id="{2C7CAE63-2726-44CF-B903-D879760E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4106" r="4554" b="5116"/>
          <a:stretch/>
        </p:blipFill>
        <p:spPr bwMode="auto">
          <a:xfrm>
            <a:off x="23750677" y="19723100"/>
            <a:ext cx="211922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4" descr="Resources - RRCancer">
            <a:extLst>
              <a:ext uri="{FF2B5EF4-FFF2-40B4-BE49-F238E27FC236}">
                <a16:creationId xmlns:a16="http://schemas.microsoft.com/office/drawing/2014/main" id="{FC386799-8AA9-485C-832A-BE34ED56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985" y="19376719"/>
            <a:ext cx="3625415" cy="21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6">
            <a:extLst>
              <a:ext uri="{FF2B5EF4-FFF2-40B4-BE49-F238E27FC236}">
                <a16:creationId xmlns:a16="http://schemas.microsoft.com/office/drawing/2014/main" id="{36A15307-7976-4287-895A-3F3D9C29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256" y="19982270"/>
            <a:ext cx="2799500" cy="11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4DCA9BD-21B1-4E24-8701-BB3ADF70D11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660600" y="12026900"/>
            <a:ext cx="5016500" cy="23876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1E666BC7-3125-4617-B223-B10271E6984B}"/>
              </a:ext>
            </a:extLst>
          </p:cNvPr>
          <p:cNvSpPr txBox="1"/>
          <p:nvPr/>
        </p:nvSpPr>
        <p:spPr>
          <a:xfrm>
            <a:off x="23698200" y="12153900"/>
            <a:ext cx="38989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TIP60 has a major role in DNA Repair and regulates the DDR Signaling network and the secretion of SASP independent of the DNA Damage followed by the canonical DDR.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518419C-6EA0-4323-B317-E839D5E48A0E}"/>
              </a:ext>
            </a:extLst>
          </p:cNvPr>
          <p:cNvSpPr txBox="1"/>
          <p:nvPr/>
        </p:nvSpPr>
        <p:spPr>
          <a:xfrm>
            <a:off x="23698200" y="16014700"/>
            <a:ext cx="89281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Progressive DNA Damage analysis with respect to genetic depletion of TIP60 (DDR, DNA repair, DDF, mitosis post XRA, SABGAL, SAAR and GI).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Effect of delayed inhibition of TIP60 ON SASP secretion and SA Phenotype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TIP60’s recruitment on the promoters of SASP factors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Analysis to probe the region of TIP60-</a:t>
            </a:r>
            <a:r>
              <a:rPr lang="en-US" sz="2300" b="0" dirty="0">
                <a:cs typeface="Times New Roman" panose="02020603050405020304" pitchFamily="18" charset="0"/>
              </a:rPr>
              <a:t>NF-κB binding</a:t>
            </a:r>
            <a:endParaRPr lang="en-CA" sz="2300" b="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/>
              <a:t>TIP60’s mechanism of regulation of non-canonical DDR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741210AA-3156-46F4-996D-405EA73F5D9C}"/>
              </a:ext>
            </a:extLst>
          </p:cNvPr>
          <p:cNvSpPr txBox="1"/>
          <p:nvPr/>
        </p:nvSpPr>
        <p:spPr>
          <a:xfrm>
            <a:off x="23634700" y="15487895"/>
            <a:ext cx="5306676" cy="382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Future Directions:</a:t>
            </a:r>
          </a:p>
        </p:txBody>
      </p:sp>
    </p:spTree>
    <p:extLst>
      <p:ext uri="{BB962C8B-B14F-4D97-AF65-F5344CB8AC3E}">
        <p14:creationId xmlns:p14="http://schemas.microsoft.com/office/powerpoint/2010/main" val="322573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678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Prism 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Shiksha Dutta</dc:creator>
  <cp:lastModifiedBy>Shiksha Dutta</cp:lastModifiedBy>
  <cp:revision>26</cp:revision>
  <dcterms:created xsi:type="dcterms:W3CDTF">2022-05-23T15:19:10Z</dcterms:created>
  <dcterms:modified xsi:type="dcterms:W3CDTF">2022-05-23T19:40:05Z</dcterms:modified>
</cp:coreProperties>
</file>