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2" r:id="rId2"/>
    <p:sldId id="263" r:id="rId3"/>
    <p:sldId id="264" r:id="rId4"/>
    <p:sldId id="265" r:id="rId5"/>
    <p:sldId id="268" r:id="rId6"/>
    <p:sldId id="266" r:id="rId7"/>
    <p:sldId id="272" r:id="rId8"/>
    <p:sldId id="274" r:id="rId9"/>
    <p:sldId id="269" r:id="rId10"/>
    <p:sldId id="270" r:id="rId11"/>
  </p:sldIdLst>
  <p:sldSz cx="5143500" cy="9144000" type="screen16x9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0000"/>
    <a:srgbClr val="006BB6"/>
    <a:srgbClr val="6DCFF6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Style à thème 1 - Accentuation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Style à thème 2 - Accentuation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7" autoAdjust="0"/>
    <p:restoredTop sz="94671"/>
  </p:normalViewPr>
  <p:slideViewPr>
    <p:cSldViewPr snapToGrid="0" showGuides="1">
      <p:cViewPr varScale="1">
        <p:scale>
          <a:sx n="96" d="100"/>
          <a:sy n="96" d="100"/>
        </p:scale>
        <p:origin x="3824" y="176"/>
      </p:cViewPr>
      <p:guideLst>
        <p:guide orient="horz" pos="2880"/>
        <p:guide pos="162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0" d="100"/>
          <a:sy n="70" d="100"/>
        </p:scale>
        <p:origin x="193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F00A798-C28D-624B-A52F-C2988C920C32}" type="datetimeFigureOut">
              <a:rPr lang="fr-CA" altLang="en-US"/>
              <a:pPr/>
              <a:t>2023-02-08</a:t>
            </a:fld>
            <a:endParaRPr lang="fr-CA" alt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23149F2-E964-4844-A62A-475F55834C0A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7830969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DC5D600-F638-FB42-9B76-9BE0B7330CB0}" type="datetimeFigureOut">
              <a:rPr lang="fr-CA" altLang="en-US"/>
              <a:pPr/>
              <a:t>2023-02-08</a:t>
            </a:fld>
            <a:endParaRPr lang="fr-CA" alt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463800" y="685800"/>
            <a:ext cx="1930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CA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/>
              <a:t>Modifiez les styles du texte du masque</a:t>
            </a:r>
          </a:p>
          <a:p>
            <a:pPr lvl="1"/>
            <a:r>
              <a:rPr lang="fr-FR" altLang="en-US"/>
              <a:t>Deuxième niveau</a:t>
            </a:r>
          </a:p>
          <a:p>
            <a:pPr lvl="2"/>
            <a:r>
              <a:rPr lang="fr-FR" altLang="en-US"/>
              <a:t>Troisième niveau</a:t>
            </a:r>
          </a:p>
          <a:p>
            <a:pPr lvl="3"/>
            <a:r>
              <a:rPr lang="fr-FR" altLang="en-US"/>
              <a:t>Quatrième niveau</a:t>
            </a:r>
          </a:p>
          <a:p>
            <a:pPr lvl="4"/>
            <a:r>
              <a:rPr lang="fr-FR" altLang="en-US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8A56BD8-2BF2-1147-AA5B-A97EA98A41BE}" type="slidenum">
              <a:rPr lang="fr-CA" altLang="en-US"/>
              <a:pPr/>
              <a:t>‹#›</a:t>
            </a:fld>
            <a:endParaRPr lang="fr-CA" altLang="en-US"/>
          </a:p>
        </p:txBody>
      </p:sp>
    </p:spTree>
    <p:extLst>
      <p:ext uri="{BB962C8B-B14F-4D97-AF65-F5344CB8AC3E}">
        <p14:creationId xmlns:p14="http://schemas.microsoft.com/office/powerpoint/2010/main" val="21373083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175" y="1497336"/>
            <a:ext cx="4629150" cy="1290469"/>
          </a:xfrm>
        </p:spPr>
        <p:txBody>
          <a:bodyPr/>
          <a:lstStyle>
            <a:lvl1pPr>
              <a:defRPr sz="2400" baseline="0"/>
            </a:lvl1pPr>
          </a:lstStyle>
          <a:p>
            <a:r>
              <a:rPr lang="fr-FR"/>
              <a:t>Modifiez le style du titre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7175" y="2787805"/>
            <a:ext cx="4629150" cy="5591378"/>
          </a:xfrm>
        </p:spPr>
        <p:txBody>
          <a:bodyPr/>
          <a:lstStyle>
            <a:lvl1pPr>
              <a:spcAft>
                <a:spcPts val="338"/>
              </a:spcAft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73048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7175" y="1497336"/>
            <a:ext cx="462915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175" y="3021336"/>
            <a:ext cx="4629150" cy="5357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en-US" dirty="0"/>
              <a:t>Cliquez pour modifier les styles du texte du masque</a:t>
            </a:r>
          </a:p>
          <a:p>
            <a:pPr lvl="1"/>
            <a:r>
              <a:rPr lang="fr-FR" altLang="en-US" dirty="0"/>
              <a:t>Deuxième niveau</a:t>
            </a:r>
          </a:p>
          <a:p>
            <a:pPr lvl="2"/>
            <a:r>
              <a:rPr lang="fr-FR" altLang="en-US" dirty="0"/>
              <a:t>Troisième niveau</a:t>
            </a:r>
          </a:p>
          <a:p>
            <a:pPr lvl="3"/>
            <a:r>
              <a:rPr lang="fr-FR" altLang="en-US" dirty="0"/>
              <a:t>Quatrième niveau</a:t>
            </a:r>
          </a:p>
          <a:p>
            <a:pPr lvl="4"/>
            <a:r>
              <a:rPr lang="fr-FR" altLang="en-US" dirty="0"/>
              <a:t>Cinquième niveau</a:t>
            </a:r>
          </a:p>
        </p:txBody>
      </p:sp>
      <p:sp>
        <p:nvSpPr>
          <p:cNvPr id="9" name="Rectangle-haut"/>
          <p:cNvSpPr/>
          <p:nvPr userDrawn="1"/>
        </p:nvSpPr>
        <p:spPr>
          <a:xfrm>
            <a:off x="0" y="-1"/>
            <a:ext cx="5143500" cy="1064525"/>
          </a:xfrm>
          <a:prstGeom prst="rect">
            <a:avLst/>
          </a:prstGeom>
          <a:solidFill>
            <a:srgbClr val="006B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 sz="135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382" y="8423718"/>
            <a:ext cx="2291118" cy="7202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10" r:id="rId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 baseline="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18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257178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6pPr>
      <a:lvl7pPr marL="514356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7pPr>
      <a:lvl8pPr marL="771535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8pPr>
      <a:lvl9pPr marL="1028713" algn="ctr" rtl="0" eaLnBrk="1" fontAlgn="base" hangingPunct="1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Arial" charset="0"/>
        </a:defRPr>
      </a:lvl9pPr>
    </p:titleStyle>
    <p:bodyStyle>
      <a:lvl1pPr marL="192884" indent="-192884" algn="l" rtl="0" eaLnBrk="1" fontAlgn="base" hangingPunct="1">
        <a:spcBef>
          <a:spcPct val="20000"/>
        </a:spcBef>
        <a:spcAft>
          <a:spcPct val="0"/>
        </a:spcAft>
        <a:buChar char="•"/>
        <a:defRPr sz="2000" baseline="0">
          <a:solidFill>
            <a:schemeClr val="tx2"/>
          </a:solidFill>
          <a:latin typeface="+mn-lt"/>
          <a:ea typeface="ＭＳ Ｐゴシック" charset="0"/>
          <a:cs typeface="ＭＳ Ｐゴシック" charset="0"/>
        </a:defRPr>
      </a:lvl1pPr>
      <a:lvl2pPr marL="417915" indent="-160736" algn="l" rtl="0" eaLnBrk="1" fontAlgn="base" hangingPunct="1">
        <a:spcBef>
          <a:spcPct val="20000"/>
        </a:spcBef>
        <a:spcAft>
          <a:spcPct val="0"/>
        </a:spcAft>
        <a:buChar char="–"/>
        <a:defRPr sz="1800" baseline="0">
          <a:solidFill>
            <a:schemeClr val="tx2"/>
          </a:solidFill>
          <a:latin typeface="+mn-lt"/>
          <a:ea typeface="ＭＳ Ｐゴシック" charset="0"/>
        </a:defRPr>
      </a:lvl2pPr>
      <a:lvl3pPr marL="642945" indent="-128589" algn="l" rtl="0" eaLnBrk="1" fontAlgn="base" hangingPunct="1">
        <a:spcBef>
          <a:spcPct val="20000"/>
        </a:spcBef>
        <a:spcAft>
          <a:spcPct val="0"/>
        </a:spcAft>
        <a:buChar char="•"/>
        <a:defRPr sz="1600" baseline="0">
          <a:solidFill>
            <a:schemeClr val="tx2"/>
          </a:solidFill>
          <a:latin typeface="+mn-lt"/>
          <a:ea typeface="ＭＳ Ｐゴシック" charset="0"/>
        </a:defRPr>
      </a:lvl3pPr>
      <a:lvl4pPr marL="900124" indent="-128589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2"/>
          </a:solidFill>
          <a:latin typeface="+mn-lt"/>
          <a:ea typeface="ＭＳ Ｐゴシック" charset="0"/>
        </a:defRPr>
      </a:lvl4pPr>
      <a:lvl5pPr marL="1157302" indent="-128589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  <a:ea typeface="ＭＳ Ｐゴシック" charset="0"/>
        </a:defRPr>
      </a:lvl5pPr>
      <a:lvl6pPr marL="1414481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58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37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6015" indent="-128589" algn="l" rtl="0" eaLnBrk="1" fontAlgn="base" hangingPunct="1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35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13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91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69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48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26" algn="l" defTabSz="514356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" y="1232294"/>
            <a:ext cx="5143499" cy="676020"/>
          </a:xfrm>
        </p:spPr>
        <p:txBody>
          <a:bodyPr/>
          <a:lstStyle/>
          <a:p>
            <a:pPr algn="ctr"/>
            <a:r>
              <a:rPr lang="en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plexiform neurofibroma in pediatric patients treated with trametinib</a:t>
            </a:r>
            <a:b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5" y="2522762"/>
            <a:ext cx="4629150" cy="5591378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</a:rPr>
              <a:t>Dorsa Kiaei,</a:t>
            </a:r>
            <a:r>
              <a:rPr lang="fr-FR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a,b</a:t>
            </a:r>
            <a:r>
              <a:rPr lang="en-US" sz="1800" dirty="0">
                <a:latin typeface="Times New Roman" panose="02020603050405020304" pitchFamily="18" charset="0"/>
              </a:rPr>
              <a:t> </a:t>
            </a:r>
            <a:r>
              <a:rPr lang="fr-FR" sz="1800" dirty="0">
                <a:latin typeface="Times New Roman" panose="02020603050405020304" pitchFamily="18" charset="0"/>
              </a:rPr>
              <a:t>Jean-Claude Decarie</a:t>
            </a:r>
            <a:r>
              <a:rPr lang="en-CA" sz="1800" dirty="0">
                <a:latin typeface="Times New Roman" panose="02020603050405020304" pitchFamily="18" charset="0"/>
              </a:rPr>
              <a:t>,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CA" sz="2000" dirty="0">
                <a:effectLst/>
              </a:rPr>
              <a:t> </a:t>
            </a:r>
            <a:r>
              <a:rPr lang="fr-FR" sz="1800" dirty="0">
                <a:latin typeface="Times New Roman" panose="02020603050405020304" pitchFamily="18" charset="0"/>
              </a:rPr>
              <a:t>Sébastien Perreault,</a:t>
            </a:r>
            <a:r>
              <a:rPr lang="fr-FR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b,d</a:t>
            </a:r>
            <a:r>
              <a:rPr lang="en-C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CA" sz="1800" dirty="0">
                <a:latin typeface="Times New Roman" panose="02020603050405020304" pitchFamily="18" charset="0"/>
              </a:rPr>
              <a:t>and </a:t>
            </a:r>
            <a:r>
              <a:rPr lang="en-US" sz="1800" dirty="0">
                <a:latin typeface="Times New Roman" panose="02020603050405020304" pitchFamily="18" charset="0"/>
              </a:rPr>
              <a:t>Mathieu Dehaes</a:t>
            </a:r>
            <a:r>
              <a:rPr lang="fr-FR" sz="1800" baseline="300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a,b,c</a:t>
            </a:r>
            <a:r>
              <a:rPr lang="en-CA" sz="2000" dirty="0">
                <a:effectLst/>
              </a:rPr>
              <a:t> </a:t>
            </a:r>
            <a:endParaRPr lang="en-US" sz="1800" dirty="0">
              <a:latin typeface="Times New Roman" panose="02020603050405020304" pitchFamily="18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C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 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Institute of Biomedical Engineering, University of Montreal, Montréal, Canada</a:t>
            </a:r>
          </a:p>
          <a:p>
            <a:pPr marL="0" indent="0">
              <a:buNone/>
            </a:pP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Research Center, CHU Sainte-Justine Hospital University Centre, Montreal, Canada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en-CA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Department of Radiology, Radio-oncology and Nuclear Medicine, University of Montreal, Montreal, Canada </a:t>
            </a:r>
          </a:p>
          <a:p>
            <a:pPr marL="0" indent="0">
              <a:buNone/>
            </a:pPr>
            <a:r>
              <a:rPr lang="en-CA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 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Neurosciences, University of Montreal, Montreal, Canada </a:t>
            </a:r>
            <a:endParaRPr lang="en-C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8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Conclusion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5" y="2389433"/>
            <a:ext cx="4629150" cy="3812584"/>
          </a:xfrm>
        </p:spPr>
        <p:txBody>
          <a:bodyPr/>
          <a:lstStyle/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We reported outcome and volumetric quantification of patients with PN treated with trametinib within a large clinical trial.</a:t>
            </a:r>
          </a:p>
          <a:p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</a:rPr>
              <a:t>Volumetric analysis </a:t>
            </a:r>
            <a:r>
              <a:rPr lang="en-CA" sz="1800" dirty="0">
                <a:latin typeface="Calibri" panose="020F0502020204030204" pitchFamily="34" charset="0"/>
              </a:rPr>
              <a:t>is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</a:rPr>
              <a:t> useful in tracking the volume changes during the treatment cycle. </a:t>
            </a: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Volumetric analysis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</a:rPr>
              <a:t> allows to detect the response rate in tumor volumes during treatment cycle, but this is not possible while using RECIST measurement.</a:t>
            </a:r>
            <a:endParaRPr lang="en-CA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CA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Based on the current results, </a:t>
            </a:r>
            <a:r>
              <a:rPr lang="en-CA" sz="1800" dirty="0">
                <a:latin typeface="Calibri" panose="020F0502020204030204" pitchFamily="34" charset="0"/>
              </a:rPr>
              <a:t>trametinib demonstrates efficacy for treatment </a:t>
            </a:r>
            <a:r>
              <a:rPr lang="en-CA" sz="1800" dirty="0">
                <a:latin typeface="Calibri" panose="020F0502020204030204" pitchFamily="34" charset="0"/>
                <a:ea typeface="Calibri" panose="020F0502020204030204" pitchFamily="34" charset="0"/>
              </a:rPr>
              <a:t>of plexiform neurofibroma.</a:t>
            </a:r>
            <a:endParaRPr lang="en-US" strike="sngStrike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B86879-79FB-7AC9-9165-B320FA2D1F0D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94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5" y="2577485"/>
            <a:ext cx="4629150" cy="5591378"/>
          </a:xfrm>
        </p:spPr>
        <p:txBody>
          <a:bodyPr/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NFs are tumors of the </a:t>
            </a: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nerve fibers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. Neurofibromatosis type 1 (NF1) is an autosomal dominant tumor predisposition syndrome affecting 1:3000 people.</a:t>
            </a:r>
          </a:p>
          <a:p>
            <a:pPr fontAlgn="base"/>
            <a:endParaRPr lang="en-CA" sz="18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CA" sz="18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Symptoms: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The common sign</a:t>
            </a:r>
            <a:r>
              <a:rPr lang="en-CA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of NF1 is areas of skin hyperpigmentation referred to as “café-au-lait” spots and freckling.</a:t>
            </a:r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724CB3B-D287-D037-9C56-96E919B1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cap="none" dirty="0">
                <a:solidFill>
                  <a:srgbClr val="C00000"/>
                </a:solidFill>
              </a:rPr>
              <a:t>What is Neurofibroma (NF)?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5B921E5-6CFA-2DF9-2DB4-025FAFE4C42F}"/>
              </a:ext>
            </a:extLst>
          </p:cNvPr>
          <p:cNvGrpSpPr/>
          <p:nvPr/>
        </p:nvGrpSpPr>
        <p:grpSpPr>
          <a:xfrm>
            <a:off x="744281" y="5276195"/>
            <a:ext cx="3898491" cy="2194529"/>
            <a:chOff x="744281" y="5276195"/>
            <a:chExt cx="3898491" cy="219452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3741D36-08B2-6FE4-105D-FFF730F05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4281" y="5276196"/>
              <a:ext cx="1827469" cy="16414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02330C5-A24D-12D4-794C-B2EF70F4C8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5303" y="5276195"/>
              <a:ext cx="1827469" cy="164143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C4DF407-6208-2175-F3EB-131641863CFF}"/>
                </a:ext>
              </a:extLst>
            </p:cNvPr>
            <p:cNvSpPr/>
            <p:nvPr/>
          </p:nvSpPr>
          <p:spPr>
            <a:xfrm>
              <a:off x="3001658" y="6876818"/>
              <a:ext cx="1454759" cy="339671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Freckling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F8A8225-D9E2-A51D-B8D5-C121ACD0EF31}"/>
                </a:ext>
              </a:extLst>
            </p:cNvPr>
            <p:cNvSpPr/>
            <p:nvPr/>
          </p:nvSpPr>
          <p:spPr>
            <a:xfrm>
              <a:off x="837458" y="6876818"/>
              <a:ext cx="1641113" cy="59390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Café-au-lait </a:t>
              </a:r>
            </a:p>
            <a:p>
              <a:pPr algn="ctr"/>
              <a:r>
                <a:rPr lang="en-US" sz="1800" dirty="0">
                  <a:solidFill>
                    <a:schemeClr val="tx1"/>
                  </a:solidFill>
                </a:rPr>
                <a:t>Spots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F99CC3B-5108-80F8-C4DA-4663A7106E04}"/>
              </a:ext>
            </a:extLst>
          </p:cNvPr>
          <p:cNvSpPr txBox="1"/>
          <p:nvPr/>
        </p:nvSpPr>
        <p:spPr>
          <a:xfrm>
            <a:off x="0" y="8867001"/>
            <a:ext cx="2837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David T miller et.al., Pediatrics, 2019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57E24D-3EE7-3EA8-9B2A-F261C1A5338E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844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175" y="1497336"/>
            <a:ext cx="4629150" cy="945911"/>
          </a:xfrm>
        </p:spPr>
        <p:txBody>
          <a:bodyPr/>
          <a:lstStyle/>
          <a:p>
            <a:pPr algn="ctr"/>
            <a:r>
              <a:rPr lang="en-US" sz="2800" cap="none" dirty="0">
                <a:solidFill>
                  <a:srgbClr val="002060"/>
                </a:solidFill>
              </a:rPr>
              <a:t>Plexiform Neurofibroma (PN)</a:t>
            </a:r>
            <a:endParaRPr lang="en-US" sz="28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4" y="2548542"/>
            <a:ext cx="4629150" cy="559137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A type of neurofibroma that grows along nerves.</a:t>
            </a:r>
          </a:p>
          <a:p>
            <a:pPr>
              <a:buFont typeface="Wingdings" pitchFamily="2" charset="2"/>
              <a:buChar char="Ø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30-50% of individuals with NF1 have PN.</a:t>
            </a:r>
          </a:p>
          <a:p>
            <a:pPr marL="0" indent="0">
              <a:buNone/>
            </a:pPr>
            <a:r>
              <a:rPr lang="en-CA" sz="1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Characteristics:</a:t>
            </a:r>
          </a:p>
          <a:p>
            <a:pPr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50% occurring in the region of the head, neck, face</a:t>
            </a:r>
            <a:endParaRPr lang="en-C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Can be associated with pain and loss of function</a:t>
            </a:r>
          </a:p>
          <a:p>
            <a:pPr lvl="1" indent="-342900">
              <a:buFont typeface="+mj-lt"/>
              <a:buAutoNum type="arabicPeriod"/>
            </a:pP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May have a </a:t>
            </a: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variation in texture or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darker </a:t>
            </a:r>
            <a:r>
              <a:rPr lang="en-CA" sz="1800" b="1" dirty="0">
                <a:latin typeface="Arial" panose="020B0604020202020204" pitchFamily="34" charset="0"/>
                <a:cs typeface="Arial" panose="020B0604020202020204" pitchFamily="34" charset="0"/>
              </a:rPr>
              <a:t>pigmentation</a:t>
            </a:r>
            <a:r>
              <a:rPr lang="en-CA" sz="1800" dirty="0">
                <a:latin typeface="Arial" panose="020B0604020202020204" pitchFamily="34" charset="0"/>
                <a:cs typeface="Arial" panose="020B0604020202020204" pitchFamily="34" charset="0"/>
              </a:rPr>
              <a:t> on top of the skin.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3376ED-6E5F-5F3B-331D-52FF1EC02213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C518AF15-C91A-98AF-0D25-341E9B8EA885}"/>
              </a:ext>
            </a:extLst>
          </p:cNvPr>
          <p:cNvGrpSpPr/>
          <p:nvPr/>
        </p:nvGrpSpPr>
        <p:grpSpPr>
          <a:xfrm>
            <a:off x="1122043" y="5943437"/>
            <a:ext cx="2899410" cy="1424377"/>
            <a:chOff x="5509634" y="4966524"/>
            <a:chExt cx="3017520" cy="1554480"/>
          </a:xfrm>
        </p:grpSpPr>
        <p:pic>
          <p:nvPicPr>
            <p:cNvPr id="11" name="Picture 10" descr="A close up of a person's face&#10;&#10;Description automatically generated">
              <a:extLst>
                <a:ext uri="{FF2B5EF4-FFF2-40B4-BE49-F238E27FC236}">
                  <a16:creationId xmlns:a16="http://schemas.microsoft.com/office/drawing/2014/main" id="{6340016E-3CA2-EA17-724B-1EB8498D96C6}"/>
                </a:ext>
              </a:extLst>
            </p:cNvPr>
            <p:cNvPicPr>
              <a:picLocks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9634" y="4966524"/>
              <a:ext cx="3017520" cy="155448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12" name="Arrow: Right 24">
              <a:extLst>
                <a:ext uri="{FF2B5EF4-FFF2-40B4-BE49-F238E27FC236}">
                  <a16:creationId xmlns:a16="http://schemas.microsoft.com/office/drawing/2014/main" id="{17E8A5B2-F37A-02CF-EC8C-129E3E7654AC}"/>
                </a:ext>
              </a:extLst>
            </p:cNvPr>
            <p:cNvSpPr/>
            <p:nvPr/>
          </p:nvSpPr>
          <p:spPr>
            <a:xfrm rot="18320635">
              <a:off x="7157352" y="5489416"/>
              <a:ext cx="409463" cy="89251"/>
            </a:xfrm>
            <a:prstGeom prst="rightArrow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99924A13-CD4C-43C7-86BC-0B2481F14475}"/>
              </a:ext>
            </a:extLst>
          </p:cNvPr>
          <p:cNvSpPr/>
          <p:nvPr/>
        </p:nvSpPr>
        <p:spPr>
          <a:xfrm>
            <a:off x="1468290" y="7310203"/>
            <a:ext cx="2206917" cy="40625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An orbital PN lesion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07FAB31-7F68-F87B-99B3-1F0DB8634D0B}"/>
              </a:ext>
            </a:extLst>
          </p:cNvPr>
          <p:cNvSpPr txBox="1"/>
          <p:nvPr/>
        </p:nvSpPr>
        <p:spPr>
          <a:xfrm>
            <a:off x="0" y="8867001"/>
            <a:ext cx="26906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David T miller et.al., Pediatrics, 2019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588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4" y="2268177"/>
            <a:ext cx="4629150" cy="5591378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It is sometime possible but limited in most patients due to location and involvement of nerves, vessels and vital structures.</a:t>
            </a:r>
          </a:p>
          <a:p>
            <a:pPr marL="0" indent="0">
              <a:buNone/>
            </a:pP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MEK inhibitors: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Reduces the size of PNs in many individuals with NF1 (70% of patients present a decrease of 20%)</a:t>
            </a:r>
            <a:r>
              <a:rPr lang="en-US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00079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Selumetinib</a:t>
            </a:r>
          </a:p>
          <a:p>
            <a:pPr marL="600079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Binimetinib</a:t>
            </a:r>
          </a:p>
          <a:p>
            <a:pPr marL="600079" lvl="1" indent="-342900">
              <a:buFont typeface="+mj-lt"/>
              <a:buAutoNum type="arabicPeriod"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Trametinib: Under investigation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57179" lvl="1" indent="0">
              <a:buNone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CA" sz="1800" b="1" dirty="0">
              <a:solidFill>
                <a:schemeClr val="tx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CA" sz="1800" b="1" dirty="0">
              <a:solidFill>
                <a:schemeClr val="tx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endParaRPr lang="en-CA" sz="1800" b="1" dirty="0">
              <a:solidFill>
                <a:schemeClr val="tx2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CA" sz="1800" b="1" dirty="0">
                <a:solidFill>
                  <a:schemeClr val="tx2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Imaging: </a:t>
            </a:r>
            <a:r>
              <a:rPr lang="en-CA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Magnetic resonance imaging (MRI) scans during treatment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FDC975-A8FA-29E9-552C-9E15C0A8A45B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E5E1693-1926-ACC5-34FB-BC3D1670BF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1497337"/>
            <a:ext cx="4629150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cap="none" dirty="0">
                <a:solidFill>
                  <a:srgbClr val="00B050"/>
                </a:solidFill>
              </a:rPr>
              <a:t>Treatments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97CF559-A549-901C-D8F0-9A72219198CE}"/>
              </a:ext>
            </a:extLst>
          </p:cNvPr>
          <p:cNvSpPr txBox="1">
            <a:spLocks/>
          </p:cNvSpPr>
          <p:nvPr/>
        </p:nvSpPr>
        <p:spPr>
          <a:xfrm>
            <a:off x="257174" y="5981876"/>
            <a:ext cx="4629149" cy="5232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>
                <a:solidFill>
                  <a:srgbClr val="0070C0"/>
                </a:solidFill>
              </a:rPr>
              <a:t>PNs and Treatment Evaluation</a:t>
            </a:r>
            <a:endParaRPr lang="en-US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6550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5" y="2282221"/>
            <a:ext cx="4629150" cy="559137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he response of solid tumors is currently assessed using the </a:t>
            </a:r>
            <a:r>
              <a:rPr lang="en-US" sz="1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RECIST</a:t>
            </a: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was created in 2000 by the European Organization for Research and Treatment of Cancer (EORTC) to increase the accessibility of evaluation and decrease inflated response rates</a:t>
            </a:r>
            <a:r>
              <a:rPr lang="en-US" sz="16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It is suboptimal for tumors with complex and irregular shapes including lesions developing along branches of peripheral nerves</a:t>
            </a:r>
          </a:p>
          <a:p>
            <a:r>
              <a:rPr lang="en-US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It is based on 1D and 2D measurements of the tumor.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016B14C-5B93-6030-1E93-83537560E791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962A070-06F5-672F-3065-FE9CE280BD7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1497337"/>
            <a:ext cx="4629150" cy="5232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cap="none" dirty="0">
                <a:solidFill>
                  <a:srgbClr val="00B050"/>
                </a:solidFill>
              </a:rPr>
              <a:t>RECIST Criteria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3B7D806-D6D1-0CA1-2F4D-2EC572C72AC3}"/>
              </a:ext>
            </a:extLst>
          </p:cNvPr>
          <p:cNvSpPr txBox="1">
            <a:spLocks/>
          </p:cNvSpPr>
          <p:nvPr/>
        </p:nvSpPr>
        <p:spPr>
          <a:xfrm>
            <a:off x="1518130" y="4211864"/>
            <a:ext cx="2107240" cy="505910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b="1" cap="none" dirty="0">
                <a:solidFill>
                  <a:srgbClr val="0070C0"/>
                </a:solidFill>
              </a:rPr>
              <a:t>Limitations</a:t>
            </a:r>
            <a:endParaRPr lang="en-US" sz="2800" b="1" dirty="0">
              <a:solidFill>
                <a:srgbClr val="0070C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5A80FD-15E0-0B9B-78C3-63EB16AF059F}"/>
              </a:ext>
            </a:extLst>
          </p:cNvPr>
          <p:cNvSpPr txBox="1"/>
          <p:nvPr/>
        </p:nvSpPr>
        <p:spPr>
          <a:xfrm>
            <a:off x="0" y="8844227"/>
            <a:ext cx="1985133" cy="286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Therasse </a:t>
            </a:r>
            <a:r>
              <a:rPr lang="en-US" sz="1200" i="1" dirty="0">
                <a:solidFill>
                  <a:schemeClr val="bg1">
                    <a:lumMod val="65000"/>
                  </a:schemeClr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et al., NCI, 2000</a:t>
            </a:r>
            <a:endParaRPr lang="en-US" sz="12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674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175" y="1497336"/>
            <a:ext cx="4629150" cy="523221"/>
          </a:xfrm>
        </p:spPr>
        <p:txBody>
          <a:bodyPr/>
          <a:lstStyle/>
          <a:p>
            <a:pPr algn="ctr"/>
            <a:r>
              <a:rPr lang="en-US" sz="2800" dirty="0"/>
              <a:t>Method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57175" y="2264584"/>
            <a:ext cx="4629150" cy="5591378"/>
          </a:xfrm>
        </p:spPr>
        <p:txBody>
          <a:bodyPr/>
          <a:lstStyle/>
          <a:p>
            <a:r>
              <a:rPr lang="en-CA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This ongoing multicenter phase II trial includes patients with pediatric low-grade glioma and PN. </a:t>
            </a:r>
          </a:p>
          <a:p>
            <a:r>
              <a:rPr lang="en-CA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Patients received daily oral trametinib (MEK inhibitor) for eighteen 28-day cycles. </a:t>
            </a:r>
          </a:p>
          <a:p>
            <a:r>
              <a:rPr lang="en-CA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Patients underwent MRI scans at intervals of approximately 3 months. </a:t>
            </a:r>
          </a:p>
          <a:p>
            <a:r>
              <a:rPr lang="en-CA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The volumes of PN were quantified using a practical tool that used a semi-automatic segmentation technique based on </a:t>
            </a:r>
            <a:r>
              <a:rPr lang="en-CA" sz="1800" b="1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mean</a:t>
            </a:r>
            <a:r>
              <a:rPr lang="en-CA" sz="1800" dirty="0">
                <a:solidFill>
                  <a:srgbClr val="242424"/>
                </a:solidFill>
                <a:effectLst/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 MRI image intensity thresholding and compared with standard assessment (RECIST).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C4D55B-3B7A-D85C-E95F-1B176E92409B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619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6B14C-5B93-6030-1E93-83537560E791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Content Placeholder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6DAFDDE-7888-B496-A001-78A29345C8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2549289"/>
            <a:ext cx="4886325" cy="4081942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2451BA6-DCAF-1A3E-8FEF-036F2EEFF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1497336"/>
            <a:ext cx="4629150" cy="52322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rgbClr val="7030A0"/>
                </a:solidFill>
              </a:rPr>
              <a:t>Implemented Program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C391D9-0E02-40AC-E182-039867ADB4C9}"/>
              </a:ext>
            </a:extLst>
          </p:cNvPr>
          <p:cNvSpPr>
            <a:spLocks noChangeAspect="1"/>
          </p:cNvSpPr>
          <p:nvPr/>
        </p:nvSpPr>
        <p:spPr>
          <a:xfrm>
            <a:off x="217419" y="3007925"/>
            <a:ext cx="576000" cy="320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530DBED-43CA-7BEC-5D11-62E4AD770409}"/>
              </a:ext>
            </a:extLst>
          </p:cNvPr>
          <p:cNvSpPr>
            <a:spLocks noChangeAspect="1"/>
          </p:cNvSpPr>
          <p:nvPr/>
        </p:nvSpPr>
        <p:spPr>
          <a:xfrm>
            <a:off x="1927777" y="6049299"/>
            <a:ext cx="576000" cy="320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6ADF3B9-DB6F-4C9A-7DC3-549E930B582A}"/>
              </a:ext>
            </a:extLst>
          </p:cNvPr>
          <p:cNvSpPr>
            <a:spLocks noChangeAspect="1"/>
          </p:cNvSpPr>
          <p:nvPr/>
        </p:nvSpPr>
        <p:spPr>
          <a:xfrm>
            <a:off x="3975238" y="4572000"/>
            <a:ext cx="576000" cy="3200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BD8AE0F-FFEA-7046-FD4C-D3B61E83FA20}"/>
              </a:ext>
            </a:extLst>
          </p:cNvPr>
          <p:cNvSpPr>
            <a:spLocks noChangeAspect="1"/>
          </p:cNvSpPr>
          <p:nvPr/>
        </p:nvSpPr>
        <p:spPr>
          <a:xfrm>
            <a:off x="176778" y="6131426"/>
            <a:ext cx="671361" cy="37297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245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3" grpId="0" animBg="1"/>
      <p:bldP spid="13" grpId="1" animBg="1"/>
      <p:bldP spid="14" grpId="0" animBg="1"/>
      <p:bldP spid="1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016B14C-5B93-6030-1E93-83537560E791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2451BA6-DCAF-1A3E-8FEF-036F2EEFF09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57175" y="1285302"/>
            <a:ext cx="4629150" cy="81654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Examples of Tumor Segmentation</a:t>
            </a:r>
          </a:p>
        </p:txBody>
      </p:sp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0E6D5496-D42C-E4B6-21B7-8F233BDB98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387" y="2128354"/>
            <a:ext cx="3346786" cy="6292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185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57175" y="1497336"/>
            <a:ext cx="4629150" cy="523221"/>
          </a:xfrm>
        </p:spPr>
        <p:txBody>
          <a:bodyPr/>
          <a:lstStyle/>
          <a:p>
            <a:pPr algn="ctr"/>
            <a:r>
              <a:rPr lang="en-US" sz="2800" dirty="0"/>
              <a:t>Result</a:t>
            </a:r>
          </a:p>
        </p:txBody>
      </p:sp>
      <p:pic>
        <p:nvPicPr>
          <p:cNvPr id="3" name="Content Placeholder 2" descr="Table&#10;&#10;Description automatically generated">
            <a:extLst>
              <a:ext uri="{FF2B5EF4-FFF2-40B4-BE49-F238E27FC236}">
                <a16:creationId xmlns:a16="http://schemas.microsoft.com/office/drawing/2014/main" id="{BAAF8189-7DC9-0FDE-4051-1F8F3EB474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7" y="2267995"/>
            <a:ext cx="4888281" cy="1814400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12D7AB-30E6-B82B-86C7-3E7F351C2D95}"/>
              </a:ext>
            </a:extLst>
          </p:cNvPr>
          <p:cNvSpPr txBox="1"/>
          <p:nvPr/>
        </p:nvSpPr>
        <p:spPr>
          <a:xfrm>
            <a:off x="0" y="13252"/>
            <a:ext cx="51435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16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Volumetric analysis of PN patients treated with trametinib</a:t>
            </a:r>
          </a:p>
          <a:p>
            <a:r>
              <a:rPr lang="en-CA" sz="120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Dorsa Kiaei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8" name="Espace réservé du contenu 3">
            <a:extLst>
              <a:ext uri="{FF2B5EF4-FFF2-40B4-BE49-F238E27FC236}">
                <a16:creationId xmlns:a16="http://schemas.microsoft.com/office/drawing/2014/main" id="{1C46119D-8A33-6E9E-1F4C-5685C699F7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537" y="4224607"/>
            <a:ext cx="4656426" cy="33741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61F119-E7D7-F32D-9E32-676097AEDD14}"/>
              </a:ext>
            </a:extLst>
          </p:cNvPr>
          <p:cNvSpPr txBox="1"/>
          <p:nvPr/>
        </p:nvSpPr>
        <p:spPr>
          <a:xfrm>
            <a:off x="2220566" y="7598762"/>
            <a:ext cx="10659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Patients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C2FA3-EEDB-415A-5546-1BA06713F489}"/>
              </a:ext>
            </a:extLst>
          </p:cNvPr>
          <p:cNvSpPr txBox="1"/>
          <p:nvPr/>
        </p:nvSpPr>
        <p:spPr>
          <a:xfrm rot="16200000">
            <a:off x="-928955" y="5780879"/>
            <a:ext cx="21195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tx2"/>
                </a:solidFill>
              </a:rPr>
              <a:t>Changes in tumor volume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079790C-4927-492B-85CE-4834F3E1041E}"/>
              </a:ext>
            </a:extLst>
          </p:cNvPr>
          <p:cNvSpPr txBox="1"/>
          <p:nvPr/>
        </p:nvSpPr>
        <p:spPr>
          <a:xfrm>
            <a:off x="0" y="8853749"/>
            <a:ext cx="22205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65000"/>
                  </a:schemeClr>
                </a:solidFill>
              </a:rPr>
              <a:t>Data cut-off January 1, 2022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8900B89-9496-4F03-522E-066137E5E736}"/>
              </a:ext>
            </a:extLst>
          </p:cNvPr>
          <p:cNvSpPr/>
          <p:nvPr/>
        </p:nvSpPr>
        <p:spPr>
          <a:xfrm>
            <a:off x="185573" y="3391880"/>
            <a:ext cx="4772354" cy="46666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916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CHUM Pot 16_9 final">
  <a:themeElements>
    <a:clrScheme name="Personnalisée 5">
      <a:dk1>
        <a:srgbClr val="004071"/>
      </a:dk1>
      <a:lt1>
        <a:sysClr val="window" lastClr="FFFFFF"/>
      </a:lt1>
      <a:dk2>
        <a:srgbClr val="000000"/>
      </a:dk2>
      <a:lt2>
        <a:srgbClr val="6DCFF6"/>
      </a:lt2>
      <a:accent1>
        <a:srgbClr val="004071"/>
      </a:accent1>
      <a:accent2>
        <a:srgbClr val="6DCFF6"/>
      </a:accent2>
      <a:accent3>
        <a:srgbClr val="FFFCD5"/>
      </a:accent3>
      <a:accent4>
        <a:srgbClr val="72BF44"/>
      </a:accent4>
      <a:accent5>
        <a:srgbClr val="00A88E"/>
      </a:accent5>
      <a:accent6>
        <a:srgbClr val="2FABCA"/>
      </a:accent6>
      <a:hlink>
        <a:srgbClr val="63635F"/>
      </a:hlink>
      <a:folHlink>
        <a:srgbClr val="88878C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 verticale_2" id="{ADC2230F-57A1-2C48-9617-5710B8A131B9}" vid="{68CC2C2B-3B2E-0B4A-9F3B-8B8F08989E72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 verticale_2</Template>
  <TotalTime>918</TotalTime>
  <Words>639</Words>
  <Application>Microsoft Macintosh PowerPoint</Application>
  <PresentationFormat>On-screen Show (16:9)</PresentationFormat>
  <Paragraphs>81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CHUM Pot 16_9 final</vt:lpstr>
      <vt:lpstr>Volumetric analysis of plexiform neurofibroma in pediatric patients treated with trametinib </vt:lpstr>
      <vt:lpstr>What is Neurofibroma (NF)?</vt:lpstr>
      <vt:lpstr>Plexiform Neurofibroma (PN)</vt:lpstr>
      <vt:lpstr>Treatments</vt:lpstr>
      <vt:lpstr>RECIST Criteria</vt:lpstr>
      <vt:lpstr>Method</vt:lpstr>
      <vt:lpstr>Implemented Program</vt:lpstr>
      <vt:lpstr>Examples of Tumor Segmentation</vt:lpstr>
      <vt:lpstr>Result</vt:lpstr>
      <vt:lpstr>Conclusion</vt:lpstr>
    </vt:vector>
  </TitlesOfParts>
  <Company>CHUM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Chalifour Mireille</dc:creator>
  <cp:lastModifiedBy>Dorsa Sadat Kiaei</cp:lastModifiedBy>
  <cp:revision>52</cp:revision>
  <dcterms:created xsi:type="dcterms:W3CDTF">2018-10-24T18:50:19Z</dcterms:created>
  <dcterms:modified xsi:type="dcterms:W3CDTF">2023-02-08T21:01:47Z</dcterms:modified>
</cp:coreProperties>
</file>