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65" r:id="rId4"/>
    <p:sldId id="268" r:id="rId5"/>
    <p:sldId id="267" r:id="rId6"/>
    <p:sldId id="274" r:id="rId7"/>
    <p:sldId id="269" r:id="rId8"/>
    <p:sldId id="276" r:id="rId9"/>
    <p:sldId id="275" r:id="rId10"/>
    <p:sldId id="270" r:id="rId11"/>
    <p:sldId id="272" r:id="rId12"/>
  </p:sldIdLst>
  <p:sldSz cx="5143500" cy="91440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5"/>
    <a:srgbClr val="FFDB66"/>
    <a:srgbClr val="00B04F"/>
    <a:srgbClr val="E1D2FF"/>
    <a:srgbClr val="9FC6E8"/>
    <a:srgbClr val="EA9999"/>
    <a:srgbClr val="94C47E"/>
    <a:srgbClr val="1B5E90"/>
    <a:srgbClr val="6EAD4A"/>
    <a:srgbClr val="A04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5" autoAdjust="0"/>
    <p:restoredTop sz="55782"/>
  </p:normalViewPr>
  <p:slideViewPr>
    <p:cSldViewPr snapToGrid="0" showGuides="1">
      <p:cViewPr varScale="1">
        <p:scale>
          <a:sx n="63" d="100"/>
          <a:sy n="63" d="100"/>
        </p:scale>
        <p:origin x="5120" y="1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0A798-C28D-624B-A52F-C2988C920C32}" type="datetimeFigureOut">
              <a:rPr lang="fr-CA" altLang="en-US"/>
              <a:pPr/>
              <a:t>2023-04-13</a:t>
            </a:fld>
            <a:endParaRPr lang="fr-CA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149F2-E964-4844-A62A-475F55834C0A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8309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C5D600-F638-FB42-9B76-9BE0B7330CB0}" type="datetimeFigureOut">
              <a:rPr lang="fr-CA" altLang="en-US"/>
              <a:pPr/>
              <a:t>2023-04-13</a:t>
            </a:fld>
            <a:endParaRPr lang="fr-CA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56BD8-2BF2-1147-AA5B-A97EA98A41BE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373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1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80461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10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64119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11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45467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2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0849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3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65817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4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45544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5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64969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6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44446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7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4322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8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02614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9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20323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1497336"/>
            <a:ext cx="4629150" cy="129046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" y="2787805"/>
            <a:ext cx="4629150" cy="5591378"/>
          </a:xfrm>
        </p:spPr>
        <p:txBody>
          <a:bodyPr/>
          <a:lstStyle>
            <a:lvl1pPr>
              <a:spcAft>
                <a:spcPts val="338"/>
              </a:spcAft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04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1497336"/>
            <a:ext cx="4629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3021336"/>
            <a:ext cx="4629150" cy="53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9" name="Rectangle-haut"/>
          <p:cNvSpPr/>
          <p:nvPr userDrawn="1"/>
        </p:nvSpPr>
        <p:spPr>
          <a:xfrm>
            <a:off x="0" y="-1"/>
            <a:ext cx="5143500" cy="1064525"/>
          </a:xfrm>
          <a:prstGeom prst="rect">
            <a:avLst/>
          </a:prstGeom>
          <a:solidFill>
            <a:srgbClr val="006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8423718"/>
            <a:ext cx="2291118" cy="720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25717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6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3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13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4" indent="-192884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17915" indent="-160736" algn="l" rtl="0" eaLnBrk="1" fontAlgn="base" hangingPunct="1">
        <a:spcBef>
          <a:spcPct val="20000"/>
        </a:spcBef>
        <a:spcAft>
          <a:spcPct val="0"/>
        </a:spcAft>
        <a:buChar char="–"/>
        <a:defRPr sz="1800" baseline="0">
          <a:solidFill>
            <a:schemeClr val="tx2"/>
          </a:solidFill>
          <a:latin typeface="+mn-lt"/>
          <a:ea typeface="ＭＳ Ｐゴシック" charset="0"/>
        </a:defRPr>
      </a:lvl2pPr>
      <a:lvl3pPr marL="642945" indent="-128589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tx2"/>
          </a:solidFill>
          <a:latin typeface="+mn-lt"/>
          <a:ea typeface="ＭＳ Ｐゴシック" charset="0"/>
        </a:defRPr>
      </a:lvl3pPr>
      <a:lvl4pPr marL="900124" indent="-128589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157302" indent="-1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1414481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58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37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15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cld.607" TargetMode="External"/><Relationship Id="rId3" Type="http://schemas.openxmlformats.org/officeDocument/2006/relationships/hyperlink" Target="https://doi.org/10.4254/wjh.v10.i8.530" TargetMode="External"/><Relationship Id="rId7" Type="http://schemas.openxmlformats.org/officeDocument/2006/relationships/hyperlink" Target="https://doi.org/10.1148/rg.29609552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j.molmet.2017.10.003" TargetMode="External"/><Relationship Id="rId5" Type="http://schemas.openxmlformats.org/officeDocument/2006/relationships/hyperlink" Target="https://doi.org/10.1007/s00330-010-1905-5" TargetMode="External"/><Relationship Id="rId10" Type="http://schemas.openxmlformats.org/officeDocument/2006/relationships/hyperlink" Target="https://doi.org/10.5152/dir.2015.14505" TargetMode="External"/><Relationship Id="rId4" Type="http://schemas.openxmlformats.org/officeDocument/2006/relationships/hyperlink" Target="https://doi.org/10.1016/j.jpeds.2018.11.021" TargetMode="External"/><Relationship Id="rId9" Type="http://schemas.openxmlformats.org/officeDocument/2006/relationships/hyperlink" Target="https://pcheng.org/calc/hepatic_fat_mr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587" y="1405896"/>
            <a:ext cx="4886325" cy="2110388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 DES POLYPHÉNOLS SUR LA STÉATOSE HÉPATIQUE CHEZ LES ADOLESCENTS VIVANT AVEC OBÉSITÉ : ÉTUDE PILOTE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4" y="6134792"/>
            <a:ext cx="4629150" cy="81464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Caroline Truong, Jean-Baptiste Moretti, Elizabeth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Amélie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Damphousse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Émile Lévy,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Ramy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El-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Jalbout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DAC3CF5-3351-1D19-DF7F-23D8E28F55AC}"/>
              </a:ext>
            </a:extLst>
          </p:cNvPr>
          <p:cNvSpPr txBox="1">
            <a:spLocks/>
          </p:cNvSpPr>
          <p:nvPr/>
        </p:nvSpPr>
        <p:spPr bwMode="auto">
          <a:xfrm>
            <a:off x="257174" y="7022870"/>
            <a:ext cx="4629150" cy="94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000" kern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Faculté</a:t>
            </a:r>
            <a:r>
              <a:rPr lang="en-US" sz="1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000" kern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médecine</a:t>
            </a:r>
            <a:r>
              <a:rPr lang="en-US" sz="1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Université de Montréal</a:t>
            </a:r>
          </a:p>
          <a:p>
            <a:pPr marL="0" indent="0" algn="ctr">
              <a:buFontTx/>
              <a:buNone/>
            </a:pPr>
            <a:r>
              <a:rPr lang="en-US" sz="1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Centre de recherche du CHU Sainte-Justine</a:t>
            </a:r>
          </a:p>
          <a:p>
            <a:pPr marL="0" indent="0" algn="ctr">
              <a:buFontTx/>
              <a:buNone/>
            </a:pPr>
            <a:r>
              <a:rPr lang="en-US" sz="1000" kern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Département</a:t>
            </a:r>
            <a:r>
              <a:rPr lang="en-US" sz="1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000" kern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radiologie</a:t>
            </a:r>
            <a:r>
              <a:rPr lang="en-US" sz="1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du CHU Sainte-Justine</a:t>
            </a:r>
          </a:p>
          <a:p>
            <a:pPr marL="0" indent="0" algn="ctr">
              <a:buFontTx/>
              <a:buNone/>
            </a:pPr>
            <a:r>
              <a:rPr lang="en-US" sz="1000" kern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Département</a:t>
            </a:r>
            <a:r>
              <a:rPr lang="en-US" sz="1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000" kern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gastroentérologie</a:t>
            </a:r>
            <a:r>
              <a:rPr lang="en-US" sz="1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du CHU Sainte-Justine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11DD40-DF06-5F91-E586-870BAA24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36" y="3051359"/>
            <a:ext cx="3217025" cy="1494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9D626-DE68-9458-84E5-2140BA8F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23" y="4545677"/>
            <a:ext cx="2152650" cy="1447800"/>
          </a:xfrm>
          <a:prstGeom prst="rect">
            <a:avLst/>
          </a:prstGeom>
        </p:spPr>
      </p:pic>
      <p:pic>
        <p:nvPicPr>
          <p:cNvPr id="16" name="Google Shape;55;p13">
            <a:extLst>
              <a:ext uri="{FF2B5EF4-FFF2-40B4-BE49-F238E27FC236}">
                <a16:creationId xmlns:a16="http://schemas.microsoft.com/office/drawing/2014/main" id="{40A54F8A-9FCD-41D5-CB4B-3DDAD6DEAAB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441110"/>
            <a:ext cx="1061719" cy="59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C0CC252A-6E97-3575-03A7-AC6F5ACDD4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78" t="18685" r="7055" b="17254"/>
          <a:stretch/>
        </p:blipFill>
        <p:spPr>
          <a:xfrm>
            <a:off x="1061719" y="8671417"/>
            <a:ext cx="1184630" cy="337332"/>
          </a:xfrm>
          <a:prstGeom prst="rect">
            <a:avLst/>
          </a:prstGeom>
        </p:spPr>
      </p:pic>
      <p:pic>
        <p:nvPicPr>
          <p:cNvPr id="2" name="Picture 2" descr="PREMIER : PRogramme d'Excellence en Médecine pour l ...">
            <a:extLst>
              <a:ext uri="{FF2B5EF4-FFF2-40B4-BE49-F238E27FC236}">
                <a16:creationId xmlns:a16="http://schemas.microsoft.com/office/drawing/2014/main" id="{40EF77C8-BF94-52BE-FFEF-F8C9769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4" y="8611985"/>
            <a:ext cx="1061719" cy="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1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3493650"/>
            <a:ext cx="4629150" cy="525600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CONCLUSION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D61B5-77A5-C3DE-FEF6-5C42A520377C}"/>
              </a:ext>
            </a:extLst>
          </p:cNvPr>
          <p:cNvSpPr txBox="1"/>
          <p:nvPr/>
        </p:nvSpPr>
        <p:spPr>
          <a:xfrm>
            <a:off x="325611" y="3941278"/>
            <a:ext cx="1556297" cy="648997"/>
          </a:xfrm>
          <a:prstGeom prst="rect">
            <a:avLst/>
          </a:prstGeom>
          <a:solidFill>
            <a:srgbClr val="FFDB66"/>
          </a:solidFill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FAISABILITÉ DU PROJET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4668E6-D350-F0EC-8B85-86EFA97A7486}"/>
              </a:ext>
            </a:extLst>
          </p:cNvPr>
          <p:cNvSpPr txBox="1">
            <a:spLocks/>
          </p:cNvSpPr>
          <p:nvPr/>
        </p:nvSpPr>
        <p:spPr bwMode="auto">
          <a:xfrm>
            <a:off x="1881908" y="3941278"/>
            <a:ext cx="2943665" cy="648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CA" sz="14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Étude pilote faisable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F8C48B-C5D7-B254-9B6E-1E0A6AD8761F}"/>
              </a:ext>
            </a:extLst>
          </p:cNvPr>
          <p:cNvSpPr txBox="1">
            <a:spLocks/>
          </p:cNvSpPr>
          <p:nvPr/>
        </p:nvSpPr>
        <p:spPr bwMode="auto">
          <a:xfrm>
            <a:off x="1881908" y="4704765"/>
            <a:ext cx="2943665" cy="1100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Tendance à la baisse de la NAFLD après la prise de polyphénols observée à l’imagerie médicale </a:t>
            </a:r>
            <a:endParaRPr lang="fr-CA" sz="1400" kern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3C0630-A4A2-A11A-7586-241DFBEF5C10}"/>
              </a:ext>
            </a:extLst>
          </p:cNvPr>
          <p:cNvSpPr txBox="1">
            <a:spLocks/>
          </p:cNvSpPr>
          <p:nvPr/>
        </p:nvSpPr>
        <p:spPr bwMode="auto">
          <a:xfrm>
            <a:off x="325611" y="4704764"/>
            <a:ext cx="1556297" cy="1100752"/>
          </a:xfrm>
          <a:prstGeom prst="rect">
            <a:avLst/>
          </a:prstGeom>
          <a:solidFill>
            <a:srgbClr val="94C47E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 DES POLYPHÉNOLS SUR LA NAFLD</a:t>
            </a:r>
            <a:endParaRPr lang="fr-CA" sz="1400" b="1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45EEDC-292F-35D9-BA89-735B86CC77F2}"/>
              </a:ext>
            </a:extLst>
          </p:cNvPr>
          <p:cNvSpPr txBox="1">
            <a:spLocks/>
          </p:cNvSpPr>
          <p:nvPr/>
        </p:nvSpPr>
        <p:spPr bwMode="auto">
          <a:xfrm>
            <a:off x="1881908" y="5906573"/>
            <a:ext cx="2943665" cy="1100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Manque de puissance (n=17)</a:t>
            </a:r>
            <a:endParaRPr lang="fr-CA" sz="1400" kern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CA" sz="14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Résultats préliminaires d’une étude pilote encore en cours</a:t>
            </a:r>
            <a:endParaRPr lang="fr-CA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9E38E1E-1E6C-C332-C310-FEAB90827F3F}"/>
              </a:ext>
            </a:extLst>
          </p:cNvPr>
          <p:cNvSpPr txBox="1">
            <a:spLocks/>
          </p:cNvSpPr>
          <p:nvPr/>
        </p:nvSpPr>
        <p:spPr bwMode="auto">
          <a:xfrm>
            <a:off x="325611" y="5906572"/>
            <a:ext cx="1556297" cy="1100752"/>
          </a:xfrm>
          <a:prstGeom prst="rect">
            <a:avLst/>
          </a:prstGeom>
          <a:solidFill>
            <a:srgbClr val="EA9999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LIMITATIONS DE L’ÉTUDE</a:t>
            </a:r>
            <a:endParaRPr lang="fr-CA" sz="1400" b="1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30F8D6-A910-66D9-6C28-40499121D985}"/>
              </a:ext>
            </a:extLst>
          </p:cNvPr>
          <p:cNvSpPr txBox="1">
            <a:spLocks/>
          </p:cNvSpPr>
          <p:nvPr/>
        </p:nvSpPr>
        <p:spPr bwMode="auto">
          <a:xfrm>
            <a:off x="1881908" y="7106921"/>
            <a:ext cx="2943665" cy="66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 comme potentiel traitement contre la NAFLD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CDC36B-A8A7-C8AC-E68A-D51035DF5907}"/>
              </a:ext>
            </a:extLst>
          </p:cNvPr>
          <p:cNvSpPr txBox="1">
            <a:spLocks/>
          </p:cNvSpPr>
          <p:nvPr/>
        </p:nvSpPr>
        <p:spPr bwMode="auto">
          <a:xfrm>
            <a:off x="325611" y="7108379"/>
            <a:ext cx="1556297" cy="666302"/>
          </a:xfrm>
          <a:prstGeom prst="rect">
            <a:avLst/>
          </a:prstGeom>
          <a:solidFill>
            <a:srgbClr val="9FC6E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92884" indent="-192884" algn="l" rtl="0" eaLnBrk="1" fontAlgn="base" hangingPunct="1">
              <a:spcBef>
                <a:spcPct val="20000"/>
              </a:spcBef>
              <a:spcAft>
                <a:spcPts val="338"/>
              </a:spcAft>
              <a:buChar char="•"/>
              <a:defRPr sz="1575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7915" indent="-160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2pPr>
            <a:lvl3pPr marL="64294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25" baseline="0">
                <a:solidFill>
                  <a:schemeClr val="tx2"/>
                </a:solidFill>
                <a:latin typeface="+mn-lt"/>
                <a:ea typeface="ＭＳ Ｐゴシック" charset="0"/>
              </a:defRPr>
            </a:lvl3pPr>
            <a:lvl4pPr marL="900124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4pPr>
            <a:lvl5pPr marL="1157302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13">
                <a:solidFill>
                  <a:schemeClr val="tx2"/>
                </a:solidFill>
                <a:latin typeface="+mn-lt"/>
                <a:ea typeface="ＭＳ Ｐゴシック" charset="0"/>
              </a:defRPr>
            </a:lvl5pPr>
            <a:lvl6pPr marL="1414481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658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8837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015" indent="-1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IMPLICATIONS CLINIQUES</a:t>
            </a:r>
            <a:endParaRPr lang="fr-CA" sz="1400" b="1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3B7D5-7165-C86E-728B-547B431CFB39}"/>
              </a:ext>
            </a:extLst>
          </p:cNvPr>
          <p:cNvSpPr txBox="1"/>
          <p:nvPr/>
        </p:nvSpPr>
        <p:spPr>
          <a:xfrm>
            <a:off x="325611" y="1614323"/>
            <a:ext cx="4476901" cy="1754326"/>
          </a:xfrm>
          <a:prstGeom prst="rect">
            <a:avLst/>
          </a:prstGeom>
          <a:solidFill>
            <a:srgbClr val="FFFCD5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000000"/>
                </a:solidFill>
                <a:latin typeface="Roboto" panose="02000000000000000000" pitchFamily="2" charset="0"/>
              </a:rPr>
              <a:t>Population de départ </a:t>
            </a:r>
            <a:r>
              <a:rPr lang="fr-CA" sz="1200" b="1" dirty="0">
                <a:solidFill>
                  <a:srgbClr val="000000"/>
                </a:solidFill>
                <a:latin typeface="Roboto" panose="02000000000000000000" pitchFamily="2" charset="0"/>
              </a:rPr>
              <a:t>homogène</a:t>
            </a:r>
            <a:endParaRPr lang="fr-CA" sz="12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Mesures anthropométriques, caractéristiques biochimiques</a:t>
            </a:r>
            <a:r>
              <a:rPr lang="fr-CA" sz="1200" dirty="0">
                <a:solidFill>
                  <a:srgbClr val="000000"/>
                </a:solidFill>
                <a:latin typeface="Roboto" panose="02000000000000000000" pitchFamily="2" charset="0"/>
              </a:rPr>
              <a:t>: </a:t>
            </a:r>
            <a:r>
              <a:rPr lang="fr-CA" sz="1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Aucune différence significative </a:t>
            </a:r>
            <a:r>
              <a:rPr lang="fr-CA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observée statistiquement </a:t>
            </a:r>
            <a:r>
              <a:rPr lang="fr-CA" sz="1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(p&lt;0,05) 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A" sz="1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Entre les groupes</a:t>
            </a:r>
            <a:endParaRPr lang="fr-CA" sz="12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A" sz="1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Entres les visites 1 et 2 (avant vs après supplémentation)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À l’imagerie hépatique : </a:t>
            </a:r>
            <a:r>
              <a:rPr lang="fr-CA" sz="1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tendance à la baisse mais non significative de la NAFLD pour le groupe polyphénols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035DF54-BEA5-1835-6AC7-C30A14984FBD}"/>
              </a:ext>
            </a:extLst>
          </p:cNvPr>
          <p:cNvSpPr txBox="1">
            <a:spLocks/>
          </p:cNvSpPr>
          <p:nvPr/>
        </p:nvSpPr>
        <p:spPr bwMode="auto">
          <a:xfrm>
            <a:off x="261850" y="1136664"/>
            <a:ext cx="4629150" cy="52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RÉSULTATS ET DISCUSSION</a:t>
            </a:r>
            <a:endParaRPr lang="en-US" kern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1AF8FE8-53C7-9D29-D154-B2F8D14B5B91}"/>
              </a:ext>
            </a:extLst>
          </p:cNvPr>
          <p:cNvSpPr txBox="1">
            <a:spLocks/>
          </p:cNvSpPr>
          <p:nvPr/>
        </p:nvSpPr>
        <p:spPr bwMode="auto">
          <a:xfrm>
            <a:off x="1285875" y="7975006"/>
            <a:ext cx="2571750" cy="52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RÉFÉRENCES</a:t>
            </a:r>
          </a:p>
        </p:txBody>
      </p:sp>
      <p:pic>
        <p:nvPicPr>
          <p:cNvPr id="24" name="Picture 23" descr="Qr code&#10;&#10;Description automatically generated">
            <a:extLst>
              <a:ext uri="{FF2B5EF4-FFF2-40B4-BE49-F238E27FC236}">
                <a16:creationId xmlns:a16="http://schemas.microsoft.com/office/drawing/2014/main" id="{9DA2ACD7-A1EF-B25F-2045-3A772E95C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3" y="7963836"/>
            <a:ext cx="1074734" cy="10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6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RÉFÉRENCES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CA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97FFEA-6F91-F7BA-EF44-FB031895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0" y="1588777"/>
            <a:ext cx="4928207" cy="6093258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Li, Q.,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Dhyani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Grajo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J. R.,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Sirlin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C., &amp; Samir, A. E. (2018).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status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imaging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nonalcoholic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fatty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World journal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hepatology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10(8), 530–542.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https://doi.org/10.4254/wjh.v10.i8.530</a:t>
            </a:r>
            <a:endParaRPr lang="fr-CA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Yu, E. L.,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Golshan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S., Harlow, K. E., Angeles, J. E.,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Durelle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J., Goyal, N. P., Newton, K. P.,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Sawh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M. C., Hooker, J., Sy, E. Z., Middleton, M. S.,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Sirlin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C. B., &amp;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Schwimmer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J. B. (2019).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Prevalence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Nonalcoholic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Fatty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Obesity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The Journal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pediatrics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207, 64–70.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https://doi.org/10.1016/j.jpeds.2018.11.021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Bohte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A. E., van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Werven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J. R.,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Bipat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S., &amp; Stoker, J. (2011). The diagnostic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accuracy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US, CT, MRI and 1H-MRS for the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hepatic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steatosis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compared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biopsy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meta-analysis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radiology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21(1), 87–97.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https://doi.org/10.1007/s00330-010-1905-5 </a:t>
            </a:r>
            <a:endParaRPr lang="fr-CA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Anhê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F. F.,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Nachbar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Varin,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V.,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Vilela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V.,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Dudonné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S., Pilon, G., Fournier, M., Lecours, M. A., Desjardins, Y., Roy, D., Levy, E., &amp; Marette, A. (2017). A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polyphenol-rich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cranberry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extract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reverses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insulin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resistance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hepatic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steatosis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independently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body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weight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metabolism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6(12), 1563–1573.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https://doi.org/10.1016/j.molmet.2017.10.003</a:t>
            </a:r>
            <a:endParaRPr lang="fr-CA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Qayyum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A. (2009). MR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spectroscopy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the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principles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clinical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applications.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Radiographics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a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publication of the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Radiological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Society of North America,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29(6), 1653–1664.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https://doi.org/10.1148/rg.296095520</a:t>
            </a:r>
            <a:endParaRPr lang="fr-CA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Serai, S. D.,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Trout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&amp;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Sirlin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C. B. (2017).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Elastography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stage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fibrosis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Concepts,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opportunities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challenges.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Clinical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9(1), 5–10.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https://doi.org/10.1002/cld.607</a:t>
            </a:r>
            <a:endParaRPr lang="fr-CA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Cheng, P. (2022).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Hepatic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Steatosis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MRI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Calculator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Phillip Cheng, MD MS -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Hepatic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Fat MRI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Calculator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Retrieved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August 14, 2022,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9"/>
              </a:rPr>
              <a:t>https://pcheng.org/calc/hepatic_fat_mri.html</a:t>
            </a:r>
            <a:endParaRPr lang="fr-CA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Marshall, R. H.,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Eissa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Bluth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E. I.,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Gulotta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P. M., &amp; Davis, N. K. (2012).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Hepatorenal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index as an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accurate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simple, and effective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screening for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steatosis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AJR. American journal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roentgenology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199(5), 997–1002. https://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doi.org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/10.2214/AJR.11.6677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Özcan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H. N.,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Oğuz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B.,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Haliloğlu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M., Orhan, D., &amp;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Karçaaltıncaba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M. (2015). Imaging patterns of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fatty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liver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pediatric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patients. Diagnostic and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interventional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radiology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(Ankara, </a:t>
            </a:r>
            <a:r>
              <a:rPr lang="fr-CA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Turkey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21(4), 355–360. 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https://doi.org/10.5152/dir.2015.14505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9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PROBLÉMATIQUE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D95B-D89D-AA8C-49A4-4981F51A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1" y="1822704"/>
            <a:ext cx="4928207" cy="2421532"/>
          </a:xfrm>
        </p:spPr>
        <p:txBody>
          <a:bodyPr/>
          <a:lstStyle/>
          <a:p>
            <a:r>
              <a:rPr lang="fr-CA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 hépatique (NAFLD) </a:t>
            </a: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accumulation de triglycérides dans &gt;5% des hépatocytes</a:t>
            </a:r>
            <a:r>
              <a:rPr lang="fr-CA" sz="1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fr-CA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Elle est prévalente chez 26% des adolescents atteints d’obésité</a:t>
            </a:r>
            <a:r>
              <a:rPr lang="fr-CA" sz="1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</a:t>
            </a: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Rôle de l</a:t>
            </a:r>
            <a:r>
              <a:rPr lang="fr-CA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’imagerie non-invasive en tant qu’un alternatif </a:t>
            </a: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la biopsie du foie (test de référence actuel pour évaluer la NAFLD)</a:t>
            </a:r>
            <a:r>
              <a:rPr lang="fr-CA" sz="1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fr-CA" sz="1400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Potentiel effet des </a:t>
            </a:r>
            <a:r>
              <a:rPr lang="fr-CA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(antioxydants dérivés des plantes)</a:t>
            </a:r>
            <a:r>
              <a:rPr lang="fr-CA" sz="1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dans la diminution de la NAFLD</a:t>
            </a:r>
            <a:r>
              <a:rPr lang="fr-CA" sz="1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fr-C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533E593-0CFE-1E5D-5736-490C0976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3" y="4321798"/>
            <a:ext cx="1903015" cy="20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A9E149-C6CF-ED74-A82E-D25FC5C6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" y="7025221"/>
            <a:ext cx="2106289" cy="14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5D7D7-FBC6-370A-72C2-CCDD7D9D7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046" y="4404079"/>
            <a:ext cx="1723650" cy="1166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5734F-5C0E-A635-2340-88D42DDCE18C}"/>
              </a:ext>
            </a:extLst>
          </p:cNvPr>
          <p:cNvSpPr txBox="1"/>
          <p:nvPr/>
        </p:nvSpPr>
        <p:spPr>
          <a:xfrm>
            <a:off x="3234390" y="4150724"/>
            <a:ext cx="1646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POLYPHÉNOLS</a:t>
            </a:r>
            <a:endParaRPr lang="en-CA" sz="1200" b="0" dirty="0">
              <a:solidFill>
                <a:srgbClr val="00B05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72650-DD33-BE56-5CC5-3AC152931E42}"/>
              </a:ext>
            </a:extLst>
          </p:cNvPr>
          <p:cNvSpPr txBox="1"/>
          <p:nvPr/>
        </p:nvSpPr>
        <p:spPr>
          <a:xfrm>
            <a:off x="275819" y="6756413"/>
            <a:ext cx="1849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rgbClr val="CC0000"/>
                </a:solidFill>
                <a:effectLst/>
                <a:latin typeface="Roboto" panose="02000000000000000000" pitchFamily="2" charset="0"/>
              </a:rPr>
              <a:t>BIOPSIE DU FOIE</a:t>
            </a:r>
            <a:endParaRPr lang="en-CA" sz="1200" b="0" dirty="0"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9337E3-A12F-0674-0AC0-40C8EB674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17" y="7025221"/>
            <a:ext cx="2019918" cy="14011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BD5584-E60B-E0BB-E534-1ECF8D4BC26D}"/>
              </a:ext>
            </a:extLst>
          </p:cNvPr>
          <p:cNvSpPr txBox="1"/>
          <p:nvPr/>
        </p:nvSpPr>
        <p:spPr>
          <a:xfrm>
            <a:off x="2953717" y="6756413"/>
            <a:ext cx="20199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IMAGERIE MÉDICALE</a:t>
            </a:r>
            <a:endParaRPr lang="en-CA" sz="1200" b="0" dirty="0">
              <a:solidFill>
                <a:srgbClr val="00B050"/>
              </a:solidFill>
              <a:effectLst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2603C42-1B84-625F-5B87-E1361CB0F068}"/>
              </a:ext>
            </a:extLst>
          </p:cNvPr>
          <p:cNvSpPr/>
          <p:nvPr/>
        </p:nvSpPr>
        <p:spPr>
          <a:xfrm>
            <a:off x="2333586" y="7335266"/>
            <a:ext cx="564737" cy="2287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7FBA5E0-AAC4-BCB7-1137-C54FA1B0AB8F}"/>
              </a:ext>
            </a:extLst>
          </p:cNvPr>
          <p:cNvSpPr/>
          <p:nvPr/>
        </p:nvSpPr>
        <p:spPr>
          <a:xfrm>
            <a:off x="2338257" y="7623918"/>
            <a:ext cx="564737" cy="2287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A963B13-1C9F-E492-9CA6-B9C10DE88421}"/>
              </a:ext>
            </a:extLst>
          </p:cNvPr>
          <p:cNvSpPr/>
          <p:nvPr/>
        </p:nvSpPr>
        <p:spPr>
          <a:xfrm>
            <a:off x="2330093" y="7912570"/>
            <a:ext cx="564737" cy="2287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The gut factor: associations between the microbiome and Ace2 expression">
            <a:extLst>
              <a:ext uri="{FF2B5EF4-FFF2-40B4-BE49-F238E27FC236}">
                <a16:creationId xmlns:a16="http://schemas.microsoft.com/office/drawing/2014/main" id="{2274F720-3E00-FB1F-1042-20E3BFCC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32" y="5240918"/>
            <a:ext cx="1485543" cy="14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C3BA4-8113-45A3-94EC-8FC77288B709}"/>
              </a:ext>
            </a:extLst>
          </p:cNvPr>
          <p:cNvSpPr txBox="1"/>
          <p:nvPr/>
        </p:nvSpPr>
        <p:spPr>
          <a:xfrm>
            <a:off x="3272735" y="6174296"/>
            <a:ext cx="1646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dirty="0">
                <a:solidFill>
                  <a:srgbClr val="00B050"/>
                </a:solidFill>
                <a:latin typeface="Roboto" panose="02000000000000000000" pitchFamily="2" charset="0"/>
              </a:rPr>
              <a:t>MICROBIOTE INTESTINAL</a:t>
            </a:r>
            <a:endParaRPr lang="en-CA" sz="1200" b="0" dirty="0">
              <a:solidFill>
                <a:srgbClr val="00B050"/>
              </a:solidFill>
              <a:effectLst/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BCD6211D-BECF-0308-8244-E662E05390FA}"/>
              </a:ext>
            </a:extLst>
          </p:cNvPr>
          <p:cNvSpPr/>
          <p:nvPr/>
        </p:nvSpPr>
        <p:spPr>
          <a:xfrm rot="10800000">
            <a:off x="3614057" y="5584383"/>
            <a:ext cx="560070" cy="625638"/>
          </a:xfrm>
          <a:prstGeom prst="bentArrow">
            <a:avLst>
              <a:gd name="adj1" fmla="val 32397"/>
              <a:gd name="adj2" fmla="val 34624"/>
              <a:gd name="adj3" fmla="val 39124"/>
              <a:gd name="adj4" fmla="val 3845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>
                <a:effectLst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FC276A86-7ADD-5BFB-8D14-CB82534A1A39}"/>
              </a:ext>
            </a:extLst>
          </p:cNvPr>
          <p:cNvSpPr/>
          <p:nvPr/>
        </p:nvSpPr>
        <p:spPr>
          <a:xfrm flipH="1">
            <a:off x="2147808" y="4592792"/>
            <a:ext cx="532186" cy="810373"/>
          </a:xfrm>
          <a:prstGeom prst="bentArrow">
            <a:avLst>
              <a:gd name="adj1" fmla="val 32397"/>
              <a:gd name="adj2" fmla="val 34624"/>
              <a:gd name="adj3" fmla="val 39124"/>
              <a:gd name="adj4" fmla="val 3845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>
                <a:effectLst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8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91DBDB6-8F60-EE75-F976-BDBEE9A7566C}"/>
              </a:ext>
            </a:extLst>
          </p:cNvPr>
          <p:cNvSpPr/>
          <p:nvPr/>
        </p:nvSpPr>
        <p:spPr>
          <a:xfrm>
            <a:off x="827231" y="6280345"/>
            <a:ext cx="3489038" cy="1085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OBJECTIFS ET HYPOTHÈSES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CA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 des polyphénols sur la stéatose hépatique chez les adolescents vivant avec obésité : étude pilote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CA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fr-CA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AEB7EC-07D9-0F76-85AE-405137636BA6}"/>
              </a:ext>
            </a:extLst>
          </p:cNvPr>
          <p:cNvSpPr txBox="1"/>
          <p:nvPr/>
        </p:nvSpPr>
        <p:spPr>
          <a:xfrm>
            <a:off x="5307496" y="30910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CB1290-D4BA-D9A7-F306-0A99FFC04BEC}"/>
              </a:ext>
            </a:extLst>
          </p:cNvPr>
          <p:cNvGrpSpPr/>
          <p:nvPr/>
        </p:nvGrpSpPr>
        <p:grpSpPr>
          <a:xfrm>
            <a:off x="177270" y="2394498"/>
            <a:ext cx="4823272" cy="2784082"/>
            <a:chOff x="177270" y="2464166"/>
            <a:chExt cx="4823272" cy="278408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6388E2-EA56-69ED-F0CC-0D44EBE85C81}"/>
                </a:ext>
              </a:extLst>
            </p:cNvPr>
            <p:cNvSpPr/>
            <p:nvPr/>
          </p:nvSpPr>
          <p:spPr>
            <a:xfrm>
              <a:off x="1376049" y="4168364"/>
              <a:ext cx="3624493" cy="1079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89FC229-4177-1FC3-FBEC-E074F8326195}"/>
                </a:ext>
              </a:extLst>
            </p:cNvPr>
            <p:cNvGrpSpPr/>
            <p:nvPr/>
          </p:nvGrpSpPr>
          <p:grpSpPr>
            <a:xfrm>
              <a:off x="1164762" y="2464166"/>
              <a:ext cx="3801449" cy="1319561"/>
              <a:chOff x="1172578" y="2613148"/>
              <a:chExt cx="3801449" cy="131956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FBBC24-E85C-8273-5BA2-6EDDC2C33C77}"/>
                  </a:ext>
                </a:extLst>
              </p:cNvPr>
              <p:cNvSpPr/>
              <p:nvPr/>
            </p:nvSpPr>
            <p:spPr>
              <a:xfrm>
                <a:off x="1172578" y="2852825"/>
                <a:ext cx="3608861" cy="1079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7BFB23-A19F-2958-AE4E-0C73E8375FC9}"/>
                  </a:ext>
                </a:extLst>
              </p:cNvPr>
              <p:cNvSpPr txBox="1"/>
              <p:nvPr/>
            </p:nvSpPr>
            <p:spPr>
              <a:xfrm>
                <a:off x="1391682" y="2613148"/>
                <a:ext cx="3582345" cy="12953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108000" tIns="108000" rIns="108000" bIns="10800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sz="1400" kern="0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Évaluer la </a:t>
                </a:r>
                <a:r>
                  <a:rPr lang="fr-CA" sz="1400" b="1" kern="0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faisabilité</a:t>
                </a:r>
                <a:r>
                  <a:rPr lang="fr-CA" sz="1400" kern="0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(selon le recrutement, l’observance à la supplémentation de polyphénols et le niveau de satisfaction des participants) d’un essai clinique randomisé (ECR) futur</a:t>
                </a:r>
                <a:endParaRPr lang="fr-CA" sz="14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92320A-4610-5E08-9A06-95E674EA7CAE}"/>
                </a:ext>
              </a:extLst>
            </p:cNvPr>
            <p:cNvSpPr txBox="1"/>
            <p:nvPr/>
          </p:nvSpPr>
          <p:spPr>
            <a:xfrm>
              <a:off x="177271" y="2464168"/>
              <a:ext cx="1198779" cy="1295327"/>
            </a:xfrm>
            <a:prstGeom prst="rect">
              <a:avLst/>
            </a:prstGeom>
            <a:solidFill>
              <a:srgbClr val="FFDA66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r-CA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OBJECTIF 1</a:t>
              </a: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83F43A-17CB-CD6E-9A4B-02393029E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46"/>
            <a:stretch/>
          </p:blipFill>
          <p:spPr>
            <a:xfrm>
              <a:off x="396375" y="2941283"/>
              <a:ext cx="760571" cy="56247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EE76FB-1119-5ECD-2B36-9945DD072CE2}"/>
                </a:ext>
              </a:extLst>
            </p:cNvPr>
            <p:cNvSpPr txBox="1"/>
            <p:nvPr/>
          </p:nvSpPr>
          <p:spPr>
            <a:xfrm>
              <a:off x="1376050" y="4276085"/>
              <a:ext cx="3522866" cy="864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fr-CA" sz="1400" i="0" u="none" strike="noStrike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Observer l’</a:t>
              </a:r>
              <a:r>
                <a:rPr lang="fr-CA" sz="1400" b="1" i="0" u="none" strike="noStrike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effet des polyphénols sur la stéatose hépatique</a:t>
              </a:r>
              <a:r>
                <a:rPr lang="fr-CA" sz="1400" i="0" u="none" strike="noStrike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 à partir de </a:t>
              </a:r>
              <a:r>
                <a:rPr lang="fr-CA" sz="1400" dirty="0">
                  <a:solidFill>
                    <a:srgbClr val="000000"/>
                  </a:solidFill>
                  <a:latin typeface="Roboto" panose="02000000000000000000" pitchFamily="2" charset="0"/>
                </a:rPr>
                <a:t>différentes</a:t>
              </a:r>
              <a:r>
                <a:rPr lang="fr-CA" sz="1400" i="0" u="none" strike="noStrike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 modalités d’imagerie médicale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25A074-CC51-2670-6482-FC2D7B68FF76}"/>
                </a:ext>
              </a:extLst>
            </p:cNvPr>
            <p:cNvSpPr txBox="1"/>
            <p:nvPr/>
          </p:nvSpPr>
          <p:spPr>
            <a:xfrm>
              <a:off x="177270" y="4168363"/>
              <a:ext cx="1198779" cy="1079884"/>
            </a:xfrm>
            <a:prstGeom prst="rect">
              <a:avLst/>
            </a:prstGeom>
            <a:solidFill>
              <a:srgbClr val="94C47E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r-CA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OBJECTIF 2</a:t>
              </a: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291FC2-3366-637B-7EE9-810EB980D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668" y="4533617"/>
              <a:ext cx="625982" cy="562477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10D6ADD-382C-C249-DAA9-FB9580BFFBFE}"/>
              </a:ext>
            </a:extLst>
          </p:cNvPr>
          <p:cNvSpPr txBox="1"/>
          <p:nvPr/>
        </p:nvSpPr>
        <p:spPr>
          <a:xfrm>
            <a:off x="827231" y="5846793"/>
            <a:ext cx="3489038" cy="433553"/>
          </a:xfrm>
          <a:prstGeom prst="rect">
            <a:avLst/>
          </a:prstGeom>
          <a:solidFill>
            <a:srgbClr val="EA9999"/>
          </a:solidFill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CA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HYPOTHÈSES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C40F2F-DB6E-4369-A106-A9E31523F357}"/>
              </a:ext>
            </a:extLst>
          </p:cNvPr>
          <p:cNvSpPr txBox="1"/>
          <p:nvPr/>
        </p:nvSpPr>
        <p:spPr>
          <a:xfrm>
            <a:off x="907758" y="6360520"/>
            <a:ext cx="33585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4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L’étude est faisable.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1400" dirty="0">
                <a:solidFill>
                  <a:srgbClr val="000000"/>
                </a:solidFill>
                <a:latin typeface="Roboto" panose="02000000000000000000" pitchFamily="2" charset="0"/>
              </a:rPr>
              <a:t>Les p</a:t>
            </a:r>
            <a:r>
              <a:rPr lang="fr-CA" sz="14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olyphénols font réduire la NAFLD selon les différentes modalités d’imagerie.</a:t>
            </a:r>
          </a:p>
        </p:txBody>
      </p:sp>
    </p:spTree>
    <p:extLst>
      <p:ext uri="{BB962C8B-B14F-4D97-AF65-F5344CB8AC3E}">
        <p14:creationId xmlns:p14="http://schemas.microsoft.com/office/powerpoint/2010/main" val="277409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MÉTHODOLOGIE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CA" sz="12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C05D9F-E7DE-A13B-108A-740730E3D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4"/>
          <a:stretch/>
        </p:blipFill>
        <p:spPr>
          <a:xfrm>
            <a:off x="1677714" y="1520365"/>
            <a:ext cx="3433936" cy="2703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9273B4-D49E-411B-4F5E-344C170C9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7" y="4708675"/>
            <a:ext cx="4792425" cy="37318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896ADD-D31A-029F-E7A3-351055E900F1}"/>
              </a:ext>
            </a:extLst>
          </p:cNvPr>
          <p:cNvSpPr/>
          <p:nvPr/>
        </p:nvSpPr>
        <p:spPr>
          <a:xfrm>
            <a:off x="111092" y="3259195"/>
            <a:ext cx="2617323" cy="1315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BC10C-A54C-12A8-452E-3BB44D568A19}"/>
              </a:ext>
            </a:extLst>
          </p:cNvPr>
          <p:cNvSpPr txBox="1"/>
          <p:nvPr/>
        </p:nvSpPr>
        <p:spPr>
          <a:xfrm>
            <a:off x="108283" y="2901002"/>
            <a:ext cx="2620132" cy="371998"/>
          </a:xfrm>
          <a:prstGeom prst="rect">
            <a:avLst/>
          </a:prstGeom>
          <a:solidFill>
            <a:srgbClr val="EA9999"/>
          </a:solidFill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fr-CA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62CB3-F63C-D7BC-5514-AAC0860371A0}"/>
              </a:ext>
            </a:extLst>
          </p:cNvPr>
          <p:cNvSpPr txBox="1"/>
          <p:nvPr/>
        </p:nvSpPr>
        <p:spPr>
          <a:xfrm>
            <a:off x="244206" y="3325957"/>
            <a:ext cx="23474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Imagerie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hépatique</a:t>
            </a:r>
            <a:endParaRPr lang="en-CA" sz="1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Imagerie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vasculaire</a:t>
            </a:r>
            <a:endParaRPr lang="en-CA" sz="1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Mesures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anthropométriques</a:t>
            </a:r>
            <a:endParaRPr lang="en-CA" sz="1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Formulaires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à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remplir</a:t>
            </a:r>
            <a:endParaRPr lang="en-CA" sz="1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Prises de sang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Échantillons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selles</a:t>
            </a:r>
            <a:r>
              <a:rPr lang="en-CA" sz="1000" dirty="0">
                <a:solidFill>
                  <a:srgbClr val="000000"/>
                </a:solidFill>
                <a:latin typeface="Roboto" panose="02000000000000000000" pitchFamily="2" charset="0"/>
              </a:rPr>
              <a:t>              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(analyse microbiome </a:t>
            </a:r>
            <a:r>
              <a:rPr lang="en-CA" sz="10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intestinale</a:t>
            </a:r>
            <a:r>
              <a:rPr lang="en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F4A3CF-14D2-0DDE-1A88-C36D9AF42029}"/>
              </a:ext>
            </a:extLst>
          </p:cNvPr>
          <p:cNvSpPr txBox="1"/>
          <p:nvPr/>
        </p:nvSpPr>
        <p:spPr>
          <a:xfrm>
            <a:off x="108283" y="1549645"/>
            <a:ext cx="1677482" cy="556664"/>
          </a:xfrm>
          <a:prstGeom prst="rect">
            <a:avLst/>
          </a:prstGeom>
          <a:solidFill>
            <a:schemeClr val="tx2"/>
          </a:solidFill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CA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DÉROULEMENT DES 3 VISITES AU CHUSJ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691D63-0782-B917-3AF6-05D153401433}"/>
              </a:ext>
            </a:extLst>
          </p:cNvPr>
          <p:cNvSpPr txBox="1"/>
          <p:nvPr/>
        </p:nvSpPr>
        <p:spPr>
          <a:xfrm>
            <a:off x="31850" y="2957922"/>
            <a:ext cx="27721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A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MESURES PRISES DURANT CHAQUE VISITE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A4CB-DCF4-1A2F-B5A1-B3A89E133DD2}"/>
              </a:ext>
            </a:extLst>
          </p:cNvPr>
          <p:cNvSpPr txBox="1"/>
          <p:nvPr/>
        </p:nvSpPr>
        <p:spPr>
          <a:xfrm>
            <a:off x="108283" y="2194197"/>
            <a:ext cx="1433508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 = 20 adolescents avec NAFLD </a:t>
            </a:r>
            <a:r>
              <a:rPr lang="en-CA" sz="100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recrutés</a:t>
            </a:r>
            <a:r>
              <a:rPr lang="en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sur un total </a:t>
            </a:r>
            <a:r>
              <a:rPr lang="en-CA" sz="100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visé</a:t>
            </a:r>
            <a:r>
              <a:rPr lang="en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60</a:t>
            </a:r>
          </a:p>
        </p:txBody>
      </p:sp>
    </p:spTree>
    <p:extLst>
      <p:ext uri="{BB962C8B-B14F-4D97-AF65-F5344CB8AC3E}">
        <p14:creationId xmlns:p14="http://schemas.microsoft.com/office/powerpoint/2010/main" val="90466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MÉTHODOLOGIE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CA" sz="1200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CAD141-C4CB-5B65-88BA-E094BEA5F510}"/>
              </a:ext>
            </a:extLst>
          </p:cNvPr>
          <p:cNvGrpSpPr/>
          <p:nvPr/>
        </p:nvGrpSpPr>
        <p:grpSpPr>
          <a:xfrm>
            <a:off x="59718" y="1552259"/>
            <a:ext cx="5054980" cy="1460079"/>
            <a:chOff x="5412944" y="10613619"/>
            <a:chExt cx="5054980" cy="14600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36DF02-2422-4CD2-7D2A-E096895E5C04}"/>
                </a:ext>
              </a:extLst>
            </p:cNvPr>
            <p:cNvGrpSpPr/>
            <p:nvPr/>
          </p:nvGrpSpPr>
          <p:grpSpPr>
            <a:xfrm>
              <a:off x="5412944" y="10613619"/>
              <a:ext cx="2496676" cy="1460079"/>
              <a:chOff x="17152227" y="12549996"/>
              <a:chExt cx="2496676" cy="146007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298663D-80D9-C728-6F85-D424725037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350" t="-963" r="4399" b="47487"/>
              <a:stretch/>
            </p:blipFill>
            <p:spPr>
              <a:xfrm>
                <a:off x="17152227" y="12910733"/>
                <a:ext cx="2496676" cy="1099342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102322-86A7-5B27-48F4-DF96AB711437}"/>
                  </a:ext>
                </a:extLst>
              </p:cNvPr>
              <p:cNvSpPr txBox="1"/>
              <p:nvPr/>
            </p:nvSpPr>
            <p:spPr>
              <a:xfrm>
                <a:off x="17441452" y="12565078"/>
                <a:ext cx="2145691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kumimoji="0" lang="fr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SPECTROSCOPIE (IRM)</a:t>
                </a:r>
                <a:endParaRPr lang="fr-CA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CF7BA6-3C08-865C-5DC6-D0C3423959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93716" y="12549996"/>
                <a:ext cx="344819" cy="344819"/>
              </a:xfrm>
              <a:prstGeom prst="ellipse">
                <a:avLst/>
              </a:prstGeom>
              <a:solidFill>
                <a:srgbClr val="396F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4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1</a:t>
                </a:r>
              </a:p>
            </p:txBody>
          </p:sp>
        </p:grpSp>
        <p:sp>
          <p:nvSpPr>
            <p:cNvPr id="10" name="Google Shape;65;p13">
              <a:extLst>
                <a:ext uri="{FF2B5EF4-FFF2-40B4-BE49-F238E27FC236}">
                  <a16:creationId xmlns:a16="http://schemas.microsoft.com/office/drawing/2014/main" id="{2B0D1F57-F051-5B45-19DF-E61461218A92}"/>
                </a:ext>
              </a:extLst>
            </p:cNvPr>
            <p:cNvSpPr txBox="1"/>
            <p:nvPr/>
          </p:nvSpPr>
          <p:spPr>
            <a:xfrm>
              <a:off x="7825438" y="10853898"/>
              <a:ext cx="2642486" cy="110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just"/>
              <a:r>
                <a:rPr lang="fr-CA" sz="1000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Figure 1. Spectroscopie par IRM</a:t>
              </a:r>
              <a:r>
                <a:rPr lang="fr-CA" sz="1000" b="1" baseline="30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</a:t>
              </a:r>
              <a:r>
                <a:rPr lang="fr-CA" sz="1000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Ratio (en %) de gras hépatique sur la somme de gras et d’eau, à partir de signaux (pics) de fréquence captés. Participante de 15 ans avec une </a:t>
              </a:r>
              <a:r>
                <a:rPr lang="fr-CA" sz="1000" dirty="0" err="1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stéatose</a:t>
              </a:r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CA" sz="1000" dirty="0" err="1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hépatique</a:t>
              </a:r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de 8,69%.</a:t>
              </a:r>
            </a:p>
            <a:p>
              <a:pPr algn="just"/>
              <a:endPara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AE38F0-427C-F022-1F9A-F8C1FE32569A}"/>
              </a:ext>
            </a:extLst>
          </p:cNvPr>
          <p:cNvGrpSpPr/>
          <p:nvPr/>
        </p:nvGrpSpPr>
        <p:grpSpPr>
          <a:xfrm>
            <a:off x="2503211" y="2768693"/>
            <a:ext cx="2538684" cy="3285620"/>
            <a:chOff x="23774" y="4065676"/>
            <a:chExt cx="2538684" cy="32856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4480DF-397D-AB29-AC3F-9E8CD83DF933}"/>
                </a:ext>
              </a:extLst>
            </p:cNvPr>
            <p:cNvGrpSpPr/>
            <p:nvPr/>
          </p:nvGrpSpPr>
          <p:grpSpPr>
            <a:xfrm>
              <a:off x="23774" y="4065676"/>
              <a:ext cx="2538684" cy="3285620"/>
              <a:chOff x="5360561" y="10914133"/>
              <a:chExt cx="2538684" cy="328562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ADC6B8-C2F0-9B5B-637B-B0083CBB7731}"/>
                  </a:ext>
                </a:extLst>
              </p:cNvPr>
              <p:cNvGrpSpPr/>
              <p:nvPr/>
            </p:nvGrpSpPr>
            <p:grpSpPr>
              <a:xfrm>
                <a:off x="5360561" y="10914133"/>
                <a:ext cx="2538684" cy="344819"/>
                <a:chOff x="17099844" y="12850510"/>
                <a:chExt cx="2538684" cy="344819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5401E73-D73D-AF84-96DB-2B12C629228B}"/>
                    </a:ext>
                  </a:extLst>
                </p:cNvPr>
                <p:cNvSpPr txBox="1"/>
                <p:nvPr/>
              </p:nvSpPr>
              <p:spPr>
                <a:xfrm>
                  <a:off x="17331880" y="12866152"/>
                  <a:ext cx="2306648" cy="30777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kumimoji="0" lang="fr-C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"/>
                    </a:rPr>
                    <a:t>SÉQUENCE </a:t>
                  </a:r>
                  <a:r>
                    <a:rPr kumimoji="0" lang="fr-CA" sz="14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"/>
                    </a:rPr>
                    <a:t>mDixonQuant</a:t>
                  </a:r>
                  <a:endParaRPr lang="fr-CA" sz="1400" i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5C70048-6952-97C9-F3CC-F3C777F406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9844" y="12850510"/>
                  <a:ext cx="344819" cy="344819"/>
                </a:xfrm>
                <a:prstGeom prst="ellipse">
                  <a:avLst/>
                </a:prstGeom>
                <a:solidFill>
                  <a:srgbClr val="F079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A" sz="1400" b="1" dirty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2</a:t>
                  </a:r>
                </a:p>
              </p:txBody>
            </p:sp>
          </p:grpSp>
          <p:sp>
            <p:nvSpPr>
              <p:cNvPr id="18" name="Google Shape;65;p13">
                <a:extLst>
                  <a:ext uri="{FF2B5EF4-FFF2-40B4-BE49-F238E27FC236}">
                    <a16:creationId xmlns:a16="http://schemas.microsoft.com/office/drawing/2014/main" id="{881C1419-203B-7C7B-EE61-43C240D7A305}"/>
                  </a:ext>
                </a:extLst>
              </p:cNvPr>
              <p:cNvSpPr txBox="1"/>
              <p:nvPr/>
            </p:nvSpPr>
            <p:spPr>
              <a:xfrm>
                <a:off x="5454433" y="13245676"/>
                <a:ext cx="2424140" cy="954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just"/>
                <a:r>
                  <a:rPr lang="fr-CA" sz="1000" b="1" dirty="0">
                    <a:solidFill>
                      <a:schemeClr val="tx2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Figure 2. Séquence </a:t>
                </a:r>
                <a:r>
                  <a:rPr lang="fr-CA" sz="1000" b="1" i="1" dirty="0" err="1">
                    <a:solidFill>
                      <a:schemeClr val="tx2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mDixonQuant</a:t>
                </a:r>
                <a:r>
                  <a:rPr lang="fr-CA" sz="1000" b="1" dirty="0">
                    <a:solidFill>
                      <a:schemeClr val="tx2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à l’IRM. </a:t>
                </a:r>
                <a:r>
                  <a:rPr lang="fr-CA" sz="1000" dirty="0">
                    <a:solidFill>
                      <a:schemeClr val="tx2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Participant de 18 ans avec une stéatose hépatique de 30,33% à la séquence </a:t>
                </a:r>
                <a:r>
                  <a:rPr lang="fr-CA" sz="1000" i="1" dirty="0" err="1">
                    <a:solidFill>
                      <a:schemeClr val="tx2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mDixonQuant</a:t>
                </a:r>
                <a:r>
                  <a:rPr lang="fr-CA" sz="1000" dirty="0">
                    <a:solidFill>
                      <a:schemeClr val="tx2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. Quantification (en %) du gras hépatique.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98F9B0A-90C2-8CA9-5CC1-ED580C6F1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646" y="4466606"/>
              <a:ext cx="2424140" cy="19476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FD765AE-A96A-1100-A07D-D1190D7B4867}"/>
              </a:ext>
            </a:extLst>
          </p:cNvPr>
          <p:cNvSpPr txBox="1"/>
          <p:nvPr/>
        </p:nvSpPr>
        <p:spPr>
          <a:xfrm>
            <a:off x="308533" y="3466958"/>
            <a:ext cx="216367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CA" sz="14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ÉLASTOGRAPHIE (IRM)</a:t>
            </a:r>
            <a:endParaRPr lang="fr-CA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D0F102-4754-722C-7E8E-D8026EFC51AA}"/>
              </a:ext>
            </a:extLst>
          </p:cNvPr>
          <p:cNvSpPr>
            <a:spLocks noChangeAspect="1"/>
          </p:cNvSpPr>
          <p:nvPr/>
        </p:nvSpPr>
        <p:spPr>
          <a:xfrm>
            <a:off x="76497" y="3451316"/>
            <a:ext cx="344819" cy="344819"/>
          </a:xfrm>
          <a:prstGeom prst="ellipse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26" name="Google Shape;65;p13">
            <a:extLst>
              <a:ext uri="{FF2B5EF4-FFF2-40B4-BE49-F238E27FC236}">
                <a16:creationId xmlns:a16="http://schemas.microsoft.com/office/drawing/2014/main" id="{DB65A45A-EC32-37F7-3948-D1051C9FE00A}"/>
              </a:ext>
            </a:extLst>
          </p:cNvPr>
          <p:cNvSpPr txBox="1"/>
          <p:nvPr/>
        </p:nvSpPr>
        <p:spPr>
          <a:xfrm>
            <a:off x="122277" y="5461435"/>
            <a:ext cx="2316447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Figure 3. Élastographie à l’IRM</a:t>
            </a:r>
            <a:r>
              <a:rPr lang="fr-CA" sz="1000" b="1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Participant de 18 ans avec une </a:t>
            </a:r>
            <a:r>
              <a:rPr lang="fr-CA" sz="1000" dirty="0" err="1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élasticite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́ </a:t>
            </a:r>
            <a:r>
              <a:rPr lang="fr-CA" sz="1000" dirty="0" err="1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hépatique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(2,03 ± 0,65) kPa. Évaluation de la </a:t>
            </a:r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fibrose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hépatique associée selon l’élasticité (capacité à se déformer et à reprendre sa forme initiale) du tissu hépatique, sur </a:t>
            </a:r>
            <a:r>
              <a:rPr lang="fr-CA" sz="1000" i="1" dirty="0" err="1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Resoundant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F4E156-6445-E0CE-DFDF-5A239AF5C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735" b="14731"/>
          <a:stretch/>
        </p:blipFill>
        <p:spPr>
          <a:xfrm>
            <a:off x="123260" y="3836256"/>
            <a:ext cx="2316447" cy="1639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BD7FA-07D2-8961-A9A3-936C082E19F4}"/>
              </a:ext>
            </a:extLst>
          </p:cNvPr>
          <p:cNvSpPr txBox="1"/>
          <p:nvPr/>
        </p:nvSpPr>
        <p:spPr>
          <a:xfrm>
            <a:off x="2965784" y="6094016"/>
            <a:ext cx="205543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fr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QUANTIFICATION DE GRAISSE HÉPATIQUE </a:t>
            </a:r>
            <a:r>
              <a:rPr kumimoji="0" lang="fr-CA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Cheng</a:t>
            </a:r>
            <a:endParaRPr lang="fr-CA" sz="14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54A5C8-2943-E592-58F8-A4EDDC6EA8F6}"/>
              </a:ext>
            </a:extLst>
          </p:cNvPr>
          <p:cNvSpPr>
            <a:spLocks noChangeAspect="1"/>
          </p:cNvSpPr>
          <p:nvPr/>
        </p:nvSpPr>
        <p:spPr>
          <a:xfrm>
            <a:off x="2793374" y="6290938"/>
            <a:ext cx="344819" cy="344819"/>
          </a:xfrm>
          <a:prstGeom prst="ellipse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5" name="Google Shape;65;p13">
            <a:extLst>
              <a:ext uri="{FF2B5EF4-FFF2-40B4-BE49-F238E27FC236}">
                <a16:creationId xmlns:a16="http://schemas.microsoft.com/office/drawing/2014/main" id="{24CAA2CA-5608-6BEF-B588-AD7640F1C88F}"/>
              </a:ext>
            </a:extLst>
          </p:cNvPr>
          <p:cNvSpPr txBox="1"/>
          <p:nvPr/>
        </p:nvSpPr>
        <p:spPr>
          <a:xfrm>
            <a:off x="122277" y="6832680"/>
            <a:ext cx="1788338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Figure </a:t>
            </a:r>
            <a:r>
              <a:rPr lang="fr-CA" sz="1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Quantification de graisse hépatique Cheng</a:t>
            </a:r>
            <a:r>
              <a:rPr lang="fr-CA" sz="1000" b="1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Participant de 14 ans avec une stéatose hépatique sévère à 40,7% calculée à l’aide de la formule Cheng. Prend en compte l’intensité de signal d’une région du foie et d’une région de la rate.</a:t>
            </a:r>
          </a:p>
          <a:p>
            <a:pPr algn="just"/>
            <a:endParaRPr lang="fr-CA" sz="1000" dirty="0">
              <a:solidFill>
                <a:schemeClr val="tx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C91057-8715-504C-ECA5-73ECDDC60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15" y="6912086"/>
            <a:ext cx="3088795" cy="150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49ED4-FD3B-D098-F548-62625DC7E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79" y="8493577"/>
            <a:ext cx="2114042" cy="463606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E5EF176-F57E-CB1D-C23B-A86E04F2F6DF}"/>
              </a:ext>
            </a:extLst>
          </p:cNvPr>
          <p:cNvSpPr/>
          <p:nvPr/>
        </p:nvSpPr>
        <p:spPr>
          <a:xfrm rot="3141019">
            <a:off x="595146" y="3693013"/>
            <a:ext cx="691978" cy="13541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Google Shape;65;p13">
            <a:extLst>
              <a:ext uri="{FF2B5EF4-FFF2-40B4-BE49-F238E27FC236}">
                <a16:creationId xmlns:a16="http://schemas.microsoft.com/office/drawing/2014/main" id="{C86257CC-9A0C-012C-0A2C-9A87F00C117F}"/>
              </a:ext>
            </a:extLst>
          </p:cNvPr>
          <p:cNvSpPr txBox="1"/>
          <p:nvPr/>
        </p:nvSpPr>
        <p:spPr>
          <a:xfrm>
            <a:off x="2998415" y="1501342"/>
            <a:ext cx="213507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10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Appareil IRM Philips </a:t>
            </a:r>
            <a:r>
              <a:rPr lang="fr-CA" sz="1000" i="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Ingenia</a:t>
            </a:r>
            <a:r>
              <a:rPr lang="fr-CA" sz="10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(1.5T)</a:t>
            </a:r>
            <a:endParaRPr lang="fr-CA" sz="1000" i="1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2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MÉTHODOLOGIE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CA" sz="1200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CAD141-C4CB-5B65-88BA-E094BEA5F510}"/>
              </a:ext>
            </a:extLst>
          </p:cNvPr>
          <p:cNvGrpSpPr/>
          <p:nvPr/>
        </p:nvGrpSpPr>
        <p:grpSpPr>
          <a:xfrm>
            <a:off x="110053" y="1599363"/>
            <a:ext cx="4956524" cy="1774198"/>
            <a:chOff x="5415185" y="10641160"/>
            <a:chExt cx="4956524" cy="17741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36DF02-2422-4CD2-7D2A-E096895E5C04}"/>
                </a:ext>
              </a:extLst>
            </p:cNvPr>
            <p:cNvGrpSpPr/>
            <p:nvPr/>
          </p:nvGrpSpPr>
          <p:grpSpPr>
            <a:xfrm>
              <a:off x="5415185" y="10641160"/>
              <a:ext cx="3294111" cy="523220"/>
              <a:chOff x="17154468" y="12577537"/>
              <a:chExt cx="3294111" cy="5232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102322-86A7-5B27-48F4-DF96AB711437}"/>
                  </a:ext>
                </a:extLst>
              </p:cNvPr>
              <p:cNvSpPr txBox="1"/>
              <p:nvPr/>
            </p:nvSpPr>
            <p:spPr>
              <a:xfrm>
                <a:off x="17340552" y="12577537"/>
                <a:ext cx="3108027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fr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INDEX D’INFILTRATION GRAISSEUSE (</a:t>
                </a:r>
                <a:r>
                  <a:rPr lang="fr-CA" sz="1400" b="1" kern="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HÉPATORÉNAL</a:t>
                </a:r>
                <a:r>
                  <a:rPr kumimoji="0" lang="fr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)</a:t>
                </a:r>
                <a:endParaRPr lang="fr-CA" sz="14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CF7BA6-3C08-865C-5DC6-D0C3423959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54468" y="12661960"/>
                <a:ext cx="344819" cy="344819"/>
              </a:xfrm>
              <a:prstGeom prst="ellipse">
                <a:avLst/>
              </a:prstGeom>
              <a:solidFill>
                <a:srgbClr val="A046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4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5</a:t>
                </a:r>
              </a:p>
            </p:txBody>
          </p:sp>
        </p:grpSp>
        <p:sp>
          <p:nvSpPr>
            <p:cNvPr id="10" name="Google Shape;65;p13">
              <a:extLst>
                <a:ext uri="{FF2B5EF4-FFF2-40B4-BE49-F238E27FC236}">
                  <a16:creationId xmlns:a16="http://schemas.microsoft.com/office/drawing/2014/main" id="{2B0D1F57-F051-5B45-19DF-E61461218A92}"/>
                </a:ext>
              </a:extLst>
            </p:cNvPr>
            <p:cNvSpPr txBox="1"/>
            <p:nvPr/>
          </p:nvSpPr>
          <p:spPr>
            <a:xfrm>
              <a:off x="8556635" y="11153504"/>
              <a:ext cx="1815074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fr-CA" sz="1000" b="1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Figure 5. Index hépatorénal à l’échographie</a:t>
              </a:r>
              <a:r>
                <a:rPr lang="fr-CA" sz="1000" b="1" baseline="30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</a:t>
              </a:r>
              <a:r>
                <a:rPr lang="fr-CA" sz="1000" b="1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Participante de 12 ans avec un index hépatorénal de 1,91. Un index ≥ 1,5 indique la présence de NAFLD.</a:t>
              </a:r>
              <a:endParaRPr lang="fr-CA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just"/>
              <a:endPara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4480DF-397D-AB29-AC3F-9E8CD83DF933}"/>
              </a:ext>
            </a:extLst>
          </p:cNvPr>
          <p:cNvGrpSpPr/>
          <p:nvPr/>
        </p:nvGrpSpPr>
        <p:grpSpPr>
          <a:xfrm>
            <a:off x="110346" y="4331869"/>
            <a:ext cx="4916535" cy="2132231"/>
            <a:chOff x="5403769" y="10626078"/>
            <a:chExt cx="4916535" cy="21322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ADC6B8-C2F0-9B5B-637B-B0083CBB7731}"/>
                </a:ext>
              </a:extLst>
            </p:cNvPr>
            <p:cNvGrpSpPr/>
            <p:nvPr/>
          </p:nvGrpSpPr>
          <p:grpSpPr>
            <a:xfrm>
              <a:off x="5403769" y="10626078"/>
              <a:ext cx="2585447" cy="344819"/>
              <a:chOff x="17143052" y="12562455"/>
              <a:chExt cx="2585447" cy="3448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01E73-D73D-AF84-96DB-2B12C629228B}"/>
                  </a:ext>
                </a:extLst>
              </p:cNvPr>
              <p:cNvSpPr txBox="1"/>
              <p:nvPr/>
            </p:nvSpPr>
            <p:spPr>
              <a:xfrm>
                <a:off x="17375088" y="12578097"/>
                <a:ext cx="2353411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kumimoji="0" lang="fr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ÉLASTOGRAPHIE (ÉCHO)</a:t>
                </a:r>
                <a:endParaRPr lang="fr-CA" sz="14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5C70048-6952-97C9-F3CC-F3C777F406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43052" y="12562455"/>
                <a:ext cx="344819" cy="344819"/>
              </a:xfrm>
              <a:prstGeom prst="ellipse">
                <a:avLst/>
              </a:prstGeom>
              <a:solidFill>
                <a:srgbClr val="6EA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4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6</a:t>
                </a:r>
              </a:p>
            </p:txBody>
          </p:sp>
        </p:grpSp>
        <p:sp>
          <p:nvSpPr>
            <p:cNvPr id="18" name="Google Shape;65;p13">
              <a:extLst>
                <a:ext uri="{FF2B5EF4-FFF2-40B4-BE49-F238E27FC236}">
                  <a16:creationId xmlns:a16="http://schemas.microsoft.com/office/drawing/2014/main" id="{881C1419-203B-7C7B-EE61-43C240D7A305}"/>
                </a:ext>
              </a:extLst>
            </p:cNvPr>
            <p:cNvSpPr txBox="1"/>
            <p:nvPr/>
          </p:nvSpPr>
          <p:spPr>
            <a:xfrm>
              <a:off x="8113741" y="11496455"/>
              <a:ext cx="2206563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just"/>
              <a:r>
                <a:rPr lang="fr-CA" sz="1000" b="1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Figure 6. Élastographie à l’échographie</a:t>
              </a:r>
              <a:r>
                <a:rPr lang="fr-CA" sz="1000" b="1" baseline="30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</a:t>
              </a:r>
              <a:r>
                <a:rPr lang="fr-CA" sz="1000" b="1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Participante de 12 ans avec une vitesse de propagation de (1,28 ± 0,17) m/s. </a:t>
              </a:r>
            </a:p>
            <a:p>
              <a:pPr algn="just"/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Évaluation de l’élasticité du tissu hépatique (</a:t>
              </a:r>
              <a:r>
                <a:rPr lang="fr-CA" sz="1000" b="1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fibrose</a:t>
              </a:r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 par </a:t>
              </a:r>
              <a:r>
                <a:rPr lang="fr-CA" sz="1000" i="1" dirty="0" err="1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Shear</a:t>
              </a:r>
              <a:r>
                <a:rPr lang="fr-CA" sz="1000" i="1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CA" sz="1000" i="1" dirty="0" err="1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Wave</a:t>
              </a:r>
              <a:r>
                <a:rPr lang="fr-CA" sz="1000" i="1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CA" sz="1000" i="1" dirty="0" err="1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Elastography</a:t>
              </a:r>
              <a:r>
                <a:rPr lang="fr-CA" sz="1000" dirty="0">
                  <a:solidFill>
                    <a:schemeClr val="tx2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(SWE). </a:t>
              </a:r>
              <a:endParaRPr lang="fr-CA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FD765AE-A96A-1100-A07D-D1190D7B4867}"/>
              </a:ext>
            </a:extLst>
          </p:cNvPr>
          <p:cNvSpPr txBox="1"/>
          <p:nvPr/>
        </p:nvSpPr>
        <p:spPr>
          <a:xfrm>
            <a:off x="342089" y="6651592"/>
            <a:ext cx="245191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CA" sz="14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ÉVALUATION SUBJECTIVE</a:t>
            </a:r>
            <a:endParaRPr lang="fr-CA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D0F102-4754-722C-7E8E-D8026EFC51AA}"/>
              </a:ext>
            </a:extLst>
          </p:cNvPr>
          <p:cNvSpPr>
            <a:spLocks noChangeAspect="1"/>
          </p:cNvSpPr>
          <p:nvPr/>
        </p:nvSpPr>
        <p:spPr>
          <a:xfrm>
            <a:off x="110053" y="6635950"/>
            <a:ext cx="344819" cy="344819"/>
          </a:xfrm>
          <a:prstGeom prst="ellipse">
            <a:avLst/>
          </a:prstGeom>
          <a:solidFill>
            <a:srgbClr val="1B5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</p:txBody>
      </p:sp>
      <p:sp>
        <p:nvSpPr>
          <p:cNvPr id="26" name="Google Shape;65;p13">
            <a:extLst>
              <a:ext uri="{FF2B5EF4-FFF2-40B4-BE49-F238E27FC236}">
                <a16:creationId xmlns:a16="http://schemas.microsoft.com/office/drawing/2014/main" id="{DB65A45A-EC32-37F7-3948-D1051C9FE00A}"/>
              </a:ext>
            </a:extLst>
          </p:cNvPr>
          <p:cNvSpPr txBox="1"/>
          <p:nvPr/>
        </p:nvSpPr>
        <p:spPr>
          <a:xfrm>
            <a:off x="2853162" y="6910150"/>
            <a:ext cx="2179991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Figure 7. Évaluation subjective à l’échographie</a:t>
            </a:r>
            <a:r>
              <a:rPr lang="fr-CA" sz="1000" b="1" baseline="30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Participante de 12 ans avec un stade de </a:t>
            </a:r>
            <a:r>
              <a:rPr lang="fr-CA" sz="1000" i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NAFLD</a:t>
            </a:r>
            <a:r>
              <a:rPr lang="fr-CA" sz="1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évalué sévère selon les critères subjectifs.</a:t>
            </a:r>
            <a:endParaRPr lang="fr-CA" sz="10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1D0F7-A4C9-BF06-4C03-A9115CEF9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4" t="10797" r="129" b="10612"/>
          <a:stretch/>
        </p:blipFill>
        <p:spPr>
          <a:xfrm>
            <a:off x="110053" y="2178678"/>
            <a:ext cx="3108027" cy="2047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EF6F1C-03D5-86C8-40A8-CFB33842E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46" y="4726666"/>
            <a:ext cx="2716244" cy="1780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AC77C-B54B-CB81-FE83-39BF28149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04" b="12819"/>
          <a:stretch/>
        </p:blipFill>
        <p:spPr>
          <a:xfrm>
            <a:off x="110053" y="7026698"/>
            <a:ext cx="2743109" cy="188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50CECA-11AF-CDDD-7B71-A94ACC82AF00}"/>
              </a:ext>
            </a:extLst>
          </p:cNvPr>
          <p:cNvSpPr/>
          <p:nvPr/>
        </p:nvSpPr>
        <p:spPr>
          <a:xfrm>
            <a:off x="1983036" y="5245314"/>
            <a:ext cx="418641" cy="371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DABECCF-DBBF-A7D4-B6D3-7BE2A5D8A65F}"/>
              </a:ext>
            </a:extLst>
          </p:cNvPr>
          <p:cNvCxnSpPr>
            <a:cxnSpLocks/>
          </p:cNvCxnSpPr>
          <p:nvPr/>
        </p:nvCxnSpPr>
        <p:spPr>
          <a:xfrm flipV="1">
            <a:off x="2401677" y="4930682"/>
            <a:ext cx="849826" cy="459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65;p13">
            <a:extLst>
              <a:ext uri="{FF2B5EF4-FFF2-40B4-BE49-F238E27FC236}">
                <a16:creationId xmlns:a16="http://schemas.microsoft.com/office/drawing/2014/main" id="{C07A19D0-3115-7C43-3894-FAC8370C172E}"/>
              </a:ext>
            </a:extLst>
          </p:cNvPr>
          <p:cNvSpPr txBox="1"/>
          <p:nvPr/>
        </p:nvSpPr>
        <p:spPr>
          <a:xfrm>
            <a:off x="3245231" y="4501399"/>
            <a:ext cx="1510837" cy="73863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 présence de fibrose : </a:t>
            </a:r>
          </a:p>
          <a:p>
            <a:pPr algn="just"/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Élasticité </a:t>
            </a:r>
            <a:r>
              <a:rPr lang="fr-CA" sz="9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↓</a:t>
            </a:r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just"/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Rigidité </a:t>
            </a:r>
            <a:r>
              <a:rPr lang="fr-CA" sz="9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↑</a:t>
            </a:r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just"/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Vitesse de propagation </a:t>
            </a:r>
            <a:r>
              <a:rPr lang="fr-CA" sz="900" dirty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↑ </a:t>
            </a:r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33" name="Google Shape;65;p13">
            <a:extLst>
              <a:ext uri="{FF2B5EF4-FFF2-40B4-BE49-F238E27FC236}">
                <a16:creationId xmlns:a16="http://schemas.microsoft.com/office/drawing/2014/main" id="{D8CE8E10-AEE5-CB4B-34AA-B841B8ED7F41}"/>
              </a:ext>
            </a:extLst>
          </p:cNvPr>
          <p:cNvSpPr txBox="1"/>
          <p:nvPr/>
        </p:nvSpPr>
        <p:spPr>
          <a:xfrm>
            <a:off x="3278655" y="3215923"/>
            <a:ext cx="1787922" cy="1015632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Index hépatorénal =</a:t>
            </a:r>
          </a:p>
          <a:p>
            <a:pPr algn="ctr"/>
            <a:r>
              <a:rPr lang="fr-CA" sz="9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échogénicité du parenchyme hépatique</a:t>
            </a:r>
          </a:p>
          <a:p>
            <a:pPr algn="ctr"/>
            <a:r>
              <a:rPr lang="fr-CA" sz="9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÷</a:t>
            </a:r>
          </a:p>
          <a:p>
            <a:pPr algn="ctr"/>
            <a:r>
              <a:rPr lang="fr-CA" sz="9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échogénicité du cortex rénal</a:t>
            </a:r>
          </a:p>
          <a:p>
            <a:pPr algn="ctr"/>
            <a:r>
              <a:rPr lang="fr-CA" sz="9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(Logiciel </a:t>
            </a:r>
            <a:r>
              <a:rPr lang="fr-CA" sz="900" b="1" i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ImageJ</a:t>
            </a:r>
            <a:r>
              <a:rPr lang="fr-CA" sz="9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34" name="Google Shape;65;p13">
            <a:extLst>
              <a:ext uri="{FF2B5EF4-FFF2-40B4-BE49-F238E27FC236}">
                <a16:creationId xmlns:a16="http://schemas.microsoft.com/office/drawing/2014/main" id="{157EB176-2391-442A-C2AD-8CF0B9908846}"/>
              </a:ext>
            </a:extLst>
          </p:cNvPr>
          <p:cNvSpPr txBox="1"/>
          <p:nvPr/>
        </p:nvSpPr>
        <p:spPr>
          <a:xfrm>
            <a:off x="2695793" y="7836768"/>
            <a:ext cx="2337359" cy="600134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indent="-228600">
              <a:buAutoNum type="arabicPeriod"/>
            </a:pPr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Foie lumineux</a:t>
            </a:r>
          </a:p>
          <a:p>
            <a:pPr marL="228600" indent="-228600">
              <a:buAutoNum type="arabicPeriod"/>
            </a:pPr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Vaisseaux intra-hépatiques atténués</a:t>
            </a:r>
          </a:p>
          <a:p>
            <a:pPr marL="228600" indent="-228600">
              <a:buAutoNum type="arabicPeriod"/>
            </a:pPr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Diaphragme atténué</a:t>
            </a:r>
          </a:p>
        </p:txBody>
      </p:sp>
      <p:sp>
        <p:nvSpPr>
          <p:cNvPr id="37" name="Google Shape;65;p13">
            <a:extLst>
              <a:ext uri="{FF2B5EF4-FFF2-40B4-BE49-F238E27FC236}">
                <a16:creationId xmlns:a16="http://schemas.microsoft.com/office/drawing/2014/main" id="{AA19EED6-DBC0-E8CC-79A5-B165FAEE0582}"/>
              </a:ext>
            </a:extLst>
          </p:cNvPr>
          <p:cNvSpPr txBox="1"/>
          <p:nvPr/>
        </p:nvSpPr>
        <p:spPr>
          <a:xfrm>
            <a:off x="393595" y="5324424"/>
            <a:ext cx="1164528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7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foie</a:t>
            </a:r>
            <a:endParaRPr lang="fr-CA" sz="7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Google Shape;65;p13">
            <a:extLst>
              <a:ext uri="{FF2B5EF4-FFF2-40B4-BE49-F238E27FC236}">
                <a16:creationId xmlns:a16="http://schemas.microsoft.com/office/drawing/2014/main" id="{97E7FF92-A16D-5F62-01E8-AA85FE85A24B}"/>
              </a:ext>
            </a:extLst>
          </p:cNvPr>
          <p:cNvSpPr txBox="1"/>
          <p:nvPr/>
        </p:nvSpPr>
        <p:spPr>
          <a:xfrm>
            <a:off x="3460460" y="1582173"/>
            <a:ext cx="168765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CA" sz="10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Appareil d’échographie Toshiba Aplio500</a:t>
            </a:r>
            <a:endParaRPr lang="fr-CA" sz="1000" i="1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Google Shape;65;p13">
            <a:extLst>
              <a:ext uri="{FF2B5EF4-FFF2-40B4-BE49-F238E27FC236}">
                <a16:creationId xmlns:a16="http://schemas.microsoft.com/office/drawing/2014/main" id="{71B74EDD-B142-681A-63F0-7E0374993850}"/>
              </a:ext>
            </a:extLst>
          </p:cNvPr>
          <p:cNvSpPr txBox="1"/>
          <p:nvPr/>
        </p:nvSpPr>
        <p:spPr>
          <a:xfrm>
            <a:off x="1725903" y="8621583"/>
            <a:ext cx="1324303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1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Toshiba Aplio500</a:t>
            </a:r>
            <a:endParaRPr lang="fr-CA" sz="1000" i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4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RÉSULTATS ET DISCUSSION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CA" sz="12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B5C5A188-C755-184A-8902-024B3C71D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" t="4312" r="10686" b="1602"/>
          <a:stretch/>
        </p:blipFill>
        <p:spPr>
          <a:xfrm>
            <a:off x="2426538" y="1763999"/>
            <a:ext cx="2707611" cy="1631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0B4E69-387A-6C6B-18BB-58BA45CF0765}"/>
              </a:ext>
            </a:extLst>
          </p:cNvPr>
          <p:cNvSpPr/>
          <p:nvPr/>
        </p:nvSpPr>
        <p:spPr>
          <a:xfrm>
            <a:off x="142762" y="1943096"/>
            <a:ext cx="2293127" cy="194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4C81-F234-CCDC-5C3F-28E68C42D6B8}"/>
              </a:ext>
            </a:extLst>
          </p:cNvPr>
          <p:cNvSpPr txBox="1"/>
          <p:nvPr/>
        </p:nvSpPr>
        <p:spPr>
          <a:xfrm>
            <a:off x="139954" y="1584903"/>
            <a:ext cx="2293128" cy="371998"/>
          </a:xfrm>
          <a:prstGeom prst="rect">
            <a:avLst/>
          </a:prstGeom>
          <a:solidFill>
            <a:srgbClr val="EA9999"/>
          </a:solidFill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fr-CA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6B2E7-CD79-1748-8F14-794924AC78BF}"/>
              </a:ext>
            </a:extLst>
          </p:cNvPr>
          <p:cNvSpPr txBox="1"/>
          <p:nvPr/>
        </p:nvSpPr>
        <p:spPr>
          <a:xfrm>
            <a:off x="209320" y="1999777"/>
            <a:ext cx="216001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N=20, total de 50 visites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Taux de 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recrutement</a:t>
            </a: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17/an (objectif de 20/an)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Taux de 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perte de suivi </a:t>
            </a: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10%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000" dirty="0">
                <a:solidFill>
                  <a:srgbClr val="000000"/>
                </a:solidFill>
                <a:latin typeface="Roboto" panose="02000000000000000000" pitchFamily="2" charset="0"/>
              </a:rPr>
              <a:t>Observance évaluée : 98%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Remplissage du 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cahier alimentaire </a:t>
            </a: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90%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000" dirty="0">
                <a:solidFill>
                  <a:srgbClr val="000000"/>
                </a:solidFill>
                <a:latin typeface="Roboto" panose="02000000000000000000" pitchFamily="2" charset="0"/>
              </a:rPr>
              <a:t>Appréciation du déroulement des visites : 94% très satisfait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Aucun effet indésirable aux polyphénols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7B9D3-A552-11D5-F7F0-E07B5B89F237}"/>
              </a:ext>
            </a:extLst>
          </p:cNvPr>
          <p:cNvSpPr txBox="1"/>
          <p:nvPr/>
        </p:nvSpPr>
        <p:spPr>
          <a:xfrm>
            <a:off x="184311" y="1640889"/>
            <a:ext cx="22085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A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DATE DU 1</a:t>
            </a:r>
            <a:r>
              <a:rPr lang="fr-CA" sz="1000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</a:t>
            </a:r>
            <a:r>
              <a:rPr lang="fr-CA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JANVIER 2023</a:t>
            </a:r>
          </a:p>
        </p:txBody>
      </p:sp>
      <p:pic>
        <p:nvPicPr>
          <p:cNvPr id="11" name="Drawing 0" descr="img.eps">
            <a:extLst>
              <a:ext uri="{FF2B5EF4-FFF2-40B4-BE49-F238E27FC236}">
                <a16:creationId xmlns:a16="http://schemas.microsoft.com/office/drawing/2014/main" id="{EB61C103-A403-864B-99BD-B53BB32BFA06}"/>
              </a:ext>
            </a:extLst>
          </p:cNvPr>
          <p:cNvPicPr/>
          <p:nvPr/>
        </p:nvPicPr>
        <p:blipFill rotWithShape="1">
          <a:blip r:embed="rId4"/>
          <a:srcRect t="5801" r="2551" b="1064"/>
          <a:stretch/>
        </p:blipFill>
        <p:spPr bwMode="auto">
          <a:xfrm>
            <a:off x="1515291" y="3946011"/>
            <a:ext cx="3519938" cy="207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65;p13">
            <a:extLst>
              <a:ext uri="{FF2B5EF4-FFF2-40B4-BE49-F238E27FC236}">
                <a16:creationId xmlns:a16="http://schemas.microsoft.com/office/drawing/2014/main" id="{22593653-77D2-4982-43AA-C5251A31B30A}"/>
              </a:ext>
            </a:extLst>
          </p:cNvPr>
          <p:cNvSpPr txBox="1"/>
          <p:nvPr/>
        </p:nvSpPr>
        <p:spPr>
          <a:xfrm>
            <a:off x="2452719" y="3332209"/>
            <a:ext cx="2664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Figure 8. </a:t>
            </a:r>
            <a:r>
              <a:rPr lang="fr-CA" sz="1000" b="1" dirty="0" err="1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Flowchart</a:t>
            </a:r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recrutement en date du 1</a:t>
            </a:r>
            <a:r>
              <a:rPr lang="fr-CA" sz="1000" b="1" baseline="300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</a:t>
            </a:r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janvier 2023.</a:t>
            </a:r>
            <a:endParaRPr lang="fr-CA" sz="10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Google Shape;65;p13">
            <a:extLst>
              <a:ext uri="{FF2B5EF4-FFF2-40B4-BE49-F238E27FC236}">
                <a16:creationId xmlns:a16="http://schemas.microsoft.com/office/drawing/2014/main" id="{00979765-D846-96B0-AD3F-D483179ED69A}"/>
              </a:ext>
            </a:extLst>
          </p:cNvPr>
          <p:cNvSpPr txBox="1"/>
          <p:nvPr/>
        </p:nvSpPr>
        <p:spPr>
          <a:xfrm>
            <a:off x="180079" y="3914055"/>
            <a:ext cx="133521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Figure 9. </a:t>
            </a:r>
            <a:r>
              <a:rPr lang="fr-CA" sz="1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</a:t>
            </a:r>
            <a:r>
              <a:rPr lang="fr-CA" sz="1000" b="1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ombre cumulatif de participants recrutés chaque mois jusqu’à janvier 2023.</a:t>
            </a:r>
            <a:endParaRPr lang="fr-CA" sz="10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ABA7579-07FD-5E1D-5C44-398ADA7A9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"/>
          <a:stretch/>
        </p:blipFill>
        <p:spPr bwMode="auto">
          <a:xfrm>
            <a:off x="32532" y="5998074"/>
            <a:ext cx="3980668" cy="30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E570FC-8EF9-B4A3-C4FD-B8D26821FB75}"/>
              </a:ext>
            </a:extLst>
          </p:cNvPr>
          <p:cNvSpPr/>
          <p:nvPr/>
        </p:nvSpPr>
        <p:spPr>
          <a:xfrm>
            <a:off x="3997675" y="6244811"/>
            <a:ext cx="1037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baseline="30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</a:t>
            </a:r>
            <a:r>
              <a:rPr lang="fr-FR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Différence statistiquement significative</a:t>
            </a:r>
          </a:p>
          <a:p>
            <a:endParaRPr lang="fr-FR" sz="9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900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fr-FR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Analyses réalisées en date d’août 2022 (17 participants)</a:t>
            </a:r>
          </a:p>
          <a:p>
            <a:endParaRPr lang="fr-FR" sz="9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: Le test de </a:t>
            </a:r>
            <a:r>
              <a:rPr lang="fr-CA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Wilcoxon</a:t>
            </a:r>
            <a:r>
              <a:rPr lang="fr-CA" sz="9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été utilisé pour cette valeur </a:t>
            </a:r>
            <a:endParaRPr lang="fr-FR" sz="9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9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F64371-1C1D-5FB0-E098-5905A40901E8}"/>
              </a:ext>
            </a:extLst>
          </p:cNvPr>
          <p:cNvSpPr txBox="1"/>
          <p:nvPr/>
        </p:nvSpPr>
        <p:spPr>
          <a:xfrm>
            <a:off x="3660439" y="6196373"/>
            <a:ext cx="243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4911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CA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1C0F6-51DC-CE55-36BC-AF8B395A6DCC}"/>
              </a:ext>
            </a:extLst>
          </p:cNvPr>
          <p:cNvSpPr txBox="1"/>
          <p:nvPr/>
        </p:nvSpPr>
        <p:spPr>
          <a:xfrm>
            <a:off x="239011" y="1644764"/>
            <a:ext cx="4680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A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ANALYSES RÉALISÉES EN DATE D’AOÛT 2022 (N=17)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7769" y="1969368"/>
            <a:ext cx="102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fr-FR" sz="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Analyses réalisées en date d’août 2022 (17 participants)</a:t>
            </a:r>
          </a:p>
          <a:p>
            <a:endParaRPr lang="fr-FR" sz="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CA" sz="800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 </a:t>
            </a:r>
            <a:r>
              <a:rPr lang="fr-CA" sz="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fr-CA" sz="800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calculable, car l’erreur standard de la différence est nulle</a:t>
            </a:r>
          </a:p>
          <a:p>
            <a:endParaRPr lang="fr-CA" sz="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CA" sz="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: Le test de </a:t>
            </a:r>
            <a:r>
              <a:rPr lang="fr-CA" sz="8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Wilcoxon</a:t>
            </a:r>
            <a:r>
              <a:rPr lang="fr-CA" sz="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été utilisé pour cette valeur </a:t>
            </a:r>
            <a:endParaRPr lang="fr-FR" sz="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C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1D9A22-B03F-2773-5FF3-6179B5E70BDB}"/>
              </a:ext>
            </a:extLst>
          </p:cNvPr>
          <p:cNvGrpSpPr/>
          <p:nvPr/>
        </p:nvGrpSpPr>
        <p:grpSpPr>
          <a:xfrm>
            <a:off x="84610" y="1518119"/>
            <a:ext cx="4085413" cy="7158217"/>
            <a:chOff x="76518" y="1282312"/>
            <a:chExt cx="4085413" cy="7158217"/>
          </a:xfrm>
        </p:grpSpPr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78219CE1-3D7F-1C47-8EF9-6409B71177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56"/>
            <a:stretch/>
          </p:blipFill>
          <p:spPr bwMode="auto">
            <a:xfrm>
              <a:off x="76518" y="1282312"/>
              <a:ext cx="4085413" cy="715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014D22-3038-76C9-2FA1-C9FF31AAE6DC}"/>
                </a:ext>
              </a:extLst>
            </p:cNvPr>
            <p:cNvSpPr txBox="1"/>
            <p:nvPr/>
          </p:nvSpPr>
          <p:spPr>
            <a:xfrm>
              <a:off x="501851" y="1295605"/>
              <a:ext cx="76000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dirty="0">
                  <a:solidFill>
                    <a:schemeClr val="tx1">
                      <a:lumMod val="50000"/>
                    </a:schemeClr>
                  </a:solidFill>
                </a:rPr>
                <a:t>2.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DD6970F-B7A0-7330-0360-9DACDF5C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RÉSULTATS ET DISCUSSION</a:t>
            </a:r>
          </a:p>
        </p:txBody>
      </p:sp>
    </p:spTree>
    <p:extLst>
      <p:ext uri="{BB962C8B-B14F-4D97-AF65-F5344CB8AC3E}">
        <p14:creationId xmlns:p14="http://schemas.microsoft.com/office/powerpoint/2010/main" val="239942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EC9-2E13-5C55-5519-48B51CA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" y="1136664"/>
            <a:ext cx="4629150" cy="526197"/>
          </a:xfrm>
        </p:spPr>
        <p:txBody>
          <a:bodyPr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RÉSULTATS ET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D95B-D89D-AA8C-49A4-4981F51A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70" y="6500897"/>
            <a:ext cx="1609786" cy="1819970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NAFLD moyenne observée à l’imagerie hépatique </a:t>
            </a:r>
            <a:r>
              <a:rPr lang="fr-CA" sz="11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↓</a:t>
            </a:r>
            <a:r>
              <a:rPr lang="fr-CA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davantage après la prise de polyphénols</a:t>
            </a:r>
            <a:r>
              <a:rPr lang="fr-C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(mais non significativement) pour le groupe polyphénols (B) comparativement au groupe contrôle (A)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EE71D24-985B-C1D9-DDF0-039D4D7B6EAF}"/>
              </a:ext>
            </a:extLst>
          </p:cNvPr>
          <p:cNvSpPr txBox="1">
            <a:spLocks/>
          </p:cNvSpPr>
          <p:nvPr/>
        </p:nvSpPr>
        <p:spPr bwMode="auto">
          <a:xfrm>
            <a:off x="0" y="133003"/>
            <a:ext cx="5134149" cy="8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Effet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polyphénols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sur la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stéatose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hépatique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chez les adolescents vivant avec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obésité</a:t>
            </a:r>
            <a:r>
              <a:rPr lang="en-US" sz="16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étude </a:t>
            </a:r>
            <a:r>
              <a:rPr lang="en-US" sz="16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pilote</a:t>
            </a:r>
            <a:endParaRPr lang="en-US" sz="16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5EC3D2-4F3C-5F5B-8276-71A2795EAFE9}"/>
              </a:ext>
            </a:extLst>
          </p:cNvPr>
          <p:cNvSpPr txBox="1">
            <a:spLocks/>
          </p:cNvSpPr>
          <p:nvPr/>
        </p:nvSpPr>
        <p:spPr bwMode="auto">
          <a:xfrm>
            <a:off x="9351" y="703471"/>
            <a:ext cx="5134149" cy="3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717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3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13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100" b="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1100" b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 Caroline Truong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3A588-325A-EE32-20EC-6021C15742CD}"/>
              </a:ext>
            </a:extLst>
          </p:cNvPr>
          <p:cNvSpPr txBox="1"/>
          <p:nvPr/>
        </p:nvSpPr>
        <p:spPr>
          <a:xfrm>
            <a:off x="2728416" y="3761682"/>
            <a:ext cx="3318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?</a:t>
            </a:r>
            <a:endParaRPr lang="en-CA" sz="12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346BA4-16EE-0426-56AE-4AC4200A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0" y="1788733"/>
            <a:ext cx="3247771" cy="3191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A31A2C-92A8-5999-BD0F-3BB5CE0E3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4" y="5312377"/>
            <a:ext cx="3247771" cy="31647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DBE1226-6F2E-5820-4314-A0E97EA3B3F2}"/>
              </a:ext>
            </a:extLst>
          </p:cNvPr>
          <p:cNvGrpSpPr/>
          <p:nvPr/>
        </p:nvGrpSpPr>
        <p:grpSpPr>
          <a:xfrm>
            <a:off x="688638" y="1540683"/>
            <a:ext cx="2009996" cy="298912"/>
            <a:chOff x="266297" y="3869462"/>
            <a:chExt cx="2009996" cy="2989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078BB7-FCA1-D48B-6F3D-7DCDE48828AC}"/>
                </a:ext>
              </a:extLst>
            </p:cNvPr>
            <p:cNvSpPr txBox="1"/>
            <p:nvPr/>
          </p:nvSpPr>
          <p:spPr>
            <a:xfrm>
              <a:off x="266297" y="3869462"/>
              <a:ext cx="2009996" cy="2989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F6EAB2-5083-44C8-85D5-4C8B170D07A4}"/>
                </a:ext>
              </a:extLst>
            </p:cNvPr>
            <p:cNvSpPr txBox="1"/>
            <p:nvPr/>
          </p:nvSpPr>
          <p:spPr>
            <a:xfrm>
              <a:off x="345044" y="3880418"/>
              <a:ext cx="185250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CA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GROUPE CONTRÔLE (A)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0610F-56EE-7C5A-3E4F-C8450C908C69}"/>
              </a:ext>
            </a:extLst>
          </p:cNvPr>
          <p:cNvGrpSpPr/>
          <p:nvPr/>
        </p:nvGrpSpPr>
        <p:grpSpPr>
          <a:xfrm>
            <a:off x="567464" y="5053529"/>
            <a:ext cx="2252342" cy="298912"/>
            <a:chOff x="191266" y="3869461"/>
            <a:chExt cx="2252342" cy="2989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410F7F-D3D8-4764-5975-D0572321D503}"/>
                </a:ext>
              </a:extLst>
            </p:cNvPr>
            <p:cNvSpPr txBox="1"/>
            <p:nvPr/>
          </p:nvSpPr>
          <p:spPr>
            <a:xfrm>
              <a:off x="191266" y="3869461"/>
              <a:ext cx="2252342" cy="298912"/>
            </a:xfrm>
            <a:prstGeom prst="rect">
              <a:avLst/>
            </a:prstGeom>
            <a:solidFill>
              <a:srgbClr val="94C47E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endParaRPr lang="fr-CA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02B5C9-A234-30A0-635B-F997EA8CECDE}"/>
                </a:ext>
              </a:extLst>
            </p:cNvPr>
            <p:cNvSpPr txBox="1"/>
            <p:nvPr/>
          </p:nvSpPr>
          <p:spPr>
            <a:xfrm>
              <a:off x="258014" y="3891374"/>
              <a:ext cx="21188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-CA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GROUPE POLYPHÉNOLS (B)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0C1AEE8-DF7C-EC46-6E65-AA16596C378E}"/>
              </a:ext>
            </a:extLst>
          </p:cNvPr>
          <p:cNvSpPr txBox="1"/>
          <p:nvPr/>
        </p:nvSpPr>
        <p:spPr>
          <a:xfrm>
            <a:off x="3281302" y="1733118"/>
            <a:ext cx="17909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1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Graphique 1. 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Comparaison des valeurs moyennes obtenues à partir de chaque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modalite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́ d’imagerie pour le groupe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contrôle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(n=10).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06B97B-56E5-55F7-58A5-E91C27998D9D}"/>
              </a:ext>
            </a:extLst>
          </p:cNvPr>
          <p:cNvSpPr txBox="1"/>
          <p:nvPr/>
        </p:nvSpPr>
        <p:spPr>
          <a:xfrm>
            <a:off x="3266026" y="5238646"/>
            <a:ext cx="17909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1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Graphique 2. 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Comparaison des valeurs moyennes obtenues à partir de chaque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modalite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́ d’imagerie pour le groupe polyphénols (n=7). </a:t>
            </a:r>
          </a:p>
        </p:txBody>
      </p:sp>
    </p:spTree>
    <p:extLst>
      <p:ext uri="{BB962C8B-B14F-4D97-AF65-F5344CB8AC3E}">
        <p14:creationId xmlns:p14="http://schemas.microsoft.com/office/powerpoint/2010/main" val="2535383645"/>
      </p:ext>
    </p:extLst>
  </p:cSld>
  <p:clrMapOvr>
    <a:masterClrMapping/>
  </p:clrMapOvr>
</p:sld>
</file>

<file path=ppt/theme/theme1.xml><?xml version="1.0" encoding="utf-8"?>
<a:theme xmlns:a="http://schemas.openxmlformats.org/drawingml/2006/main" name="CHUM Pot 16_9 final">
  <a:themeElements>
    <a:clrScheme name="Personnalisée 5">
      <a:dk1>
        <a:srgbClr val="004071"/>
      </a:dk1>
      <a:lt1>
        <a:sysClr val="window" lastClr="FFFFFF"/>
      </a:lt1>
      <a:dk2>
        <a:srgbClr val="000000"/>
      </a:dk2>
      <a:lt2>
        <a:srgbClr val="6DCFF6"/>
      </a:lt2>
      <a:accent1>
        <a:srgbClr val="004071"/>
      </a:accent1>
      <a:accent2>
        <a:srgbClr val="6DCFF6"/>
      </a:accent2>
      <a:accent3>
        <a:srgbClr val="FFFCD5"/>
      </a:accent3>
      <a:accent4>
        <a:srgbClr val="72BF44"/>
      </a:accent4>
      <a:accent5>
        <a:srgbClr val="00A88E"/>
      </a:accent5>
      <a:accent6>
        <a:srgbClr val="2FABCA"/>
      </a:accent6>
      <a:hlink>
        <a:srgbClr val="63635F"/>
      </a:hlink>
      <a:folHlink>
        <a:srgbClr val="8887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verticale_2" id="{ADC2230F-57A1-2C48-9617-5710B8A131B9}" vid="{68CC2C2B-3B2E-0B4A-9F3B-8B8F08989E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verticale_2</Template>
  <TotalTime>6701</TotalTime>
  <Words>1821</Words>
  <Application>Microsoft Macintosh PowerPoint</Application>
  <PresentationFormat>On-screen Show (16:9)</PresentationFormat>
  <Paragraphs>177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Roboto</vt:lpstr>
      <vt:lpstr>Times New Roman</vt:lpstr>
      <vt:lpstr>CHUM Pot 16_9 final</vt:lpstr>
      <vt:lpstr>EFFET DES POLYPHÉNOLS SUR LA STÉATOSE HÉPATIQUE CHEZ LES ADOLESCENTS VIVANT AVEC OBÉSITÉ : ÉTUDE PILOTE</vt:lpstr>
      <vt:lpstr>PROBLÉMATIQUE</vt:lpstr>
      <vt:lpstr>OBJECTIFS ET HYPOTHÈSES</vt:lpstr>
      <vt:lpstr>MÉTHODOLOGIE</vt:lpstr>
      <vt:lpstr>MÉTHODOLOGIE</vt:lpstr>
      <vt:lpstr>MÉTHODOLOGIE</vt:lpstr>
      <vt:lpstr>RÉSULTATS ET DISCUSSION</vt:lpstr>
      <vt:lpstr>RÉSULTATS ET DISCUSSION</vt:lpstr>
      <vt:lpstr>RÉSULTATS ET DISCUSSION</vt:lpstr>
      <vt:lpstr>CONCLUSION</vt:lpstr>
      <vt:lpstr>RÉFÉRENCES</vt:lpstr>
    </vt:vector>
  </TitlesOfParts>
  <Company>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Chalifour Mireille</dc:creator>
  <cp:lastModifiedBy>Caroline Truong</cp:lastModifiedBy>
  <cp:revision>37</cp:revision>
  <dcterms:created xsi:type="dcterms:W3CDTF">2018-10-24T18:50:19Z</dcterms:created>
  <dcterms:modified xsi:type="dcterms:W3CDTF">2023-04-14T00:41:57Z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2023-01-15T22:15:21Z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566da5b0-7372-4986-9a2b-ff1afa22cf12</vt:lpwstr>
  </property>
  <property fmtid="{D5CDD505-2E9C-101B-9397-08002B2CF9AE}" pid="8" name="MSIP_Label_6a7d8d5d-78e2-4a62-9fcd-016eb5e4c57c_ContentBits">
    <vt:lpwstr>0</vt:lpwstr>
  </property>
</Properties>
</file>