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62" r:id="rId2"/>
    <p:sldId id="263" r:id="rId3"/>
    <p:sldId id="264" r:id="rId4"/>
    <p:sldId id="265" r:id="rId5"/>
    <p:sldId id="266" r:id="rId6"/>
    <p:sldId id="269" r:id="rId7"/>
    <p:sldId id="267" r:id="rId8"/>
    <p:sldId id="272" r:id="rId9"/>
    <p:sldId id="270" r:id="rId10"/>
    <p:sldId id="268" r:id="rId11"/>
  </p:sldIdLst>
  <p:sldSz cx="5143500" cy="9144000" type="screen16x9"/>
  <p:notesSz cx="6858000" cy="9144000"/>
  <p:defaultTextStyle>
    <a:defPPr>
      <a:defRPr lang="fr-FR"/>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000"/>
    <a:srgbClr val="006BB6"/>
    <a:srgbClr val="6DCF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32" autoAdjust="0"/>
    <p:restoredTop sz="94671"/>
  </p:normalViewPr>
  <p:slideViewPr>
    <p:cSldViewPr snapToGrid="0" showGuides="1">
      <p:cViewPr>
        <p:scale>
          <a:sx n="120" d="100"/>
          <a:sy n="120" d="100"/>
        </p:scale>
        <p:origin x="2872" y="144"/>
      </p:cViewPr>
      <p:guideLst>
        <p:guide orient="horz" pos="2880"/>
        <p:guide pos="1620"/>
      </p:guideLst>
    </p:cSldViewPr>
  </p:slideViewPr>
  <p:notesTextViewPr>
    <p:cViewPr>
      <p:scale>
        <a:sx n="1" d="1"/>
        <a:sy n="1" d="1"/>
      </p:scale>
      <p:origin x="0" y="0"/>
    </p:cViewPr>
  </p:notesTextViewPr>
  <p:notesViewPr>
    <p:cSldViewPr snapToGrid="0" showGuides="1">
      <p:cViewPr varScale="1">
        <p:scale>
          <a:sx n="70" d="100"/>
          <a:sy n="70" d="100"/>
        </p:scale>
        <p:origin x="193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fr-CA"/>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F00A798-C28D-624B-A52F-C2988C920C32}" type="datetimeFigureOut">
              <a:rPr lang="fr-CA" altLang="en-US"/>
              <a:pPr/>
              <a:t>2023-02-01</a:t>
            </a:fld>
            <a:endParaRPr lang="fr-CA" alt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fr-CA"/>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23149F2-E964-4844-A62A-475F55834C0A}" type="slidenum">
              <a:rPr lang="fr-CA" altLang="en-US"/>
              <a:pPr/>
              <a:t>‹#›</a:t>
            </a:fld>
            <a:endParaRPr lang="fr-CA" altLang="en-US"/>
          </a:p>
        </p:txBody>
      </p:sp>
    </p:spTree>
    <p:extLst>
      <p:ext uri="{BB962C8B-B14F-4D97-AF65-F5344CB8AC3E}">
        <p14:creationId xmlns:p14="http://schemas.microsoft.com/office/powerpoint/2010/main" val="783096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DC5D600-F638-FB42-9B76-9BE0B7330CB0}" type="datetimeFigureOut">
              <a:rPr lang="fr-CA" altLang="en-US"/>
              <a:pPr/>
              <a:t>2023-02-01</a:t>
            </a:fld>
            <a:endParaRPr lang="fr-CA" altLang="en-US"/>
          </a:p>
        </p:txBody>
      </p:sp>
      <p:sp>
        <p:nvSpPr>
          <p:cNvPr id="4" name="Espace réservé de l'image des diapositives 3"/>
          <p:cNvSpPr>
            <a:spLocks noGrp="1" noRot="1" noChangeAspect="1"/>
          </p:cNvSpPr>
          <p:nvPr>
            <p:ph type="sldImg" idx="2"/>
          </p:nvPr>
        </p:nvSpPr>
        <p:spPr>
          <a:xfrm>
            <a:off x="2463800" y="685800"/>
            <a:ext cx="1930400" cy="3429000"/>
          </a:xfrm>
          <a:prstGeom prst="rect">
            <a:avLst/>
          </a:prstGeom>
          <a:noFill/>
          <a:ln w="12700">
            <a:solidFill>
              <a:prstClr val="black"/>
            </a:solidFill>
          </a:ln>
        </p:spPr>
        <p:txBody>
          <a:bodyPr vert="horz" lIns="91440" tIns="45720" rIns="91440" bIns="45720" rtlCol="0" anchor="ctr"/>
          <a:lstStyle/>
          <a:p>
            <a:pPr lvl="0"/>
            <a:endParaRPr lang="fr-CA"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FR" altLang="en-US"/>
              <a:t>Modifiez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8A56BD8-2BF2-1147-AA5B-A97EA98A41BE}" type="slidenum">
              <a:rPr lang="fr-CA" altLang="en-US"/>
              <a:pPr/>
              <a:t>‹#›</a:t>
            </a:fld>
            <a:endParaRPr lang="fr-CA" altLang="en-US"/>
          </a:p>
        </p:txBody>
      </p:sp>
    </p:spTree>
    <p:extLst>
      <p:ext uri="{BB962C8B-B14F-4D97-AF65-F5344CB8AC3E}">
        <p14:creationId xmlns:p14="http://schemas.microsoft.com/office/powerpoint/2010/main" val="21373083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57175" y="1497336"/>
            <a:ext cx="4629150" cy="1290469"/>
          </a:xfrm>
        </p:spPr>
        <p:txBody>
          <a:bodyPr/>
          <a:lstStyle>
            <a:lvl1pPr>
              <a:defRPr sz="2400" baseline="0"/>
            </a:lvl1pPr>
          </a:lstStyle>
          <a:p>
            <a:r>
              <a:rPr lang="fr-FR"/>
              <a:t>Modifiez le style du titre</a:t>
            </a:r>
            <a:endParaRPr lang="fr-CA" dirty="0"/>
          </a:p>
        </p:txBody>
      </p:sp>
      <p:sp>
        <p:nvSpPr>
          <p:cNvPr id="3" name="Espace réservé du contenu 2"/>
          <p:cNvSpPr>
            <a:spLocks noGrp="1"/>
          </p:cNvSpPr>
          <p:nvPr>
            <p:ph idx="1"/>
          </p:nvPr>
        </p:nvSpPr>
        <p:spPr>
          <a:xfrm>
            <a:off x="257175" y="2787805"/>
            <a:ext cx="4629150" cy="5591378"/>
          </a:xfrm>
        </p:spPr>
        <p:txBody>
          <a:bodyPr/>
          <a:lstStyle>
            <a:lvl1pPr>
              <a:spcAft>
                <a:spcPts val="338"/>
              </a:spcAft>
              <a:defRPr sz="1575"/>
            </a:lvl1pPr>
            <a:lvl2pPr>
              <a:defRPr sz="1350"/>
            </a:lvl2pPr>
            <a:lvl3pPr>
              <a:defRPr sz="1125"/>
            </a:lvl3pPr>
            <a:lvl4pPr>
              <a:defRPr sz="1013"/>
            </a:lvl4pPr>
            <a:lvl5pPr>
              <a:defRPr sz="1013"/>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1730481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7175" y="1497336"/>
            <a:ext cx="46291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en-US" dirty="0"/>
              <a:t>Cliquez pour modifier le style du titre</a:t>
            </a:r>
          </a:p>
        </p:txBody>
      </p:sp>
      <p:sp>
        <p:nvSpPr>
          <p:cNvPr id="1027" name="Rectangle 3"/>
          <p:cNvSpPr>
            <a:spLocks noGrp="1" noChangeArrowheads="1"/>
          </p:cNvSpPr>
          <p:nvPr>
            <p:ph type="body" idx="1"/>
          </p:nvPr>
        </p:nvSpPr>
        <p:spPr bwMode="auto">
          <a:xfrm>
            <a:off x="257175" y="3021336"/>
            <a:ext cx="4629150" cy="535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en-US" dirty="0"/>
              <a:t>Cliquez pour modifier les styles du texte du masque</a:t>
            </a:r>
          </a:p>
          <a:p>
            <a:pPr lvl="1"/>
            <a:r>
              <a:rPr lang="fr-FR" altLang="en-US" dirty="0"/>
              <a:t>Deuxième niveau</a:t>
            </a:r>
          </a:p>
          <a:p>
            <a:pPr lvl="2"/>
            <a:r>
              <a:rPr lang="fr-FR" altLang="en-US" dirty="0"/>
              <a:t>Troisième niveau</a:t>
            </a:r>
          </a:p>
          <a:p>
            <a:pPr lvl="3"/>
            <a:r>
              <a:rPr lang="fr-FR" altLang="en-US" dirty="0"/>
              <a:t>Quatrième niveau</a:t>
            </a:r>
          </a:p>
          <a:p>
            <a:pPr lvl="4"/>
            <a:r>
              <a:rPr lang="fr-FR" altLang="en-US" dirty="0"/>
              <a:t>Cinquième niveau</a:t>
            </a:r>
          </a:p>
        </p:txBody>
      </p:sp>
      <p:sp>
        <p:nvSpPr>
          <p:cNvPr id="9" name="Rectangle-haut"/>
          <p:cNvSpPr/>
          <p:nvPr userDrawn="1"/>
        </p:nvSpPr>
        <p:spPr>
          <a:xfrm>
            <a:off x="0" y="-1"/>
            <a:ext cx="5143500" cy="1064525"/>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2382" y="8423718"/>
            <a:ext cx="2291118" cy="720282"/>
          </a:xfrm>
          <a:prstGeom prst="rect">
            <a:avLst/>
          </a:prstGeom>
        </p:spPr>
      </p:pic>
    </p:spTree>
  </p:cSld>
  <p:clrMap bg1="lt1" tx1="dk1" bg2="lt2" tx2="dk2" accent1="accent1" accent2="accent2" accent3="accent3" accent4="accent4" accent5="accent5" accent6="accent6" hlink="hlink" folHlink="folHlink"/>
  <p:sldLayoutIdLst>
    <p:sldLayoutId id="2147483810" r:id="rId1"/>
  </p:sldLayoutIdLst>
  <p:txStyles>
    <p:titleStyle>
      <a:lvl1pPr algn="l" rtl="0" eaLnBrk="1" fontAlgn="base" hangingPunct="1">
        <a:spcBef>
          <a:spcPct val="0"/>
        </a:spcBef>
        <a:spcAft>
          <a:spcPct val="0"/>
        </a:spcAft>
        <a:defRPr sz="2400" b="1" baseline="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5pPr>
      <a:lvl6pPr marL="257178" algn="ctr" rtl="0" eaLnBrk="1" fontAlgn="base" hangingPunct="1">
        <a:spcBef>
          <a:spcPct val="0"/>
        </a:spcBef>
        <a:spcAft>
          <a:spcPct val="0"/>
        </a:spcAft>
        <a:defRPr sz="2475">
          <a:solidFill>
            <a:schemeClr val="tx2"/>
          </a:solidFill>
          <a:latin typeface="Arial" charset="0"/>
        </a:defRPr>
      </a:lvl6pPr>
      <a:lvl7pPr marL="514356" algn="ctr" rtl="0" eaLnBrk="1" fontAlgn="base" hangingPunct="1">
        <a:spcBef>
          <a:spcPct val="0"/>
        </a:spcBef>
        <a:spcAft>
          <a:spcPct val="0"/>
        </a:spcAft>
        <a:defRPr sz="2475">
          <a:solidFill>
            <a:schemeClr val="tx2"/>
          </a:solidFill>
          <a:latin typeface="Arial" charset="0"/>
        </a:defRPr>
      </a:lvl7pPr>
      <a:lvl8pPr marL="771535" algn="ctr" rtl="0" eaLnBrk="1" fontAlgn="base" hangingPunct="1">
        <a:spcBef>
          <a:spcPct val="0"/>
        </a:spcBef>
        <a:spcAft>
          <a:spcPct val="0"/>
        </a:spcAft>
        <a:defRPr sz="2475">
          <a:solidFill>
            <a:schemeClr val="tx2"/>
          </a:solidFill>
          <a:latin typeface="Arial" charset="0"/>
        </a:defRPr>
      </a:lvl8pPr>
      <a:lvl9pPr marL="1028713" algn="ctr" rtl="0" eaLnBrk="1" fontAlgn="base" hangingPunct="1">
        <a:spcBef>
          <a:spcPct val="0"/>
        </a:spcBef>
        <a:spcAft>
          <a:spcPct val="0"/>
        </a:spcAft>
        <a:defRPr sz="2475">
          <a:solidFill>
            <a:schemeClr val="tx2"/>
          </a:solidFill>
          <a:latin typeface="Arial" charset="0"/>
        </a:defRPr>
      </a:lvl9pPr>
    </p:titleStyle>
    <p:bodyStyle>
      <a:lvl1pPr marL="192884" indent="-192884" algn="l" rtl="0" eaLnBrk="1" fontAlgn="base" hangingPunct="1">
        <a:spcBef>
          <a:spcPct val="20000"/>
        </a:spcBef>
        <a:spcAft>
          <a:spcPct val="0"/>
        </a:spcAft>
        <a:buChar char="•"/>
        <a:defRPr sz="2000" baseline="0">
          <a:solidFill>
            <a:schemeClr val="tx2"/>
          </a:solidFill>
          <a:latin typeface="+mn-lt"/>
          <a:ea typeface="ＭＳ Ｐゴシック" charset="0"/>
          <a:cs typeface="ＭＳ Ｐゴシック" charset="0"/>
        </a:defRPr>
      </a:lvl1pPr>
      <a:lvl2pPr marL="417915" indent="-160736" algn="l" rtl="0" eaLnBrk="1" fontAlgn="base" hangingPunct="1">
        <a:spcBef>
          <a:spcPct val="20000"/>
        </a:spcBef>
        <a:spcAft>
          <a:spcPct val="0"/>
        </a:spcAft>
        <a:buChar char="–"/>
        <a:defRPr sz="1800" baseline="0">
          <a:solidFill>
            <a:schemeClr val="tx2"/>
          </a:solidFill>
          <a:latin typeface="+mn-lt"/>
          <a:ea typeface="ＭＳ Ｐゴシック" charset="0"/>
        </a:defRPr>
      </a:lvl2pPr>
      <a:lvl3pPr marL="642945" indent="-128589" algn="l" rtl="0" eaLnBrk="1" fontAlgn="base" hangingPunct="1">
        <a:spcBef>
          <a:spcPct val="20000"/>
        </a:spcBef>
        <a:spcAft>
          <a:spcPct val="0"/>
        </a:spcAft>
        <a:buChar char="•"/>
        <a:defRPr sz="1600" baseline="0">
          <a:solidFill>
            <a:schemeClr val="tx2"/>
          </a:solidFill>
          <a:latin typeface="+mn-lt"/>
          <a:ea typeface="ＭＳ Ｐゴシック" charset="0"/>
        </a:defRPr>
      </a:lvl3pPr>
      <a:lvl4pPr marL="900124" indent="-128589" algn="l" rtl="0" eaLnBrk="1" fontAlgn="base" hangingPunct="1">
        <a:spcBef>
          <a:spcPct val="20000"/>
        </a:spcBef>
        <a:spcAft>
          <a:spcPct val="0"/>
        </a:spcAft>
        <a:buChar char="–"/>
        <a:defRPr sz="1600">
          <a:solidFill>
            <a:schemeClr val="tx2"/>
          </a:solidFill>
          <a:latin typeface="+mn-lt"/>
          <a:ea typeface="ＭＳ Ｐゴシック" charset="0"/>
        </a:defRPr>
      </a:lvl4pPr>
      <a:lvl5pPr marL="1157302" indent="-128589" algn="l" rtl="0" eaLnBrk="1" fontAlgn="base" hangingPunct="1">
        <a:spcBef>
          <a:spcPct val="20000"/>
        </a:spcBef>
        <a:spcAft>
          <a:spcPct val="0"/>
        </a:spcAft>
        <a:buChar char="»"/>
        <a:defRPr sz="1600">
          <a:solidFill>
            <a:schemeClr val="tx2"/>
          </a:solidFill>
          <a:latin typeface="+mn-lt"/>
          <a:ea typeface="ＭＳ Ｐゴシック" charset="0"/>
        </a:defRPr>
      </a:lvl5pPr>
      <a:lvl6pPr marL="1414481" indent="-128589" algn="l" rtl="0" eaLnBrk="1" fontAlgn="base" hangingPunct="1">
        <a:spcBef>
          <a:spcPct val="20000"/>
        </a:spcBef>
        <a:spcAft>
          <a:spcPct val="0"/>
        </a:spcAft>
        <a:buChar char="»"/>
        <a:defRPr sz="1125">
          <a:solidFill>
            <a:schemeClr val="tx1"/>
          </a:solidFill>
          <a:latin typeface="+mn-lt"/>
        </a:defRPr>
      </a:lvl6pPr>
      <a:lvl7pPr marL="1671658" indent="-128589" algn="l" rtl="0" eaLnBrk="1" fontAlgn="base" hangingPunct="1">
        <a:spcBef>
          <a:spcPct val="20000"/>
        </a:spcBef>
        <a:spcAft>
          <a:spcPct val="0"/>
        </a:spcAft>
        <a:buChar char="»"/>
        <a:defRPr sz="1125">
          <a:solidFill>
            <a:schemeClr val="tx1"/>
          </a:solidFill>
          <a:latin typeface="+mn-lt"/>
        </a:defRPr>
      </a:lvl7pPr>
      <a:lvl8pPr marL="1928837" indent="-128589" algn="l" rtl="0" eaLnBrk="1" fontAlgn="base" hangingPunct="1">
        <a:spcBef>
          <a:spcPct val="20000"/>
        </a:spcBef>
        <a:spcAft>
          <a:spcPct val="0"/>
        </a:spcAft>
        <a:buChar char="»"/>
        <a:defRPr sz="1125">
          <a:solidFill>
            <a:schemeClr val="tx1"/>
          </a:solidFill>
          <a:latin typeface="+mn-lt"/>
        </a:defRPr>
      </a:lvl8pPr>
      <a:lvl9pPr marL="2186015" indent="-128589" algn="l" rtl="0" eaLnBrk="1" fontAlgn="base" hangingPunct="1">
        <a:spcBef>
          <a:spcPct val="20000"/>
        </a:spcBef>
        <a:spcAft>
          <a:spcPct val="0"/>
        </a:spcAft>
        <a:buChar char="»"/>
        <a:defRPr sz="1125">
          <a:solidFill>
            <a:schemeClr val="tx1"/>
          </a:solidFill>
          <a:latin typeface="+mn-lt"/>
        </a:defRPr>
      </a:lvl9pPr>
    </p:bodyStyle>
    <p:otherStyle>
      <a:defPPr>
        <a:defRPr lang="fr-FR"/>
      </a:defPPr>
      <a:lvl1pPr marL="0" algn="l" defTabSz="514356" rtl="0" eaLnBrk="1" latinLnBrk="0" hangingPunct="1">
        <a:defRPr sz="1013" kern="1200">
          <a:solidFill>
            <a:schemeClr val="tx1"/>
          </a:solidFill>
          <a:latin typeface="+mn-lt"/>
          <a:ea typeface="+mn-ea"/>
          <a:cs typeface="+mn-cs"/>
        </a:defRPr>
      </a:lvl1pPr>
      <a:lvl2pPr marL="257178" algn="l" defTabSz="514356" rtl="0" eaLnBrk="1" latinLnBrk="0" hangingPunct="1">
        <a:defRPr sz="1013" kern="1200">
          <a:solidFill>
            <a:schemeClr val="tx1"/>
          </a:solidFill>
          <a:latin typeface="+mn-lt"/>
          <a:ea typeface="+mn-ea"/>
          <a:cs typeface="+mn-cs"/>
        </a:defRPr>
      </a:lvl2pPr>
      <a:lvl3pPr marL="514356" algn="l" defTabSz="514356" rtl="0" eaLnBrk="1" latinLnBrk="0" hangingPunct="1">
        <a:defRPr sz="1013" kern="1200">
          <a:solidFill>
            <a:schemeClr val="tx1"/>
          </a:solidFill>
          <a:latin typeface="+mn-lt"/>
          <a:ea typeface="+mn-ea"/>
          <a:cs typeface="+mn-cs"/>
        </a:defRPr>
      </a:lvl3pPr>
      <a:lvl4pPr marL="771535" algn="l" defTabSz="514356" rtl="0" eaLnBrk="1" latinLnBrk="0" hangingPunct="1">
        <a:defRPr sz="1013" kern="1200">
          <a:solidFill>
            <a:schemeClr val="tx1"/>
          </a:solidFill>
          <a:latin typeface="+mn-lt"/>
          <a:ea typeface="+mn-ea"/>
          <a:cs typeface="+mn-cs"/>
        </a:defRPr>
      </a:lvl4pPr>
      <a:lvl5pPr marL="1028713" algn="l" defTabSz="514356" rtl="0" eaLnBrk="1" latinLnBrk="0" hangingPunct="1">
        <a:defRPr sz="1013" kern="1200">
          <a:solidFill>
            <a:schemeClr val="tx1"/>
          </a:solidFill>
          <a:latin typeface="+mn-lt"/>
          <a:ea typeface="+mn-ea"/>
          <a:cs typeface="+mn-cs"/>
        </a:defRPr>
      </a:lvl5pPr>
      <a:lvl6pPr marL="1285891" algn="l" defTabSz="514356" rtl="0" eaLnBrk="1" latinLnBrk="0" hangingPunct="1">
        <a:defRPr sz="1013" kern="1200">
          <a:solidFill>
            <a:schemeClr val="tx1"/>
          </a:solidFill>
          <a:latin typeface="+mn-lt"/>
          <a:ea typeface="+mn-ea"/>
          <a:cs typeface="+mn-cs"/>
        </a:defRPr>
      </a:lvl6pPr>
      <a:lvl7pPr marL="1543069" algn="l" defTabSz="514356" rtl="0" eaLnBrk="1" latinLnBrk="0" hangingPunct="1">
        <a:defRPr sz="1013" kern="1200">
          <a:solidFill>
            <a:schemeClr val="tx1"/>
          </a:solidFill>
          <a:latin typeface="+mn-lt"/>
          <a:ea typeface="+mn-ea"/>
          <a:cs typeface="+mn-cs"/>
        </a:defRPr>
      </a:lvl7pPr>
      <a:lvl8pPr marL="1800248" algn="l" defTabSz="514356" rtl="0" eaLnBrk="1" latinLnBrk="0" hangingPunct="1">
        <a:defRPr sz="1013" kern="1200">
          <a:solidFill>
            <a:schemeClr val="tx1"/>
          </a:solidFill>
          <a:latin typeface="+mn-lt"/>
          <a:ea typeface="+mn-ea"/>
          <a:cs typeface="+mn-cs"/>
        </a:defRPr>
      </a:lvl8pPr>
      <a:lvl9pPr marL="2057426" algn="l" defTabSz="514356"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7175" y="1176060"/>
            <a:ext cx="4629150" cy="1290469"/>
          </a:xfrm>
        </p:spPr>
        <p:txBody>
          <a:bodyPr/>
          <a:lstStyle/>
          <a:p>
            <a:pPr algn="ctr"/>
            <a:r>
              <a:rPr lang="fr-CA" dirty="0"/>
              <a:t>Prédiction virtuelle de la longueur finale d’un « Flow </a:t>
            </a:r>
            <a:r>
              <a:rPr lang="fr-CA" dirty="0" err="1"/>
              <a:t>Diverter</a:t>
            </a:r>
            <a:r>
              <a:rPr lang="fr-CA" dirty="0"/>
              <a:t> » après son déploiement</a:t>
            </a:r>
          </a:p>
        </p:txBody>
      </p:sp>
      <p:sp>
        <p:nvSpPr>
          <p:cNvPr id="7" name="Content Placeholder 6"/>
          <p:cNvSpPr>
            <a:spLocks noGrp="1"/>
          </p:cNvSpPr>
          <p:nvPr>
            <p:ph idx="1"/>
          </p:nvPr>
        </p:nvSpPr>
        <p:spPr>
          <a:xfrm>
            <a:off x="603313" y="2851862"/>
            <a:ext cx="3936873" cy="718720"/>
          </a:xfrm>
        </p:spPr>
        <p:txBody>
          <a:bodyPr/>
          <a:lstStyle/>
          <a:p>
            <a:pPr marL="0" indent="0" algn="ctr">
              <a:lnSpc>
                <a:spcPct val="107000"/>
              </a:lnSpc>
              <a:spcAft>
                <a:spcPts val="800"/>
              </a:spcAft>
              <a:buNone/>
            </a:pPr>
            <a:r>
              <a:rPr lang="fr-CA" sz="1600" dirty="0">
                <a:effectLst/>
                <a:latin typeface="Arial" panose="020B0604020202020204" pitchFamily="34" charset="0"/>
                <a:ea typeface="Calibri" panose="020F0502020204030204" pitchFamily="34" charset="0"/>
                <a:cs typeface="Arial" panose="020B0604020202020204" pitchFamily="34" charset="0"/>
              </a:rPr>
              <a:t>Amirali Shahi</a:t>
            </a:r>
            <a:r>
              <a:rPr lang="fr-CA" sz="1600" baseline="30000" dirty="0">
                <a:effectLst/>
                <a:latin typeface="Arial" panose="020B0604020202020204" pitchFamily="34" charset="0"/>
                <a:ea typeface="Calibri" panose="020F0502020204030204" pitchFamily="34" charset="0"/>
                <a:cs typeface="Arial" panose="020B0604020202020204" pitchFamily="34" charset="0"/>
              </a:rPr>
              <a:t>1,4 </a:t>
            </a:r>
            <a:r>
              <a:rPr lang="fr-CA" sz="1600" dirty="0">
                <a:latin typeface="Arial" panose="020B0604020202020204" pitchFamily="34" charset="0"/>
                <a:ea typeface="Calibri" panose="020F0502020204030204" pitchFamily="34" charset="0"/>
                <a:cs typeface="Arial" panose="020B0604020202020204" pitchFamily="34" charset="0"/>
              </a:rPr>
              <a:t>, </a:t>
            </a:r>
            <a:r>
              <a:rPr lang="fr-CA" sz="1600" dirty="0">
                <a:effectLst/>
                <a:latin typeface="Arial" panose="020B0604020202020204" pitchFamily="34" charset="0"/>
                <a:ea typeface="Calibri" panose="020F0502020204030204" pitchFamily="34" charset="0"/>
                <a:cs typeface="Arial" panose="020B0604020202020204" pitchFamily="34" charset="0"/>
              </a:rPr>
              <a:t>Reza Abdollahi</a:t>
            </a:r>
            <a:r>
              <a:rPr lang="fr-CA" sz="1600" baseline="30000" dirty="0">
                <a:effectLst/>
                <a:latin typeface="Arial" panose="020B0604020202020204" pitchFamily="34" charset="0"/>
                <a:ea typeface="Calibri" panose="020F0502020204030204" pitchFamily="34" charset="0"/>
                <a:cs typeface="Arial" panose="020B0604020202020204" pitchFamily="34" charset="0"/>
              </a:rPr>
              <a:t>1,2  </a:t>
            </a:r>
            <a:r>
              <a:rPr lang="fr-CA" sz="1600" dirty="0">
                <a:latin typeface="Arial" panose="020B0604020202020204" pitchFamily="34" charset="0"/>
                <a:ea typeface="Calibri" panose="020F0502020204030204" pitchFamily="34" charset="0"/>
                <a:cs typeface="Arial" panose="020B0604020202020204" pitchFamily="34" charset="0"/>
              </a:rPr>
              <a:t> </a:t>
            </a:r>
            <a:r>
              <a:rPr lang="fr-CA" sz="1600" dirty="0">
                <a:effectLst/>
                <a:latin typeface="Arial" panose="020B0604020202020204" pitchFamily="34" charset="0"/>
                <a:ea typeface="Calibri" panose="020F0502020204030204" pitchFamily="34" charset="0"/>
                <a:cs typeface="Arial" panose="020B0604020202020204" pitchFamily="34" charset="0"/>
              </a:rPr>
              <a:t>Simon Lessard</a:t>
            </a:r>
            <a:r>
              <a:rPr lang="fr-CA" sz="1600" baseline="30000" dirty="0">
                <a:effectLst/>
                <a:latin typeface="Arial" panose="020B0604020202020204" pitchFamily="34" charset="0"/>
                <a:ea typeface="Calibri" panose="020F0502020204030204" pitchFamily="34" charset="0"/>
                <a:cs typeface="Arial" panose="020B0604020202020204" pitchFamily="34" charset="0"/>
              </a:rPr>
              <a:t>1,2,5 </a:t>
            </a:r>
            <a:r>
              <a:rPr lang="fr-CA" sz="1600" dirty="0">
                <a:latin typeface="Arial" panose="020B0604020202020204" pitchFamily="34" charset="0"/>
                <a:ea typeface="Calibri" panose="020F0502020204030204" pitchFamily="34" charset="0"/>
                <a:cs typeface="Arial" panose="020B0604020202020204" pitchFamily="34" charset="0"/>
              </a:rPr>
              <a:t>, </a:t>
            </a:r>
            <a:r>
              <a:rPr lang="fr-CA" sz="1600" dirty="0">
                <a:effectLst/>
                <a:latin typeface="Arial" panose="020B0604020202020204" pitchFamily="34" charset="0"/>
                <a:ea typeface="Calibri" panose="020F0502020204030204" pitchFamily="34" charset="0"/>
                <a:cs typeface="Arial" panose="020B0604020202020204" pitchFamily="34" charset="0"/>
              </a:rPr>
              <a:t>Daniela Iancu</a:t>
            </a:r>
            <a:r>
              <a:rPr lang="fr-CA" sz="1600" baseline="30000" dirty="0">
                <a:effectLst/>
                <a:latin typeface="Arial" panose="020B0604020202020204" pitchFamily="34" charset="0"/>
                <a:ea typeface="Calibri" panose="020F0502020204030204" pitchFamily="34" charset="0"/>
                <a:cs typeface="Arial" panose="020B0604020202020204" pitchFamily="34" charset="0"/>
              </a:rPr>
              <a:t>1,3,4 </a:t>
            </a:r>
            <a:r>
              <a:rPr lang="fr-CA" sz="1600" dirty="0">
                <a:latin typeface="Arial" panose="020B0604020202020204" pitchFamily="34" charset="0"/>
                <a:ea typeface="Calibri" panose="020F0502020204030204" pitchFamily="34" charset="0"/>
                <a:cs typeface="Arial" panose="020B0604020202020204" pitchFamily="34" charset="0"/>
              </a:rPr>
              <a:t> </a:t>
            </a:r>
            <a:r>
              <a:rPr lang="fr-CA" sz="1600" dirty="0">
                <a:effectLst/>
                <a:latin typeface="Arial" panose="020B0604020202020204" pitchFamily="34" charset="0"/>
                <a:ea typeface="Calibri" panose="020F0502020204030204" pitchFamily="34" charset="0"/>
                <a:cs typeface="Arial" panose="020B0604020202020204" pitchFamily="34" charset="0"/>
              </a:rPr>
              <a:t>Gilles Soulez</a:t>
            </a:r>
            <a:r>
              <a:rPr lang="fr-CA" sz="1600" baseline="30000" dirty="0">
                <a:effectLst/>
                <a:latin typeface="Arial" panose="020B0604020202020204" pitchFamily="34" charset="0"/>
                <a:ea typeface="Calibri" panose="020F0502020204030204" pitchFamily="34" charset="0"/>
                <a:cs typeface="Arial" panose="020B0604020202020204" pitchFamily="34" charset="0"/>
              </a:rPr>
              <a:t>1,2,3,4</a:t>
            </a:r>
            <a:endParaRPr lang="fr-CA" sz="16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fr-CA" dirty="0"/>
          </a:p>
        </p:txBody>
      </p:sp>
      <p:sp>
        <p:nvSpPr>
          <p:cNvPr id="3" name="TextBox 2">
            <a:extLst>
              <a:ext uri="{FF2B5EF4-FFF2-40B4-BE49-F238E27FC236}">
                <a16:creationId xmlns:a16="http://schemas.microsoft.com/office/drawing/2014/main" id="{8F12F098-0F22-5D45-9355-3DB800BCCEF8}"/>
              </a:ext>
            </a:extLst>
          </p:cNvPr>
          <p:cNvSpPr txBox="1"/>
          <p:nvPr/>
        </p:nvSpPr>
        <p:spPr>
          <a:xfrm>
            <a:off x="257176" y="3982783"/>
            <a:ext cx="4629150" cy="1731243"/>
          </a:xfrm>
          <a:prstGeom prst="rect">
            <a:avLst/>
          </a:prstGeom>
          <a:noFill/>
        </p:spPr>
        <p:txBody>
          <a:bodyPr wrap="square" rtlCol="0">
            <a:spAutoFit/>
          </a:bodyPr>
          <a:lstStyle/>
          <a:p>
            <a:pPr marL="228600" indent="-228600" fontAlgn="auto">
              <a:buAutoNum type="arabicPeriod"/>
            </a:pPr>
            <a:r>
              <a:rPr lang="en-CA" sz="900" dirty="0">
                <a:effectLst/>
                <a:latin typeface="Arial" panose="020B0604020202020204" pitchFamily="34" charset="0"/>
                <a:cs typeface="Arial" panose="020B0604020202020204" pitchFamily="34" charset="0"/>
              </a:rPr>
              <a:t>Centre de Recherche du Centre </a:t>
            </a:r>
            <a:r>
              <a:rPr lang="en-CA" sz="900" dirty="0" err="1">
                <a:effectLst/>
                <a:latin typeface="Arial" panose="020B0604020202020204" pitchFamily="34" charset="0"/>
                <a:cs typeface="Arial" panose="020B0604020202020204" pitchFamily="34" charset="0"/>
              </a:rPr>
              <a:t>Hospitalier</a:t>
            </a:r>
            <a:r>
              <a:rPr lang="en-CA" sz="900" dirty="0">
                <a:effectLst/>
                <a:latin typeface="Arial" panose="020B0604020202020204" pitchFamily="34" charset="0"/>
                <a:cs typeface="Arial" panose="020B0604020202020204" pitchFamily="34" charset="0"/>
              </a:rPr>
              <a:t> de </a:t>
            </a:r>
            <a:r>
              <a:rPr lang="en-CA" sz="900" dirty="0" err="1">
                <a:effectLst/>
                <a:latin typeface="Arial" panose="020B0604020202020204" pitchFamily="34" charset="0"/>
                <a:cs typeface="Arial" panose="020B0604020202020204" pitchFamily="34" charset="0"/>
              </a:rPr>
              <a:t>l’Universite</a:t>
            </a:r>
            <a:r>
              <a:rPr lang="en-CA" sz="900" dirty="0">
                <a:effectLst/>
                <a:latin typeface="Arial" panose="020B0604020202020204" pitchFamily="34" charset="0"/>
                <a:cs typeface="Arial" panose="020B0604020202020204" pitchFamily="34" charset="0"/>
              </a:rPr>
              <a:t>́ de </a:t>
            </a:r>
            <a:r>
              <a:rPr lang="en-CA" sz="900" dirty="0" err="1">
                <a:effectLst/>
                <a:latin typeface="Arial" panose="020B0604020202020204" pitchFamily="34" charset="0"/>
                <a:cs typeface="Arial" panose="020B0604020202020204" pitchFamily="34" charset="0"/>
              </a:rPr>
              <a:t>Montréal</a:t>
            </a:r>
            <a:r>
              <a:rPr lang="en-CA" sz="900" dirty="0">
                <a:effectLst/>
                <a:latin typeface="Arial" panose="020B0604020202020204" pitchFamily="34" charset="0"/>
                <a:cs typeface="Arial" panose="020B0604020202020204" pitchFamily="34" charset="0"/>
              </a:rPr>
              <a:t> (CRCHUM), Montreal, Canada </a:t>
            </a:r>
          </a:p>
          <a:p>
            <a:pPr marL="228600" indent="-228600" fontAlgn="auto">
              <a:buFontTx/>
              <a:buAutoNum type="arabicPeriod"/>
            </a:pPr>
            <a:r>
              <a:rPr lang="en-CA" sz="900" dirty="0" err="1">
                <a:latin typeface="Arial" panose="020B0604020202020204" pitchFamily="34" charset="0"/>
                <a:cs typeface="Arial" panose="020B0604020202020204" pitchFamily="34" charset="0"/>
              </a:rPr>
              <a:t>Institut</a:t>
            </a:r>
            <a:r>
              <a:rPr lang="en-CA" sz="900" dirty="0">
                <a:latin typeface="Arial" panose="020B0604020202020204" pitchFamily="34" charset="0"/>
                <a:cs typeface="Arial" panose="020B0604020202020204" pitchFamily="34" charset="0"/>
              </a:rPr>
              <a:t> de </a:t>
            </a:r>
            <a:r>
              <a:rPr lang="en-CA" sz="900" dirty="0" err="1">
                <a:latin typeface="Arial" panose="020B0604020202020204" pitchFamily="34" charset="0"/>
                <a:cs typeface="Arial" panose="020B0604020202020204" pitchFamily="34" charset="0"/>
              </a:rPr>
              <a:t>Génie</a:t>
            </a:r>
            <a:r>
              <a:rPr lang="en-CA" sz="900" dirty="0">
                <a:latin typeface="Arial" panose="020B0604020202020204" pitchFamily="34" charset="0"/>
                <a:cs typeface="Arial" panose="020B0604020202020204" pitchFamily="34" charset="0"/>
              </a:rPr>
              <a:t> </a:t>
            </a:r>
            <a:r>
              <a:rPr lang="en-CA" sz="900" dirty="0" err="1">
                <a:latin typeface="Arial" panose="020B0604020202020204" pitchFamily="34" charset="0"/>
                <a:cs typeface="Arial" panose="020B0604020202020204" pitchFamily="34" charset="0"/>
              </a:rPr>
              <a:t>Biomédical</a:t>
            </a:r>
            <a:r>
              <a:rPr lang="en-CA" sz="900" dirty="0">
                <a:latin typeface="Arial" panose="020B0604020202020204" pitchFamily="34" charset="0"/>
                <a:cs typeface="Arial" panose="020B0604020202020204" pitchFamily="34" charset="0"/>
              </a:rPr>
              <a:t>, </a:t>
            </a:r>
            <a:r>
              <a:rPr lang="en-CA" sz="900" dirty="0" err="1">
                <a:latin typeface="Arial" panose="020B0604020202020204" pitchFamily="34" charset="0"/>
                <a:cs typeface="Arial" panose="020B0604020202020204" pitchFamily="34" charset="0"/>
              </a:rPr>
              <a:t>Département</a:t>
            </a:r>
            <a:r>
              <a:rPr lang="en-CA" sz="900" dirty="0">
                <a:latin typeface="Arial" panose="020B0604020202020204" pitchFamily="34" charset="0"/>
                <a:cs typeface="Arial" panose="020B0604020202020204" pitchFamily="34" charset="0"/>
              </a:rPr>
              <a:t> de </a:t>
            </a:r>
            <a:r>
              <a:rPr lang="en-CA" sz="900" dirty="0" err="1">
                <a:latin typeface="Arial" panose="020B0604020202020204" pitchFamily="34" charset="0"/>
                <a:cs typeface="Arial" panose="020B0604020202020204" pitchFamily="34" charset="0"/>
              </a:rPr>
              <a:t>pharmacologie</a:t>
            </a:r>
            <a:r>
              <a:rPr lang="en-CA" sz="900" dirty="0">
                <a:latin typeface="Arial" panose="020B0604020202020204" pitchFamily="34" charset="0"/>
                <a:cs typeface="Arial" panose="020B0604020202020204" pitchFamily="34" charset="0"/>
              </a:rPr>
              <a:t> et </a:t>
            </a:r>
            <a:r>
              <a:rPr lang="en-CA" sz="900" dirty="0" err="1">
                <a:latin typeface="Arial" panose="020B0604020202020204" pitchFamily="34" charset="0"/>
                <a:cs typeface="Arial" panose="020B0604020202020204" pitchFamily="34" charset="0"/>
              </a:rPr>
              <a:t>physiologie</a:t>
            </a:r>
            <a:r>
              <a:rPr lang="en-CA" sz="900" dirty="0">
                <a:latin typeface="Arial" panose="020B0604020202020204" pitchFamily="34" charset="0"/>
                <a:cs typeface="Arial" panose="020B0604020202020204" pitchFamily="34" charset="0"/>
              </a:rPr>
              <a:t>, </a:t>
            </a:r>
            <a:r>
              <a:rPr lang="en-CA" sz="900" dirty="0" err="1">
                <a:latin typeface="Arial" panose="020B0604020202020204" pitchFamily="34" charset="0"/>
                <a:cs typeface="Arial" panose="020B0604020202020204" pitchFamily="34" charset="0"/>
              </a:rPr>
              <a:t>Faculte</a:t>
            </a:r>
            <a:r>
              <a:rPr lang="en-CA" sz="900" dirty="0">
                <a:latin typeface="Arial" panose="020B0604020202020204" pitchFamily="34" charset="0"/>
                <a:cs typeface="Arial" panose="020B0604020202020204" pitchFamily="34" charset="0"/>
              </a:rPr>
              <a:t>́ de </a:t>
            </a:r>
            <a:r>
              <a:rPr lang="en-CA" sz="900" dirty="0" err="1">
                <a:latin typeface="Arial" panose="020B0604020202020204" pitchFamily="34" charset="0"/>
                <a:cs typeface="Arial" panose="020B0604020202020204" pitchFamily="34" charset="0"/>
              </a:rPr>
              <a:t>médecine</a:t>
            </a:r>
            <a:r>
              <a:rPr lang="en-CA" sz="900" dirty="0">
                <a:latin typeface="Arial" panose="020B0604020202020204" pitchFamily="34" charset="0"/>
                <a:cs typeface="Arial" panose="020B0604020202020204" pitchFamily="34" charset="0"/>
              </a:rPr>
              <a:t>, </a:t>
            </a:r>
            <a:r>
              <a:rPr lang="en-CA" sz="900" dirty="0" err="1">
                <a:latin typeface="Arial" panose="020B0604020202020204" pitchFamily="34" charset="0"/>
                <a:cs typeface="Arial" panose="020B0604020202020204" pitchFamily="34" charset="0"/>
              </a:rPr>
              <a:t>Universite</a:t>
            </a:r>
            <a:r>
              <a:rPr lang="en-CA" sz="900" dirty="0">
                <a:latin typeface="Arial" panose="020B0604020202020204" pitchFamily="34" charset="0"/>
                <a:cs typeface="Arial" panose="020B0604020202020204" pitchFamily="34" charset="0"/>
              </a:rPr>
              <a:t>́ de </a:t>
            </a:r>
            <a:r>
              <a:rPr lang="en-CA" sz="900" dirty="0" err="1">
                <a:latin typeface="Arial" panose="020B0604020202020204" pitchFamily="34" charset="0"/>
                <a:cs typeface="Arial" panose="020B0604020202020204" pitchFamily="34" charset="0"/>
              </a:rPr>
              <a:t>Montréal</a:t>
            </a:r>
            <a:r>
              <a:rPr lang="en-CA" sz="900" dirty="0">
                <a:latin typeface="Arial" panose="020B0604020202020204" pitchFamily="34" charset="0"/>
                <a:cs typeface="Arial" panose="020B0604020202020204" pitchFamily="34" charset="0"/>
              </a:rPr>
              <a:t>, </a:t>
            </a:r>
            <a:r>
              <a:rPr lang="en-CA" sz="900" dirty="0" err="1">
                <a:latin typeface="Arial" panose="020B0604020202020204" pitchFamily="34" charset="0"/>
                <a:cs typeface="Arial" panose="020B0604020202020204" pitchFamily="34" charset="0"/>
              </a:rPr>
              <a:t>Montréal</a:t>
            </a:r>
            <a:r>
              <a:rPr lang="en-CA" sz="900" dirty="0">
                <a:latin typeface="Arial" panose="020B0604020202020204" pitchFamily="34" charset="0"/>
                <a:cs typeface="Arial" panose="020B0604020202020204" pitchFamily="34" charset="0"/>
              </a:rPr>
              <a:t>, Canada </a:t>
            </a:r>
          </a:p>
          <a:p>
            <a:pPr marL="228600" indent="-228600" fontAlgn="auto">
              <a:buFontTx/>
              <a:buAutoNum type="arabicPeriod"/>
            </a:pPr>
            <a:r>
              <a:rPr lang="en-CA" sz="900" dirty="0" err="1">
                <a:latin typeface="Arial" panose="020B0604020202020204" pitchFamily="34" charset="0"/>
                <a:cs typeface="Arial" panose="020B0604020202020204" pitchFamily="34" charset="0"/>
              </a:rPr>
              <a:t>Département</a:t>
            </a:r>
            <a:r>
              <a:rPr lang="en-CA" sz="900" dirty="0">
                <a:latin typeface="Arial" panose="020B0604020202020204" pitchFamily="34" charset="0"/>
                <a:cs typeface="Arial" panose="020B0604020202020204" pitchFamily="34" charset="0"/>
              </a:rPr>
              <a:t> de </a:t>
            </a:r>
            <a:r>
              <a:rPr lang="en-CA" sz="900" dirty="0" err="1">
                <a:latin typeface="Arial" panose="020B0604020202020204" pitchFamily="34" charset="0"/>
                <a:cs typeface="Arial" panose="020B0604020202020204" pitchFamily="34" charset="0"/>
              </a:rPr>
              <a:t>Radiologie</a:t>
            </a:r>
            <a:r>
              <a:rPr lang="en-CA" sz="900" dirty="0">
                <a:latin typeface="Arial" panose="020B0604020202020204" pitchFamily="34" charset="0"/>
                <a:cs typeface="Arial" panose="020B0604020202020204" pitchFamily="34" charset="0"/>
              </a:rPr>
              <a:t> CHUM, Montreal, Canada</a:t>
            </a:r>
          </a:p>
          <a:p>
            <a:pPr marL="228600" indent="-228600" fontAlgn="auto">
              <a:buFontTx/>
              <a:buAutoNum type="arabicPeriod"/>
            </a:pPr>
            <a:r>
              <a:rPr lang="en-CA" sz="900" dirty="0" err="1">
                <a:latin typeface="Arial" panose="020B0604020202020204" pitchFamily="34" charset="0"/>
                <a:cs typeface="Arial" panose="020B0604020202020204" pitchFamily="34" charset="0"/>
              </a:rPr>
              <a:t>Département</a:t>
            </a:r>
            <a:r>
              <a:rPr lang="en-CA" sz="900" dirty="0">
                <a:latin typeface="Arial" panose="020B0604020202020204" pitchFamily="34" charset="0"/>
                <a:cs typeface="Arial" panose="020B0604020202020204" pitchFamily="34" charset="0"/>
              </a:rPr>
              <a:t> de </a:t>
            </a:r>
            <a:r>
              <a:rPr lang="en-CA" sz="900" dirty="0" err="1">
                <a:latin typeface="Arial" panose="020B0604020202020204" pitchFamily="34" charset="0"/>
                <a:cs typeface="Arial" panose="020B0604020202020204" pitchFamily="34" charset="0"/>
              </a:rPr>
              <a:t>Médecine</a:t>
            </a:r>
            <a:r>
              <a:rPr lang="en-CA" sz="900" dirty="0">
                <a:latin typeface="Arial" panose="020B0604020202020204" pitchFamily="34" charset="0"/>
                <a:cs typeface="Arial" panose="020B0604020202020204" pitchFamily="34" charset="0"/>
              </a:rPr>
              <a:t>, </a:t>
            </a:r>
            <a:r>
              <a:rPr lang="en-CA" sz="900" dirty="0" err="1">
                <a:latin typeface="Arial" panose="020B0604020202020204" pitchFamily="34" charset="0"/>
                <a:cs typeface="Arial" panose="020B0604020202020204" pitchFamily="34" charset="0"/>
              </a:rPr>
              <a:t>Université</a:t>
            </a:r>
            <a:r>
              <a:rPr lang="en-CA" sz="900" dirty="0">
                <a:latin typeface="Arial" panose="020B0604020202020204" pitchFamily="34" charset="0"/>
                <a:cs typeface="Arial" panose="020B0604020202020204" pitchFamily="34" charset="0"/>
              </a:rPr>
              <a:t> de Montréal, Montréal, Québec, Canada</a:t>
            </a:r>
          </a:p>
          <a:p>
            <a:pPr marL="228600" indent="-228600" fontAlgn="auto">
              <a:buFontTx/>
              <a:buAutoNum type="arabicPeriod"/>
            </a:pPr>
            <a:r>
              <a:rPr lang="fr-CA" sz="900" dirty="0">
                <a:latin typeface="Arial" panose="020B0604020202020204" pitchFamily="34" charset="0"/>
                <a:cs typeface="Arial" panose="020B0604020202020204" pitchFamily="34" charset="0"/>
              </a:rPr>
              <a:t>École de technologie supérieure (ÉTS)</a:t>
            </a:r>
            <a:br>
              <a:rPr lang="en-CA" sz="1800" dirty="0">
                <a:solidFill>
                  <a:srgbClr val="000000"/>
                </a:solidFill>
                <a:effectLst/>
                <a:latin typeface="Times New Roman" panose="02020603050405020304" pitchFamily="18" charset="0"/>
              </a:rPr>
            </a:br>
            <a:endParaRPr lang="en-CA" sz="900" dirty="0">
              <a:effectLst/>
            </a:endParaRPr>
          </a:p>
          <a:p>
            <a:pPr marL="228600" indent="-228600" fontAlgn="auto">
              <a:buFontTx/>
              <a:buAutoNum type="arabicPeriod"/>
            </a:pPr>
            <a:endParaRPr lang="en-CA" sz="1050" dirty="0">
              <a:latin typeface="CIDFont+F2"/>
            </a:endParaRPr>
          </a:p>
          <a:p>
            <a:pPr marL="228600" indent="-228600" fontAlgn="auto">
              <a:buAutoNum type="arabicPeriod"/>
            </a:pPr>
            <a:endParaRPr lang="en-CA" sz="1200" dirty="0">
              <a:effectLst/>
              <a:latin typeface="CIDFont+F2"/>
            </a:endParaRPr>
          </a:p>
          <a:p>
            <a:pPr marL="228600" indent="-228600" fontAlgn="auto">
              <a:buAutoNum type="arabicPeriod"/>
            </a:pPr>
            <a:endParaRPr lang="en-CA" sz="1200" dirty="0">
              <a:effectLst/>
              <a:latin typeface="CIDFont+F2"/>
            </a:endParaRPr>
          </a:p>
        </p:txBody>
      </p:sp>
      <p:pic>
        <p:nvPicPr>
          <p:cNvPr id="8" name="Picture 2" descr="udem | Innovation Development MTL | ID MTL | English">
            <a:extLst>
              <a:ext uri="{FF2B5EF4-FFF2-40B4-BE49-F238E27FC236}">
                <a16:creationId xmlns:a16="http://schemas.microsoft.com/office/drawing/2014/main" id="{23E385A8-AB1E-394E-AA0D-E8A0A9CE8B7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11746" y1="48443" x2="11746" y2="48443"/>
                        <a14:foregroundMark x1="12072" y1="56055" x2="12072" y2="56055"/>
                        <a14:foregroundMark x1="17455" y1="44291" x2="17455" y2="44291"/>
                        <a14:foregroundMark x1="20718" y1="48789" x2="20718" y2="48789"/>
                        <a14:foregroundMark x1="23817" y1="48443" x2="23817" y2="48443"/>
                        <a14:foregroundMark x1="27896" y1="49827" x2="27896" y2="49827"/>
                        <a14:foregroundMark x1="27243" y1="41176" x2="27243" y2="41176"/>
                        <a14:foregroundMark x1="31974" y1="54671" x2="32626" y2="52595"/>
                        <a14:foregroundMark x1="36052" y1="52595" x2="36052" y2="52595"/>
                        <a14:foregroundMark x1="42251" y1="51211" x2="42251" y2="51211"/>
                        <a14:foregroundMark x1="48287" y1="52249" x2="48287" y2="52249"/>
                        <a14:foregroundMark x1="52692" y1="49827" x2="52692" y2="49827"/>
                        <a14:foregroundMark x1="52855" y1="42561" x2="52855" y2="42561"/>
                        <a14:foregroundMark x1="56607" y1="48789" x2="56607" y2="48789"/>
                        <a14:foregroundMark x1="60033" y1="50519" x2="60033" y2="50519"/>
                        <a14:foregroundMark x1="62643" y1="42561" x2="62643" y2="42561"/>
                        <a14:foregroundMark x1="29527" y1="71626" x2="29527" y2="71626"/>
                        <a14:foregroundMark x1="32300" y1="73702" x2="32300" y2="73702"/>
                        <a14:foregroundMark x1="41925" y1="69204" x2="41925" y2="69204"/>
                        <a14:foregroundMark x1="52202" y1="74740" x2="52202" y2="74740"/>
                        <a14:foregroundMark x1="58891" y1="73356" x2="58891" y2="73356"/>
                        <a14:foregroundMark x1="66558" y1="70934" x2="66558" y2="70934"/>
                        <a14:foregroundMark x1="70636" y1="73010" x2="70473" y2="73010"/>
                        <a14:foregroundMark x1="75367" y1="74394" x2="75367" y2="74394"/>
                        <a14:foregroundMark x1="78303" y1="65744" x2="78303" y2="65744"/>
                        <a14:foregroundMark x1="84502" y1="73010" x2="84502" y2="73010"/>
                        <a14:foregroundMark x1="87928" y1="69550" x2="87928" y2="69550"/>
                        <a14:foregroundMark x1="37684" y1="51557" x2="37684" y2="51557"/>
                        <a14:backgroundMark x1="38010" y1="49481" x2="38010" y2="49481"/>
                        <a14:backgroundMark x1="34747" y1="73010" x2="34747" y2="73010"/>
                        <a14:backgroundMark x1="77325" y1="72664" x2="77325" y2="72664"/>
                        <a14:backgroundMark x1="61827" y1="50173" x2="61827" y2="50173"/>
                        <a14:backgroundMark x1="83197" y1="79585" x2="83197" y2="79585"/>
                        <a14:backgroundMark x1="32626" y1="52595" x2="32626" y2="52595"/>
                      </a14:backgroundRemoval>
                    </a14:imgEffect>
                  </a14:imgLayer>
                </a14:imgProps>
              </a:ext>
              <a:ext uri="{28A0092B-C50C-407E-A947-70E740481C1C}">
                <a14:useLocalDpi xmlns:a14="http://schemas.microsoft.com/office/drawing/2010/main" val="0"/>
              </a:ext>
            </a:extLst>
          </a:blip>
          <a:srcRect/>
          <a:stretch>
            <a:fillRect/>
          </a:stretch>
        </p:blipFill>
        <p:spPr bwMode="auto">
          <a:xfrm>
            <a:off x="2907511" y="5222964"/>
            <a:ext cx="1978813" cy="9342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CHO Study - Laboratoire de recherche Didier Jutras-Aswad">
            <a:extLst>
              <a:ext uri="{FF2B5EF4-FFF2-40B4-BE49-F238E27FC236}">
                <a16:creationId xmlns:a16="http://schemas.microsoft.com/office/drawing/2014/main" id="{F6BAF070-3762-E643-993A-B640040EB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80" y="5410449"/>
            <a:ext cx="1806710" cy="74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17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1image55378752">
            <a:extLst>
              <a:ext uri="{FF2B5EF4-FFF2-40B4-BE49-F238E27FC236}">
                <a16:creationId xmlns:a16="http://schemas.microsoft.com/office/drawing/2014/main" id="{38F32931-CC1E-E940-808F-CCA631F6B6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46"/>
          <a:stretch/>
        </p:blipFill>
        <p:spPr bwMode="auto">
          <a:xfrm>
            <a:off x="604186" y="3657601"/>
            <a:ext cx="4057047" cy="265747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7F5011C3-AF36-E043-A243-3672E76B246D}"/>
              </a:ext>
            </a:extLst>
          </p:cNvPr>
          <p:cNvSpPr/>
          <p:nvPr/>
        </p:nvSpPr>
        <p:spPr>
          <a:xfrm>
            <a:off x="318134" y="3514175"/>
            <a:ext cx="4514851" cy="2915200"/>
          </a:xfrm>
          <a:prstGeom prst="roundRect">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le 1">
            <a:extLst>
              <a:ext uri="{FF2B5EF4-FFF2-40B4-BE49-F238E27FC236}">
                <a16:creationId xmlns:a16="http://schemas.microsoft.com/office/drawing/2014/main" id="{A00DE550-6459-5146-80AF-FC5FCDACAAF7}"/>
              </a:ext>
            </a:extLst>
          </p:cNvPr>
          <p:cNvSpPr>
            <a:spLocks noGrp="1"/>
          </p:cNvSpPr>
          <p:nvPr>
            <p:ph type="title"/>
          </p:nvPr>
        </p:nvSpPr>
        <p:spPr>
          <a:xfrm>
            <a:off x="257175" y="248170"/>
            <a:ext cx="4629150" cy="1290469"/>
          </a:xfrm>
        </p:spPr>
        <p:txBody>
          <a:bodyPr/>
          <a:lstStyle/>
          <a:p>
            <a:r>
              <a:rPr lang="fr-FR" dirty="0">
                <a:solidFill>
                  <a:schemeClr val="bg1"/>
                </a:solidFill>
              </a:rPr>
              <a:t>Prochaines étapes</a:t>
            </a:r>
          </a:p>
        </p:txBody>
      </p:sp>
      <p:sp>
        <p:nvSpPr>
          <p:cNvPr id="13" name="Content Placeholder 2">
            <a:extLst>
              <a:ext uri="{FF2B5EF4-FFF2-40B4-BE49-F238E27FC236}">
                <a16:creationId xmlns:a16="http://schemas.microsoft.com/office/drawing/2014/main" id="{BFD29011-EB15-0441-89B0-3DA40319AF74}"/>
              </a:ext>
            </a:extLst>
          </p:cNvPr>
          <p:cNvSpPr txBox="1">
            <a:spLocks/>
          </p:cNvSpPr>
          <p:nvPr/>
        </p:nvSpPr>
        <p:spPr bwMode="auto">
          <a:xfrm>
            <a:off x="257176" y="1358658"/>
            <a:ext cx="4629150" cy="215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92884" indent="-192884" algn="l" rtl="0" eaLnBrk="1" fontAlgn="base" hangingPunct="1">
              <a:spcBef>
                <a:spcPct val="20000"/>
              </a:spcBef>
              <a:spcAft>
                <a:spcPts val="338"/>
              </a:spcAft>
              <a:buChar char="•"/>
              <a:defRPr sz="1575" baseline="0">
                <a:solidFill>
                  <a:schemeClr val="tx2"/>
                </a:solidFill>
                <a:latin typeface="+mn-lt"/>
                <a:ea typeface="ＭＳ Ｐゴシック" charset="0"/>
                <a:cs typeface="ＭＳ Ｐゴシック" charset="0"/>
              </a:defRPr>
            </a:lvl1pPr>
            <a:lvl2pPr marL="417915" indent="-160736" algn="l" rtl="0" eaLnBrk="1" fontAlgn="base" hangingPunct="1">
              <a:spcBef>
                <a:spcPct val="20000"/>
              </a:spcBef>
              <a:spcAft>
                <a:spcPct val="0"/>
              </a:spcAft>
              <a:buChar char="–"/>
              <a:defRPr sz="1350" baseline="0">
                <a:solidFill>
                  <a:schemeClr val="tx2"/>
                </a:solidFill>
                <a:latin typeface="+mn-lt"/>
                <a:ea typeface="ＭＳ Ｐゴシック" charset="0"/>
              </a:defRPr>
            </a:lvl2pPr>
            <a:lvl3pPr marL="642945" indent="-128589" algn="l" rtl="0" eaLnBrk="1" fontAlgn="base" hangingPunct="1">
              <a:spcBef>
                <a:spcPct val="20000"/>
              </a:spcBef>
              <a:spcAft>
                <a:spcPct val="0"/>
              </a:spcAft>
              <a:buChar char="•"/>
              <a:defRPr sz="1125" baseline="0">
                <a:solidFill>
                  <a:schemeClr val="tx2"/>
                </a:solidFill>
                <a:latin typeface="+mn-lt"/>
                <a:ea typeface="ＭＳ Ｐゴシック" charset="0"/>
              </a:defRPr>
            </a:lvl3pPr>
            <a:lvl4pPr marL="900124" indent="-128589" algn="l" rtl="0" eaLnBrk="1" fontAlgn="base" hangingPunct="1">
              <a:spcBef>
                <a:spcPct val="20000"/>
              </a:spcBef>
              <a:spcAft>
                <a:spcPct val="0"/>
              </a:spcAft>
              <a:buChar char="–"/>
              <a:defRPr sz="1013">
                <a:solidFill>
                  <a:schemeClr val="tx2"/>
                </a:solidFill>
                <a:latin typeface="+mn-lt"/>
                <a:ea typeface="ＭＳ Ｐゴシック" charset="0"/>
              </a:defRPr>
            </a:lvl4pPr>
            <a:lvl5pPr marL="1157302" indent="-128589" algn="l" rtl="0" eaLnBrk="1" fontAlgn="base" hangingPunct="1">
              <a:spcBef>
                <a:spcPct val="20000"/>
              </a:spcBef>
              <a:spcAft>
                <a:spcPct val="0"/>
              </a:spcAft>
              <a:buChar char="»"/>
              <a:defRPr sz="1013">
                <a:solidFill>
                  <a:schemeClr val="tx2"/>
                </a:solidFill>
                <a:latin typeface="+mn-lt"/>
                <a:ea typeface="ＭＳ Ｐゴシック" charset="0"/>
              </a:defRPr>
            </a:lvl5pPr>
            <a:lvl6pPr marL="1414481" indent="-128589" algn="l" rtl="0" eaLnBrk="1" fontAlgn="base" hangingPunct="1">
              <a:spcBef>
                <a:spcPct val="20000"/>
              </a:spcBef>
              <a:spcAft>
                <a:spcPct val="0"/>
              </a:spcAft>
              <a:buChar char="»"/>
              <a:defRPr sz="1125">
                <a:solidFill>
                  <a:schemeClr val="tx1"/>
                </a:solidFill>
                <a:latin typeface="+mn-lt"/>
              </a:defRPr>
            </a:lvl6pPr>
            <a:lvl7pPr marL="1671658" indent="-128589" algn="l" rtl="0" eaLnBrk="1" fontAlgn="base" hangingPunct="1">
              <a:spcBef>
                <a:spcPct val="20000"/>
              </a:spcBef>
              <a:spcAft>
                <a:spcPct val="0"/>
              </a:spcAft>
              <a:buChar char="»"/>
              <a:defRPr sz="1125">
                <a:solidFill>
                  <a:schemeClr val="tx1"/>
                </a:solidFill>
                <a:latin typeface="+mn-lt"/>
              </a:defRPr>
            </a:lvl7pPr>
            <a:lvl8pPr marL="1928837" indent="-128589" algn="l" rtl="0" eaLnBrk="1" fontAlgn="base" hangingPunct="1">
              <a:spcBef>
                <a:spcPct val="20000"/>
              </a:spcBef>
              <a:spcAft>
                <a:spcPct val="0"/>
              </a:spcAft>
              <a:buChar char="»"/>
              <a:defRPr sz="1125">
                <a:solidFill>
                  <a:schemeClr val="tx1"/>
                </a:solidFill>
                <a:latin typeface="+mn-lt"/>
              </a:defRPr>
            </a:lvl8pPr>
            <a:lvl9pPr marL="2186015" indent="-128589" algn="l" rtl="0" eaLnBrk="1" fontAlgn="base" hangingPunct="1">
              <a:spcBef>
                <a:spcPct val="20000"/>
              </a:spcBef>
              <a:spcAft>
                <a:spcPct val="0"/>
              </a:spcAft>
              <a:buChar char="»"/>
              <a:defRPr sz="1125">
                <a:solidFill>
                  <a:schemeClr val="tx1"/>
                </a:solidFill>
                <a:latin typeface="+mn-lt"/>
              </a:defRPr>
            </a:lvl9pPr>
          </a:lstStyle>
          <a:p>
            <a:pPr marL="0" indent="0">
              <a:buNone/>
            </a:pPr>
            <a:r>
              <a:rPr lang="fr-CA" sz="1100" kern="0" dirty="0">
                <a:solidFill>
                  <a:srgbClr val="201F1E"/>
                </a:solidFill>
                <a:cs typeface="Times New Roman" panose="02020603050405020304" pitchFamily="18" charset="0"/>
              </a:rPr>
              <a:t>Cette étude se concentre sur la taille finale et le positionnement d’un FD dans une artère après son déploiement. </a:t>
            </a:r>
          </a:p>
          <a:p>
            <a:pPr marL="0" indent="0">
              <a:buNone/>
            </a:pPr>
            <a:r>
              <a:rPr lang="fr-CA" sz="1100" kern="0" dirty="0">
                <a:solidFill>
                  <a:srgbClr val="201F1E"/>
                </a:solidFill>
                <a:cs typeface="Times New Roman" panose="02020603050405020304" pitchFamily="18" charset="0"/>
              </a:rPr>
              <a:t>Pourtant, plusieurs autres facteurs biomécaniques ont un impact considérable sur le taux de succès clinique d’un FD. </a:t>
            </a:r>
          </a:p>
          <a:p>
            <a:pPr marL="0" indent="0">
              <a:buNone/>
            </a:pPr>
            <a:r>
              <a:rPr lang="fr-CA" sz="1100" kern="0" dirty="0">
                <a:solidFill>
                  <a:srgbClr val="201F1E"/>
                </a:solidFill>
                <a:cs typeface="Times New Roman" panose="02020603050405020304" pitchFamily="18" charset="0"/>
              </a:rPr>
              <a:t>L’apposition murale d’un FD sur la totalité de sa longueur est un exemple de tels facteurs. </a:t>
            </a:r>
          </a:p>
          <a:p>
            <a:pPr marL="0" indent="0">
              <a:buNone/>
            </a:pPr>
            <a:r>
              <a:rPr lang="fr-CA" sz="1100" kern="0" dirty="0">
                <a:solidFill>
                  <a:srgbClr val="201F1E"/>
                </a:solidFill>
                <a:cs typeface="Times New Roman" panose="02020603050405020304" pitchFamily="18" charset="0"/>
              </a:rPr>
              <a:t>Notre équipe a déjà commencé à utiliser le même modèle computationnel utilisé dans cette étude pour évaluer l’apposition murale des FD après leur déploiement. </a:t>
            </a:r>
            <a:endParaRPr lang="en-CA" sz="1000" kern="0" dirty="0">
              <a:solidFill>
                <a:srgbClr val="201F1E"/>
              </a:solidFill>
              <a:cs typeface="Times New Roman" panose="02020603050405020304" pitchFamily="18" charset="0"/>
            </a:endParaRPr>
          </a:p>
          <a:p>
            <a:pPr marL="0" indent="0">
              <a:buNone/>
            </a:pPr>
            <a:endParaRPr lang="fr-CA" sz="1000" kern="0" dirty="0">
              <a:solidFill>
                <a:srgbClr val="201F1E"/>
              </a:solidFill>
              <a:ea typeface="Calibri" panose="020F0502020204030204" pitchFamily="34" charset="0"/>
              <a:cs typeface="Times New Roman" panose="02020603050405020304" pitchFamily="18" charset="0"/>
            </a:endParaRPr>
          </a:p>
        </p:txBody>
      </p:sp>
      <p:sp>
        <p:nvSpPr>
          <p:cNvPr id="17" name="Text Box 1">
            <a:extLst>
              <a:ext uri="{FF2B5EF4-FFF2-40B4-BE49-F238E27FC236}">
                <a16:creationId xmlns:a16="http://schemas.microsoft.com/office/drawing/2014/main" id="{4F90BA76-626E-7F4B-9BD1-403D15634F44}"/>
              </a:ext>
            </a:extLst>
          </p:cNvPr>
          <p:cNvSpPr txBox="1"/>
          <p:nvPr/>
        </p:nvSpPr>
        <p:spPr>
          <a:xfrm>
            <a:off x="1082039" y="6351269"/>
            <a:ext cx="2987039" cy="29048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CA" sz="700" b="1" dirty="0">
                <a:effectLst/>
                <a:latin typeface="+mn-lt"/>
                <a:ea typeface="Calibri" panose="020F0502020204030204" pitchFamily="34" charset="0"/>
                <a:cs typeface="Times New Roman" panose="02020603050405020304" pitchFamily="18" charset="0"/>
              </a:rPr>
              <a:t>Figure 4</a:t>
            </a:r>
            <a:r>
              <a:rPr lang="fr-CA" sz="700" dirty="0">
                <a:effectLst/>
                <a:latin typeface="+mn-lt"/>
                <a:ea typeface="Calibri" panose="020F0502020204030204" pitchFamily="34" charset="0"/>
                <a:cs typeface="Times New Roman" panose="02020603050405020304" pitchFamily="18" charset="0"/>
              </a:rPr>
              <a:t>: </a:t>
            </a:r>
            <a:r>
              <a:rPr lang="fr-FR" sz="700" dirty="0">
                <a:solidFill>
                  <a:schemeClr val="tx2"/>
                </a:solidFill>
              </a:rPr>
              <a:t>Répartition de la pression de contact entre le FD déployé virtuellement et la paroi vasculaire</a:t>
            </a:r>
            <a:endParaRPr lang="en-CA" sz="700" dirty="0">
              <a:solidFill>
                <a:schemeClr val="tx2"/>
              </a:solidFill>
              <a:effectLst/>
              <a:latin typeface="+mn-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307B5FA-7240-0240-AD82-083BBCFA19D1}"/>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1324101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938B5-FEC3-EC49-A445-2FC8BFFD700D}"/>
              </a:ext>
            </a:extLst>
          </p:cNvPr>
          <p:cNvSpPr>
            <a:spLocks noGrp="1"/>
          </p:cNvSpPr>
          <p:nvPr>
            <p:ph type="title"/>
          </p:nvPr>
        </p:nvSpPr>
        <p:spPr>
          <a:xfrm>
            <a:off x="257175" y="248170"/>
            <a:ext cx="4629150" cy="1290469"/>
          </a:xfrm>
        </p:spPr>
        <p:txBody>
          <a:bodyPr/>
          <a:lstStyle/>
          <a:p>
            <a:r>
              <a:rPr lang="fr-FR" dirty="0">
                <a:solidFill>
                  <a:schemeClr val="bg1"/>
                </a:solidFill>
              </a:rPr>
              <a:t>Divulgations</a:t>
            </a:r>
          </a:p>
        </p:txBody>
      </p:sp>
      <p:sp>
        <p:nvSpPr>
          <p:cNvPr id="3" name="Content Placeholder 2">
            <a:extLst>
              <a:ext uri="{FF2B5EF4-FFF2-40B4-BE49-F238E27FC236}">
                <a16:creationId xmlns:a16="http://schemas.microsoft.com/office/drawing/2014/main" id="{1FB936A2-B630-F842-A4BD-9FD61AA58CDF}"/>
              </a:ext>
            </a:extLst>
          </p:cNvPr>
          <p:cNvSpPr>
            <a:spLocks noGrp="1"/>
          </p:cNvSpPr>
          <p:nvPr>
            <p:ph idx="1"/>
          </p:nvPr>
        </p:nvSpPr>
        <p:spPr>
          <a:xfrm>
            <a:off x="257175" y="1538639"/>
            <a:ext cx="4629150" cy="5591378"/>
          </a:xfrm>
        </p:spPr>
        <p:txBody>
          <a:bodyPr/>
          <a:lstStyle/>
          <a:p>
            <a:pPr marL="0" indent="0">
              <a:buNone/>
            </a:pPr>
            <a:r>
              <a:rPr lang="fr-FR" dirty="0"/>
              <a:t>Subvention par:</a:t>
            </a:r>
          </a:p>
          <a:p>
            <a:r>
              <a:rPr lang="en-CA" dirty="0"/>
              <a:t>CRSNG</a:t>
            </a:r>
          </a:p>
          <a:p>
            <a:r>
              <a:rPr lang="en-CA" dirty="0"/>
              <a:t>MEDTEQ</a:t>
            </a:r>
          </a:p>
          <a:p>
            <a:r>
              <a:rPr lang="en-CA" dirty="0"/>
              <a:t>Siemens </a:t>
            </a:r>
            <a:r>
              <a:rPr lang="en-CA" dirty="0" err="1"/>
              <a:t>Healthineers</a:t>
            </a:r>
            <a:endParaRPr lang="fr-FR" dirty="0"/>
          </a:p>
          <a:p>
            <a:endParaRPr lang="fr-FR" dirty="0"/>
          </a:p>
        </p:txBody>
      </p:sp>
      <p:sp>
        <p:nvSpPr>
          <p:cNvPr id="6" name="TextBox 5">
            <a:extLst>
              <a:ext uri="{FF2B5EF4-FFF2-40B4-BE49-F238E27FC236}">
                <a16:creationId xmlns:a16="http://schemas.microsoft.com/office/drawing/2014/main" id="{DFB61778-FC0B-AD42-9BD9-6D4CF3DA49C7}"/>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1184682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96D48-5D69-4D4A-B6EF-C416A35036FB}"/>
              </a:ext>
            </a:extLst>
          </p:cNvPr>
          <p:cNvSpPr>
            <a:spLocks noGrp="1"/>
          </p:cNvSpPr>
          <p:nvPr>
            <p:ph idx="1"/>
          </p:nvPr>
        </p:nvSpPr>
        <p:spPr>
          <a:xfrm>
            <a:off x="257173" y="2188964"/>
            <a:ext cx="4571384" cy="1716848"/>
          </a:xfrm>
        </p:spPr>
        <p:txBody>
          <a:bodyPr/>
          <a:lstStyle/>
          <a:p>
            <a:pPr marL="0" indent="0">
              <a:buNone/>
            </a:pPr>
            <a:r>
              <a:rPr lang="fr-CA" sz="1100" dirty="0">
                <a:solidFill>
                  <a:srgbClr val="201F1E"/>
                </a:solidFill>
                <a:effectLst/>
                <a:ea typeface="Calibri" panose="020F0502020204030204" pitchFamily="34" charset="0"/>
                <a:cs typeface="Times New Roman" panose="02020603050405020304" pitchFamily="18" charset="0"/>
              </a:rPr>
              <a:t>Le déploiement endovasculaire d’une endoprothèse auto-expansible, appelée </a:t>
            </a:r>
            <a:r>
              <a:rPr lang="fr-CA" sz="1100" b="1" dirty="0">
                <a:solidFill>
                  <a:srgbClr val="201F1E"/>
                </a:solidFill>
                <a:effectLst/>
                <a:ea typeface="Calibri" panose="020F0502020204030204" pitchFamily="34" charset="0"/>
                <a:cs typeface="Times New Roman" panose="02020603050405020304" pitchFamily="18" charset="0"/>
              </a:rPr>
              <a:t>Flow </a:t>
            </a:r>
            <a:r>
              <a:rPr lang="fr-CA" sz="1100" b="1" dirty="0" err="1">
                <a:solidFill>
                  <a:srgbClr val="201F1E"/>
                </a:solidFill>
                <a:effectLst/>
                <a:ea typeface="Calibri" panose="020F0502020204030204" pitchFamily="34" charset="0"/>
                <a:cs typeface="Times New Roman" panose="02020603050405020304" pitchFamily="18" charset="0"/>
              </a:rPr>
              <a:t>Diverter</a:t>
            </a:r>
            <a:r>
              <a:rPr lang="fr-CA" sz="1100" dirty="0">
                <a:solidFill>
                  <a:srgbClr val="201F1E"/>
                </a:solidFill>
                <a:effectLst/>
                <a:ea typeface="Calibri" panose="020F0502020204030204" pitchFamily="34" charset="0"/>
                <a:cs typeface="Times New Roman" panose="02020603050405020304" pitchFamily="18" charset="0"/>
              </a:rPr>
              <a:t> (FD), est actuellement proposé comme une alternative non-invasive pour traiter certains anévrismes intracrâniens avec des indications particulières</a:t>
            </a:r>
            <a:r>
              <a:rPr lang="fr-CA" sz="1050" dirty="0">
                <a:solidFill>
                  <a:srgbClr val="201F1E"/>
                </a:solidFill>
                <a:ea typeface="Calibri" panose="020F0502020204030204" pitchFamily="34" charset="0"/>
                <a:cs typeface="Times New Roman" panose="02020603050405020304" pitchFamily="18" charset="0"/>
              </a:rPr>
              <a:t>.</a:t>
            </a:r>
          </a:p>
          <a:p>
            <a:pPr>
              <a:buFont typeface="Arial" panose="020B0604020202020204" pitchFamily="34" charset="0"/>
              <a:buChar char="•"/>
            </a:pPr>
            <a:r>
              <a:rPr lang="fr-CA" sz="1050" dirty="0">
                <a:solidFill>
                  <a:srgbClr val="201F1E"/>
                </a:solidFill>
                <a:ea typeface="Calibri" panose="020F0502020204030204" pitchFamily="34" charset="0"/>
                <a:cs typeface="Times New Roman" panose="02020603050405020304" pitchFamily="18" charset="0"/>
              </a:rPr>
              <a:t>Les FD induisent des changements hémodynamiques dans le vaisseau sanguin, redirigeant le flux sanguin loin de l'anévrisme. Ceci entraîne une thrombose progressive de l'anévrisme. Les FD fournissent également un échafaudage pour la prolifération néo-endothéliale ultérieure et le remodelage de la paroi vasculaire.</a:t>
            </a:r>
          </a:p>
          <a:p>
            <a:pPr>
              <a:buFont typeface="Arial" panose="020B0604020202020204" pitchFamily="34" charset="0"/>
              <a:buChar char="•"/>
            </a:pPr>
            <a:endParaRPr lang="en-CA" sz="1050" dirty="0">
              <a:solidFill>
                <a:srgbClr val="201F1E"/>
              </a:solidFill>
              <a:ea typeface="Calibri" panose="020F0502020204030204" pitchFamily="34" charset="0"/>
              <a:cs typeface="Times New Roman" panose="02020603050405020304" pitchFamily="18" charset="0"/>
            </a:endParaRPr>
          </a:p>
          <a:p>
            <a:pPr marL="0" indent="0">
              <a:buNone/>
            </a:pPr>
            <a:endParaRPr lang="fr-FR" sz="1050" dirty="0"/>
          </a:p>
        </p:txBody>
      </p:sp>
      <p:pic>
        <p:nvPicPr>
          <p:cNvPr id="4" name="Picture 2" descr="Flow diverter Graphic Vector - Stock by Pixlr">
            <a:extLst>
              <a:ext uri="{FF2B5EF4-FFF2-40B4-BE49-F238E27FC236}">
                <a16:creationId xmlns:a16="http://schemas.microsoft.com/office/drawing/2014/main" id="{D05CFA25-D3E8-EF4D-B7BD-DC0201928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55" y="4164299"/>
            <a:ext cx="4017584" cy="3000423"/>
          </a:xfrm>
          <a:prstGeom prst="snip2DiagRect">
            <a:avLst>
              <a:gd name="adj1" fmla="val 0"/>
              <a:gd name="adj2" fmla="val 908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6" name="TextBox 25">
            <a:extLst>
              <a:ext uri="{FF2B5EF4-FFF2-40B4-BE49-F238E27FC236}">
                <a16:creationId xmlns:a16="http://schemas.microsoft.com/office/drawing/2014/main" id="{E3F45E27-62CE-DF4C-AA6E-44800A518A0E}"/>
              </a:ext>
            </a:extLst>
          </p:cNvPr>
          <p:cNvSpPr txBox="1"/>
          <p:nvPr/>
        </p:nvSpPr>
        <p:spPr>
          <a:xfrm>
            <a:off x="1213805" y="1998435"/>
            <a:ext cx="184731" cy="461665"/>
          </a:xfrm>
          <a:prstGeom prst="rect">
            <a:avLst/>
          </a:prstGeom>
          <a:noFill/>
        </p:spPr>
        <p:txBody>
          <a:bodyPr wrap="none" rtlCol="0">
            <a:spAutoFit/>
          </a:bodyPr>
          <a:lstStyle/>
          <a:p>
            <a:endParaRPr lang="fr-FR" dirty="0"/>
          </a:p>
        </p:txBody>
      </p:sp>
      <p:sp>
        <p:nvSpPr>
          <p:cNvPr id="27" name="Content Placeholder 2">
            <a:extLst>
              <a:ext uri="{FF2B5EF4-FFF2-40B4-BE49-F238E27FC236}">
                <a16:creationId xmlns:a16="http://schemas.microsoft.com/office/drawing/2014/main" id="{0C2409D1-2167-2542-80BD-2317AF429F38}"/>
              </a:ext>
            </a:extLst>
          </p:cNvPr>
          <p:cNvSpPr txBox="1">
            <a:spLocks/>
          </p:cNvSpPr>
          <p:nvPr/>
        </p:nvSpPr>
        <p:spPr bwMode="auto">
          <a:xfrm>
            <a:off x="257173" y="1339813"/>
            <a:ext cx="4479507" cy="74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92884" indent="-192884" algn="l" rtl="0" eaLnBrk="1" fontAlgn="base" hangingPunct="1">
              <a:spcBef>
                <a:spcPct val="20000"/>
              </a:spcBef>
              <a:spcAft>
                <a:spcPts val="338"/>
              </a:spcAft>
              <a:buChar char="•"/>
              <a:defRPr sz="1575" baseline="0">
                <a:solidFill>
                  <a:schemeClr val="tx2"/>
                </a:solidFill>
                <a:latin typeface="+mn-lt"/>
                <a:ea typeface="ＭＳ Ｐゴシック" charset="0"/>
                <a:cs typeface="ＭＳ Ｐゴシック" charset="0"/>
              </a:defRPr>
            </a:lvl1pPr>
            <a:lvl2pPr marL="417915" indent="-160736" algn="l" rtl="0" eaLnBrk="1" fontAlgn="base" hangingPunct="1">
              <a:spcBef>
                <a:spcPct val="20000"/>
              </a:spcBef>
              <a:spcAft>
                <a:spcPct val="0"/>
              </a:spcAft>
              <a:buChar char="–"/>
              <a:defRPr sz="1350" baseline="0">
                <a:solidFill>
                  <a:schemeClr val="tx2"/>
                </a:solidFill>
                <a:latin typeface="+mn-lt"/>
                <a:ea typeface="ＭＳ Ｐゴシック" charset="0"/>
              </a:defRPr>
            </a:lvl2pPr>
            <a:lvl3pPr marL="642945" indent="-128589" algn="l" rtl="0" eaLnBrk="1" fontAlgn="base" hangingPunct="1">
              <a:spcBef>
                <a:spcPct val="20000"/>
              </a:spcBef>
              <a:spcAft>
                <a:spcPct val="0"/>
              </a:spcAft>
              <a:buChar char="•"/>
              <a:defRPr sz="1125" baseline="0">
                <a:solidFill>
                  <a:schemeClr val="tx2"/>
                </a:solidFill>
                <a:latin typeface="+mn-lt"/>
                <a:ea typeface="ＭＳ Ｐゴシック" charset="0"/>
              </a:defRPr>
            </a:lvl3pPr>
            <a:lvl4pPr marL="900124" indent="-128589" algn="l" rtl="0" eaLnBrk="1" fontAlgn="base" hangingPunct="1">
              <a:spcBef>
                <a:spcPct val="20000"/>
              </a:spcBef>
              <a:spcAft>
                <a:spcPct val="0"/>
              </a:spcAft>
              <a:buChar char="–"/>
              <a:defRPr sz="1013">
                <a:solidFill>
                  <a:schemeClr val="tx2"/>
                </a:solidFill>
                <a:latin typeface="+mn-lt"/>
                <a:ea typeface="ＭＳ Ｐゴシック" charset="0"/>
              </a:defRPr>
            </a:lvl4pPr>
            <a:lvl5pPr marL="1157302" indent="-128589" algn="l" rtl="0" eaLnBrk="1" fontAlgn="base" hangingPunct="1">
              <a:spcBef>
                <a:spcPct val="20000"/>
              </a:spcBef>
              <a:spcAft>
                <a:spcPct val="0"/>
              </a:spcAft>
              <a:buChar char="»"/>
              <a:defRPr sz="1013">
                <a:solidFill>
                  <a:schemeClr val="tx2"/>
                </a:solidFill>
                <a:latin typeface="+mn-lt"/>
                <a:ea typeface="ＭＳ Ｐゴシック" charset="0"/>
              </a:defRPr>
            </a:lvl5pPr>
            <a:lvl6pPr marL="1414481" indent="-128589" algn="l" rtl="0" eaLnBrk="1" fontAlgn="base" hangingPunct="1">
              <a:spcBef>
                <a:spcPct val="20000"/>
              </a:spcBef>
              <a:spcAft>
                <a:spcPct val="0"/>
              </a:spcAft>
              <a:buChar char="»"/>
              <a:defRPr sz="1125">
                <a:solidFill>
                  <a:schemeClr val="tx1"/>
                </a:solidFill>
                <a:latin typeface="+mn-lt"/>
              </a:defRPr>
            </a:lvl6pPr>
            <a:lvl7pPr marL="1671658" indent="-128589" algn="l" rtl="0" eaLnBrk="1" fontAlgn="base" hangingPunct="1">
              <a:spcBef>
                <a:spcPct val="20000"/>
              </a:spcBef>
              <a:spcAft>
                <a:spcPct val="0"/>
              </a:spcAft>
              <a:buChar char="»"/>
              <a:defRPr sz="1125">
                <a:solidFill>
                  <a:schemeClr val="tx1"/>
                </a:solidFill>
                <a:latin typeface="+mn-lt"/>
              </a:defRPr>
            </a:lvl7pPr>
            <a:lvl8pPr marL="1928837" indent="-128589" algn="l" rtl="0" eaLnBrk="1" fontAlgn="base" hangingPunct="1">
              <a:spcBef>
                <a:spcPct val="20000"/>
              </a:spcBef>
              <a:spcAft>
                <a:spcPct val="0"/>
              </a:spcAft>
              <a:buChar char="»"/>
              <a:defRPr sz="1125">
                <a:solidFill>
                  <a:schemeClr val="tx1"/>
                </a:solidFill>
                <a:latin typeface="+mn-lt"/>
              </a:defRPr>
            </a:lvl8pPr>
            <a:lvl9pPr marL="2186015" indent="-128589" algn="l" rtl="0" eaLnBrk="1" fontAlgn="base" hangingPunct="1">
              <a:spcBef>
                <a:spcPct val="20000"/>
              </a:spcBef>
              <a:spcAft>
                <a:spcPct val="0"/>
              </a:spcAft>
              <a:buChar char="»"/>
              <a:defRPr sz="1125">
                <a:solidFill>
                  <a:schemeClr val="tx1"/>
                </a:solidFill>
                <a:latin typeface="+mn-lt"/>
              </a:defRPr>
            </a:lvl9pPr>
          </a:lstStyle>
          <a:p>
            <a:pPr marL="0" indent="0" algn="ctr">
              <a:buFontTx/>
              <a:buNone/>
            </a:pPr>
            <a:r>
              <a:rPr lang="fr-CA" sz="1100" kern="0" dirty="0">
                <a:solidFill>
                  <a:srgbClr val="201F1E"/>
                </a:solidFill>
                <a:ea typeface="Calibri" panose="020F0502020204030204" pitchFamily="34" charset="0"/>
                <a:cs typeface="Times New Roman" panose="02020603050405020304" pitchFamily="18" charset="0"/>
              </a:rPr>
              <a:t>Un anévrysme intracrânien est un gonflement de la paroi d’une artère cérébrale causé par une faiblesse de la paroi artérielle. La rupture d’un tel anévrysme peut entraîner une hémorragie intracrânienne.</a:t>
            </a:r>
            <a:r>
              <a:rPr lang="fr-CA" sz="1100" kern="0" baseline="30000" dirty="0">
                <a:solidFill>
                  <a:srgbClr val="201F1E"/>
                </a:solidFill>
                <a:ea typeface="Calibri" panose="020F0502020204030204" pitchFamily="34" charset="0"/>
                <a:cs typeface="Times New Roman" panose="02020603050405020304" pitchFamily="18" charset="0"/>
              </a:rPr>
              <a:t>1</a:t>
            </a:r>
            <a:r>
              <a:rPr lang="fr-CA" sz="1100" kern="0" dirty="0">
                <a:solidFill>
                  <a:srgbClr val="201F1E"/>
                </a:solidFill>
                <a:ea typeface="Calibri" panose="020F0502020204030204" pitchFamily="34" charset="0"/>
                <a:cs typeface="Times New Roman" panose="02020603050405020304" pitchFamily="18" charset="0"/>
              </a:rPr>
              <a:t> </a:t>
            </a:r>
            <a:endParaRPr lang="fr-FR" sz="1050" kern="0" dirty="0"/>
          </a:p>
        </p:txBody>
      </p:sp>
      <p:sp>
        <p:nvSpPr>
          <p:cNvPr id="28" name="TextBox 27">
            <a:extLst>
              <a:ext uri="{FF2B5EF4-FFF2-40B4-BE49-F238E27FC236}">
                <a16:creationId xmlns:a16="http://schemas.microsoft.com/office/drawing/2014/main" id="{24F2F2DA-94E5-6642-A1DC-5392C956EBA3}"/>
              </a:ext>
            </a:extLst>
          </p:cNvPr>
          <p:cNvSpPr txBox="1"/>
          <p:nvPr/>
        </p:nvSpPr>
        <p:spPr>
          <a:xfrm>
            <a:off x="129653" y="8434165"/>
            <a:ext cx="2906973" cy="461665"/>
          </a:xfrm>
          <a:prstGeom prst="rect">
            <a:avLst/>
          </a:prstGeom>
          <a:noFill/>
        </p:spPr>
        <p:txBody>
          <a:bodyPr wrap="square" rtlCol="0">
            <a:spAutoFit/>
          </a:bodyPr>
          <a:lstStyle/>
          <a:p>
            <a:r>
              <a:rPr lang="fr-FR" sz="500" dirty="0">
                <a:solidFill>
                  <a:schemeClr val="tx2"/>
                </a:solidFill>
                <a:latin typeface="+mn-lt"/>
              </a:rPr>
              <a:t>1. </a:t>
            </a:r>
            <a:r>
              <a:rPr lang="en-US" sz="500" dirty="0">
                <a:solidFill>
                  <a:schemeClr val="tx2"/>
                </a:solidFill>
                <a:effectLst/>
                <a:latin typeface="+mn-lt"/>
                <a:ea typeface="Calibri" panose="020F0502020204030204" pitchFamily="34" charset="0"/>
              </a:rPr>
              <a:t>Sforza, D. M., C. M. Putman and J. R. J. A. r. o. f. m. </a:t>
            </a:r>
            <a:r>
              <a:rPr lang="en-US" sz="500" dirty="0" err="1">
                <a:solidFill>
                  <a:schemeClr val="tx2"/>
                </a:solidFill>
                <a:effectLst/>
                <a:latin typeface="+mn-lt"/>
                <a:ea typeface="Calibri" panose="020F0502020204030204" pitchFamily="34" charset="0"/>
              </a:rPr>
              <a:t>Cebral</a:t>
            </a:r>
            <a:r>
              <a:rPr lang="en-US" sz="500" dirty="0">
                <a:solidFill>
                  <a:schemeClr val="tx2"/>
                </a:solidFill>
                <a:effectLst/>
                <a:latin typeface="+mn-lt"/>
                <a:ea typeface="Calibri" panose="020F0502020204030204" pitchFamily="34" charset="0"/>
              </a:rPr>
              <a:t> (2009). "Hemodynamics of cerebral aneurysms."  41: 91-107.</a:t>
            </a:r>
            <a:endParaRPr lang="en-CA" sz="500" dirty="0">
              <a:solidFill>
                <a:schemeClr val="tx2"/>
              </a:solidFill>
              <a:effectLst/>
              <a:latin typeface="+mn-lt"/>
              <a:ea typeface="Calibri" panose="020F0502020204030204" pitchFamily="34" charset="0"/>
            </a:endParaRPr>
          </a:p>
          <a:p>
            <a:endParaRPr lang="fr-FR" sz="1400" dirty="0">
              <a:highlight>
                <a:srgbClr val="FFFF00"/>
              </a:highlight>
            </a:endParaRPr>
          </a:p>
        </p:txBody>
      </p:sp>
      <p:sp>
        <p:nvSpPr>
          <p:cNvPr id="29" name="Rounded Rectangle 28">
            <a:extLst>
              <a:ext uri="{FF2B5EF4-FFF2-40B4-BE49-F238E27FC236}">
                <a16:creationId xmlns:a16="http://schemas.microsoft.com/office/drawing/2014/main" id="{EA74D222-1BC6-EB49-9E0C-8D96FC71196F}"/>
              </a:ext>
            </a:extLst>
          </p:cNvPr>
          <p:cNvSpPr/>
          <p:nvPr/>
        </p:nvSpPr>
        <p:spPr>
          <a:xfrm>
            <a:off x="265639" y="1267669"/>
            <a:ext cx="4479506" cy="749578"/>
          </a:xfrm>
          <a:prstGeom prst="roundRect">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Title 1">
            <a:extLst>
              <a:ext uri="{FF2B5EF4-FFF2-40B4-BE49-F238E27FC236}">
                <a16:creationId xmlns:a16="http://schemas.microsoft.com/office/drawing/2014/main" id="{59F9B7C2-0891-2245-9412-2ABBD050F372}"/>
              </a:ext>
            </a:extLst>
          </p:cNvPr>
          <p:cNvSpPr txBox="1">
            <a:spLocks/>
          </p:cNvSpPr>
          <p:nvPr/>
        </p:nvSpPr>
        <p:spPr bwMode="auto">
          <a:xfrm>
            <a:off x="257175" y="248170"/>
            <a:ext cx="4629150" cy="129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5pPr>
            <a:lvl6pPr marL="257178" algn="ctr" rtl="0" eaLnBrk="1" fontAlgn="base" hangingPunct="1">
              <a:spcBef>
                <a:spcPct val="0"/>
              </a:spcBef>
              <a:spcAft>
                <a:spcPct val="0"/>
              </a:spcAft>
              <a:defRPr sz="2475">
                <a:solidFill>
                  <a:schemeClr val="tx2"/>
                </a:solidFill>
                <a:latin typeface="Arial" charset="0"/>
              </a:defRPr>
            </a:lvl6pPr>
            <a:lvl7pPr marL="514356" algn="ctr" rtl="0" eaLnBrk="1" fontAlgn="base" hangingPunct="1">
              <a:spcBef>
                <a:spcPct val="0"/>
              </a:spcBef>
              <a:spcAft>
                <a:spcPct val="0"/>
              </a:spcAft>
              <a:defRPr sz="2475">
                <a:solidFill>
                  <a:schemeClr val="tx2"/>
                </a:solidFill>
                <a:latin typeface="Arial" charset="0"/>
              </a:defRPr>
            </a:lvl7pPr>
            <a:lvl8pPr marL="771535" algn="ctr" rtl="0" eaLnBrk="1" fontAlgn="base" hangingPunct="1">
              <a:spcBef>
                <a:spcPct val="0"/>
              </a:spcBef>
              <a:spcAft>
                <a:spcPct val="0"/>
              </a:spcAft>
              <a:defRPr sz="2475">
                <a:solidFill>
                  <a:schemeClr val="tx2"/>
                </a:solidFill>
                <a:latin typeface="Arial" charset="0"/>
              </a:defRPr>
            </a:lvl8pPr>
            <a:lvl9pPr marL="1028713" algn="ctr" rtl="0" eaLnBrk="1" fontAlgn="base" hangingPunct="1">
              <a:spcBef>
                <a:spcPct val="0"/>
              </a:spcBef>
              <a:spcAft>
                <a:spcPct val="0"/>
              </a:spcAft>
              <a:defRPr sz="2475">
                <a:solidFill>
                  <a:schemeClr val="tx2"/>
                </a:solidFill>
                <a:latin typeface="Arial" charset="0"/>
              </a:defRPr>
            </a:lvl9pPr>
          </a:lstStyle>
          <a:p>
            <a:r>
              <a:rPr lang="fr-FR" kern="0" dirty="0">
                <a:solidFill>
                  <a:schemeClr val="bg1"/>
                </a:solidFill>
              </a:rPr>
              <a:t>Introduction</a:t>
            </a:r>
          </a:p>
        </p:txBody>
      </p:sp>
      <p:sp>
        <p:nvSpPr>
          <p:cNvPr id="37" name="Text Box 1">
            <a:extLst>
              <a:ext uri="{FF2B5EF4-FFF2-40B4-BE49-F238E27FC236}">
                <a16:creationId xmlns:a16="http://schemas.microsoft.com/office/drawing/2014/main" id="{9FC3D3CE-4878-344F-9541-29A99F78FBB9}"/>
              </a:ext>
            </a:extLst>
          </p:cNvPr>
          <p:cNvSpPr txBox="1"/>
          <p:nvPr/>
        </p:nvSpPr>
        <p:spPr>
          <a:xfrm>
            <a:off x="911435" y="7164722"/>
            <a:ext cx="3437729" cy="24378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CA" sz="700" b="1" dirty="0">
                <a:effectLst/>
                <a:latin typeface="+mn-lt"/>
                <a:ea typeface="Calibri" panose="020F0502020204030204" pitchFamily="34" charset="0"/>
                <a:cs typeface="Times New Roman" panose="02020603050405020304" pitchFamily="18" charset="0"/>
              </a:rPr>
              <a:t>Figure 1</a:t>
            </a:r>
            <a:r>
              <a:rPr lang="fr-CA" sz="700" dirty="0">
                <a:effectLst/>
                <a:latin typeface="+mn-lt"/>
                <a:ea typeface="Calibri" panose="020F0502020204030204" pitchFamily="34" charset="0"/>
                <a:cs typeface="Times New Roman" panose="02020603050405020304" pitchFamily="18" charset="0"/>
              </a:rPr>
              <a:t>: </a:t>
            </a:r>
            <a:r>
              <a:rPr lang="fr-CA" sz="700" dirty="0">
                <a:solidFill>
                  <a:srgbClr val="000000"/>
                </a:solidFill>
                <a:effectLst/>
                <a:latin typeface="+mn-lt"/>
                <a:ea typeface="Calibri" panose="020F0502020204030204" pitchFamily="34" charset="0"/>
                <a:cs typeface="Times New Roman" panose="02020603050405020304" pitchFamily="18" charset="0"/>
              </a:rPr>
              <a:t>Mécanisme d’action d’un Flow </a:t>
            </a:r>
            <a:r>
              <a:rPr lang="fr-CA" sz="700" dirty="0" err="1">
                <a:solidFill>
                  <a:srgbClr val="000000"/>
                </a:solidFill>
                <a:effectLst/>
                <a:latin typeface="+mn-lt"/>
                <a:ea typeface="Calibri" panose="020F0502020204030204" pitchFamily="34" charset="0"/>
                <a:cs typeface="Times New Roman" panose="02020603050405020304" pitchFamily="18" charset="0"/>
              </a:rPr>
              <a:t>Diverter</a:t>
            </a:r>
            <a:r>
              <a:rPr lang="fr-CA" sz="700" dirty="0">
                <a:solidFill>
                  <a:srgbClr val="000000"/>
                </a:solidFill>
                <a:effectLst/>
                <a:latin typeface="+mn-lt"/>
                <a:ea typeface="Calibri" panose="020F0502020204030204" pitchFamily="34" charset="0"/>
                <a:cs typeface="Times New Roman" panose="02020603050405020304" pitchFamily="18" charset="0"/>
              </a:rPr>
              <a:t> (FD): redirection du flux sanguin</a:t>
            </a:r>
            <a:r>
              <a:rPr lang="fr-CA" sz="900" dirty="0">
                <a:effectLst/>
                <a:latin typeface="+mn-lt"/>
                <a:ea typeface="Calibri" panose="020F0502020204030204" pitchFamily="34" charset="0"/>
                <a:cs typeface="Times New Roman" panose="02020603050405020304" pitchFamily="18" charset="0"/>
              </a:rPr>
              <a:t> </a:t>
            </a:r>
            <a:endParaRPr lang="en-CA" sz="900" dirty="0">
              <a:effectLst/>
              <a:latin typeface="+mn-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8E3F1D4-A213-DB4C-BEDA-278455C7BCC9}"/>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3497021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274;p40">
            <a:extLst>
              <a:ext uri="{FF2B5EF4-FFF2-40B4-BE49-F238E27FC236}">
                <a16:creationId xmlns:a16="http://schemas.microsoft.com/office/drawing/2014/main" id="{289153C4-8CF3-ED4B-960B-D1C62052105B}"/>
              </a:ext>
            </a:extLst>
          </p:cNvPr>
          <p:cNvSpPr txBox="1">
            <a:spLocks/>
          </p:cNvSpPr>
          <p:nvPr/>
        </p:nvSpPr>
        <p:spPr>
          <a:xfrm>
            <a:off x="1617204" y="4000614"/>
            <a:ext cx="935186" cy="427500"/>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2400" b="1" baseline="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5pPr>
            <a:lvl6pPr marL="257178" algn="ctr" rtl="0" eaLnBrk="1" fontAlgn="base" hangingPunct="1">
              <a:spcBef>
                <a:spcPct val="0"/>
              </a:spcBef>
              <a:spcAft>
                <a:spcPct val="0"/>
              </a:spcAft>
              <a:defRPr sz="2475">
                <a:solidFill>
                  <a:schemeClr val="tx2"/>
                </a:solidFill>
                <a:latin typeface="Arial" charset="0"/>
              </a:defRPr>
            </a:lvl6pPr>
            <a:lvl7pPr marL="514356" algn="ctr" rtl="0" eaLnBrk="1" fontAlgn="base" hangingPunct="1">
              <a:spcBef>
                <a:spcPct val="0"/>
              </a:spcBef>
              <a:spcAft>
                <a:spcPct val="0"/>
              </a:spcAft>
              <a:defRPr sz="2475">
                <a:solidFill>
                  <a:schemeClr val="tx2"/>
                </a:solidFill>
                <a:latin typeface="Arial" charset="0"/>
              </a:defRPr>
            </a:lvl7pPr>
            <a:lvl8pPr marL="771535" algn="ctr" rtl="0" eaLnBrk="1" fontAlgn="base" hangingPunct="1">
              <a:spcBef>
                <a:spcPct val="0"/>
              </a:spcBef>
              <a:spcAft>
                <a:spcPct val="0"/>
              </a:spcAft>
              <a:defRPr sz="2475">
                <a:solidFill>
                  <a:schemeClr val="tx2"/>
                </a:solidFill>
                <a:latin typeface="Arial" charset="0"/>
              </a:defRPr>
            </a:lvl8pPr>
            <a:lvl9pPr marL="1028713" algn="ctr" rtl="0" eaLnBrk="1" fontAlgn="base" hangingPunct="1">
              <a:spcBef>
                <a:spcPct val="0"/>
              </a:spcBef>
              <a:spcAft>
                <a:spcPct val="0"/>
              </a:spcAft>
              <a:defRPr sz="2475">
                <a:solidFill>
                  <a:schemeClr val="tx2"/>
                </a:solidFill>
                <a:latin typeface="Arial" charset="0"/>
              </a:defRPr>
            </a:lvl9pPr>
          </a:lstStyle>
          <a:p>
            <a:pPr algn="ctr">
              <a:spcBef>
                <a:spcPts val="0"/>
              </a:spcBef>
              <a:spcAft>
                <a:spcPts val="0"/>
              </a:spcAft>
            </a:pPr>
            <a:r>
              <a:rPr lang="fr-CA" sz="1200" kern="0" dirty="0"/>
              <a:t>Rupture précoce</a:t>
            </a:r>
          </a:p>
        </p:txBody>
      </p:sp>
      <p:sp>
        <p:nvSpPr>
          <p:cNvPr id="27" name="Google Shape;276;p40">
            <a:extLst>
              <a:ext uri="{FF2B5EF4-FFF2-40B4-BE49-F238E27FC236}">
                <a16:creationId xmlns:a16="http://schemas.microsoft.com/office/drawing/2014/main" id="{2F0B7681-796E-B747-8DF7-C18DEAC4F6A8}"/>
              </a:ext>
            </a:extLst>
          </p:cNvPr>
          <p:cNvSpPr txBox="1">
            <a:spLocks/>
          </p:cNvSpPr>
          <p:nvPr/>
        </p:nvSpPr>
        <p:spPr>
          <a:xfrm>
            <a:off x="2614857" y="3553144"/>
            <a:ext cx="1091922" cy="376204"/>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2400" b="1" baseline="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5pPr>
            <a:lvl6pPr marL="257178" algn="ctr" rtl="0" eaLnBrk="1" fontAlgn="base" hangingPunct="1">
              <a:spcBef>
                <a:spcPct val="0"/>
              </a:spcBef>
              <a:spcAft>
                <a:spcPct val="0"/>
              </a:spcAft>
              <a:defRPr sz="2475">
                <a:solidFill>
                  <a:schemeClr val="tx2"/>
                </a:solidFill>
                <a:latin typeface="Arial" charset="0"/>
              </a:defRPr>
            </a:lvl6pPr>
            <a:lvl7pPr marL="514356" algn="ctr" rtl="0" eaLnBrk="1" fontAlgn="base" hangingPunct="1">
              <a:spcBef>
                <a:spcPct val="0"/>
              </a:spcBef>
              <a:spcAft>
                <a:spcPct val="0"/>
              </a:spcAft>
              <a:defRPr sz="2475">
                <a:solidFill>
                  <a:schemeClr val="tx2"/>
                </a:solidFill>
                <a:latin typeface="Arial" charset="0"/>
              </a:defRPr>
            </a:lvl7pPr>
            <a:lvl8pPr marL="771535" algn="ctr" rtl="0" eaLnBrk="1" fontAlgn="base" hangingPunct="1">
              <a:spcBef>
                <a:spcPct val="0"/>
              </a:spcBef>
              <a:spcAft>
                <a:spcPct val="0"/>
              </a:spcAft>
              <a:defRPr sz="2475">
                <a:solidFill>
                  <a:schemeClr val="tx2"/>
                </a:solidFill>
                <a:latin typeface="Arial" charset="0"/>
              </a:defRPr>
            </a:lvl8pPr>
            <a:lvl9pPr marL="1028713" algn="ctr" rtl="0" eaLnBrk="1" fontAlgn="base" hangingPunct="1">
              <a:spcBef>
                <a:spcPct val="0"/>
              </a:spcBef>
              <a:spcAft>
                <a:spcPct val="0"/>
              </a:spcAft>
              <a:defRPr sz="2475">
                <a:solidFill>
                  <a:schemeClr val="tx2"/>
                </a:solidFill>
                <a:latin typeface="Arial" charset="0"/>
              </a:defRPr>
            </a:lvl9pPr>
          </a:lstStyle>
          <a:p>
            <a:pPr algn="ctr">
              <a:spcBef>
                <a:spcPts val="0"/>
              </a:spcBef>
              <a:spcAft>
                <a:spcPts val="0"/>
              </a:spcAft>
            </a:pPr>
            <a:r>
              <a:rPr lang="fr-CA" sz="1200" kern="0" dirty="0"/>
              <a:t>Thrombose</a:t>
            </a:r>
          </a:p>
        </p:txBody>
      </p:sp>
      <p:sp>
        <p:nvSpPr>
          <p:cNvPr id="28" name="Google Shape;278;p40">
            <a:extLst>
              <a:ext uri="{FF2B5EF4-FFF2-40B4-BE49-F238E27FC236}">
                <a16:creationId xmlns:a16="http://schemas.microsoft.com/office/drawing/2014/main" id="{2981B14D-C4EF-7946-8AED-DF487A78F6B0}"/>
              </a:ext>
            </a:extLst>
          </p:cNvPr>
          <p:cNvSpPr txBox="1">
            <a:spLocks/>
          </p:cNvSpPr>
          <p:nvPr/>
        </p:nvSpPr>
        <p:spPr>
          <a:xfrm>
            <a:off x="3692298" y="3978399"/>
            <a:ext cx="1041742" cy="427500"/>
          </a:xfrm>
          <a:prstGeom prst="rect">
            <a:avLst/>
          </a:prstGeom>
        </p:spPr>
        <p:txBody>
          <a:bodyPr spcFirstLastPara="1" wrap="square" lIns="91425" tIns="91425" rIns="91425" bIns="91425" anchor="b" anchorCtr="0">
            <a:noAutofit/>
          </a:bodyPr>
          <a:lstStyle>
            <a:lvl1pPr algn="l" rtl="0" eaLnBrk="1" fontAlgn="base" hangingPunct="1">
              <a:spcBef>
                <a:spcPct val="0"/>
              </a:spcBef>
              <a:spcAft>
                <a:spcPct val="0"/>
              </a:spcAft>
              <a:defRPr sz="2400" b="1" baseline="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5pPr>
            <a:lvl6pPr marL="257178" algn="ctr" rtl="0" eaLnBrk="1" fontAlgn="base" hangingPunct="1">
              <a:spcBef>
                <a:spcPct val="0"/>
              </a:spcBef>
              <a:spcAft>
                <a:spcPct val="0"/>
              </a:spcAft>
              <a:defRPr sz="2475">
                <a:solidFill>
                  <a:schemeClr val="tx2"/>
                </a:solidFill>
                <a:latin typeface="Arial" charset="0"/>
              </a:defRPr>
            </a:lvl6pPr>
            <a:lvl7pPr marL="514356" algn="ctr" rtl="0" eaLnBrk="1" fontAlgn="base" hangingPunct="1">
              <a:spcBef>
                <a:spcPct val="0"/>
              </a:spcBef>
              <a:spcAft>
                <a:spcPct val="0"/>
              </a:spcAft>
              <a:defRPr sz="2475">
                <a:solidFill>
                  <a:schemeClr val="tx2"/>
                </a:solidFill>
                <a:latin typeface="Arial" charset="0"/>
              </a:defRPr>
            </a:lvl7pPr>
            <a:lvl8pPr marL="771535" algn="ctr" rtl="0" eaLnBrk="1" fontAlgn="base" hangingPunct="1">
              <a:spcBef>
                <a:spcPct val="0"/>
              </a:spcBef>
              <a:spcAft>
                <a:spcPct val="0"/>
              </a:spcAft>
              <a:defRPr sz="2475">
                <a:solidFill>
                  <a:schemeClr val="tx2"/>
                </a:solidFill>
                <a:latin typeface="Arial" charset="0"/>
              </a:defRPr>
            </a:lvl8pPr>
            <a:lvl9pPr marL="1028713" algn="ctr" rtl="0" eaLnBrk="1" fontAlgn="base" hangingPunct="1">
              <a:spcBef>
                <a:spcPct val="0"/>
              </a:spcBef>
              <a:spcAft>
                <a:spcPct val="0"/>
              </a:spcAft>
              <a:defRPr sz="2475">
                <a:solidFill>
                  <a:schemeClr val="tx2"/>
                </a:solidFill>
                <a:latin typeface="Arial" charset="0"/>
              </a:defRPr>
            </a:lvl9pPr>
          </a:lstStyle>
          <a:p>
            <a:pPr algn="ctr">
              <a:spcBef>
                <a:spcPts val="0"/>
              </a:spcBef>
              <a:spcAft>
                <a:spcPts val="0"/>
              </a:spcAft>
            </a:pPr>
            <a:r>
              <a:rPr lang="fr-CA" sz="1200" kern="0" dirty="0"/>
              <a:t>Ischémie</a:t>
            </a:r>
          </a:p>
        </p:txBody>
      </p:sp>
      <p:sp>
        <p:nvSpPr>
          <p:cNvPr id="34" name="Google Shape;276;p40">
            <a:extLst>
              <a:ext uri="{FF2B5EF4-FFF2-40B4-BE49-F238E27FC236}">
                <a16:creationId xmlns:a16="http://schemas.microsoft.com/office/drawing/2014/main" id="{B870633C-28E9-A441-9248-9EAE32D3D024}"/>
              </a:ext>
            </a:extLst>
          </p:cNvPr>
          <p:cNvSpPr txBox="1">
            <a:spLocks/>
          </p:cNvSpPr>
          <p:nvPr/>
        </p:nvSpPr>
        <p:spPr>
          <a:xfrm>
            <a:off x="542860" y="3536533"/>
            <a:ext cx="1033849" cy="4834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xo 2"/>
              <a:buNone/>
              <a:defRPr sz="1800" b="1" i="0" u="none" strike="noStrike" cap="none">
                <a:solidFill>
                  <a:schemeClr val="dk1"/>
                </a:solidFill>
                <a:latin typeface="Exo 2"/>
                <a:ea typeface="Exo 2"/>
                <a:cs typeface="Exo 2"/>
                <a:sym typeface="Exo 2"/>
              </a:defRPr>
            </a:lvl1pPr>
            <a:lvl2pPr marR="0" lvl="1" algn="l" rtl="0">
              <a:lnSpc>
                <a:spcPct val="100000"/>
              </a:lnSpc>
              <a:spcBef>
                <a:spcPts val="0"/>
              </a:spcBef>
              <a:spcAft>
                <a:spcPts val="0"/>
              </a:spcAft>
              <a:buClr>
                <a:schemeClr val="accent6"/>
              </a:buClr>
              <a:buSzPts val="1800"/>
              <a:buFont typeface="Squada One"/>
              <a:buNone/>
              <a:defRPr sz="1800" b="0" i="0" u="none" strike="noStrike" cap="none">
                <a:solidFill>
                  <a:schemeClr val="accent6"/>
                </a:solidFill>
                <a:latin typeface="Squada One"/>
                <a:ea typeface="Squada One"/>
                <a:cs typeface="Squada One"/>
                <a:sym typeface="Squada One"/>
              </a:defRPr>
            </a:lvl2pPr>
            <a:lvl3pPr marR="0" lvl="2" algn="l" rtl="0">
              <a:lnSpc>
                <a:spcPct val="100000"/>
              </a:lnSpc>
              <a:spcBef>
                <a:spcPts val="0"/>
              </a:spcBef>
              <a:spcAft>
                <a:spcPts val="0"/>
              </a:spcAft>
              <a:buClr>
                <a:schemeClr val="accent6"/>
              </a:buClr>
              <a:buSzPts val="1800"/>
              <a:buFont typeface="Squada One"/>
              <a:buNone/>
              <a:defRPr sz="1800" b="0" i="0" u="none" strike="noStrike" cap="none">
                <a:solidFill>
                  <a:schemeClr val="accent6"/>
                </a:solidFill>
                <a:latin typeface="Squada One"/>
                <a:ea typeface="Squada One"/>
                <a:cs typeface="Squada One"/>
                <a:sym typeface="Squada One"/>
              </a:defRPr>
            </a:lvl3pPr>
            <a:lvl4pPr marR="0" lvl="3" algn="l" rtl="0">
              <a:lnSpc>
                <a:spcPct val="100000"/>
              </a:lnSpc>
              <a:spcBef>
                <a:spcPts val="0"/>
              </a:spcBef>
              <a:spcAft>
                <a:spcPts val="0"/>
              </a:spcAft>
              <a:buClr>
                <a:schemeClr val="accent6"/>
              </a:buClr>
              <a:buSzPts val="1800"/>
              <a:buFont typeface="Squada One"/>
              <a:buNone/>
              <a:defRPr sz="1800" b="0" i="0" u="none" strike="noStrike" cap="none">
                <a:solidFill>
                  <a:schemeClr val="accent6"/>
                </a:solidFill>
                <a:latin typeface="Squada One"/>
                <a:ea typeface="Squada One"/>
                <a:cs typeface="Squada One"/>
                <a:sym typeface="Squada One"/>
              </a:defRPr>
            </a:lvl4pPr>
            <a:lvl5pPr marR="0" lvl="4" algn="l" rtl="0">
              <a:lnSpc>
                <a:spcPct val="100000"/>
              </a:lnSpc>
              <a:spcBef>
                <a:spcPts val="0"/>
              </a:spcBef>
              <a:spcAft>
                <a:spcPts val="0"/>
              </a:spcAft>
              <a:buClr>
                <a:schemeClr val="accent6"/>
              </a:buClr>
              <a:buSzPts val="1800"/>
              <a:buFont typeface="Squada One"/>
              <a:buNone/>
              <a:defRPr sz="1800" b="0" i="0" u="none" strike="noStrike" cap="none">
                <a:solidFill>
                  <a:schemeClr val="accent6"/>
                </a:solidFill>
                <a:latin typeface="Squada One"/>
                <a:ea typeface="Squada One"/>
                <a:cs typeface="Squada One"/>
                <a:sym typeface="Squada One"/>
              </a:defRPr>
            </a:lvl5pPr>
            <a:lvl6pPr marR="0" lvl="5" algn="l" rtl="0">
              <a:lnSpc>
                <a:spcPct val="100000"/>
              </a:lnSpc>
              <a:spcBef>
                <a:spcPts val="0"/>
              </a:spcBef>
              <a:spcAft>
                <a:spcPts val="0"/>
              </a:spcAft>
              <a:buClr>
                <a:schemeClr val="accent6"/>
              </a:buClr>
              <a:buSzPts val="1800"/>
              <a:buFont typeface="Squada One"/>
              <a:buNone/>
              <a:defRPr sz="1800" b="0" i="0" u="none" strike="noStrike" cap="none">
                <a:solidFill>
                  <a:schemeClr val="accent6"/>
                </a:solidFill>
                <a:latin typeface="Squada One"/>
                <a:ea typeface="Squada One"/>
                <a:cs typeface="Squada One"/>
                <a:sym typeface="Squada One"/>
              </a:defRPr>
            </a:lvl6pPr>
            <a:lvl7pPr marR="0" lvl="6" algn="l" rtl="0">
              <a:lnSpc>
                <a:spcPct val="100000"/>
              </a:lnSpc>
              <a:spcBef>
                <a:spcPts val="0"/>
              </a:spcBef>
              <a:spcAft>
                <a:spcPts val="0"/>
              </a:spcAft>
              <a:buClr>
                <a:schemeClr val="accent6"/>
              </a:buClr>
              <a:buSzPts val="1800"/>
              <a:buFont typeface="Squada One"/>
              <a:buNone/>
              <a:defRPr sz="1800" b="0" i="0" u="none" strike="noStrike" cap="none">
                <a:solidFill>
                  <a:schemeClr val="accent6"/>
                </a:solidFill>
                <a:latin typeface="Squada One"/>
                <a:ea typeface="Squada One"/>
                <a:cs typeface="Squada One"/>
                <a:sym typeface="Squada One"/>
              </a:defRPr>
            </a:lvl7pPr>
            <a:lvl8pPr marR="0" lvl="7" algn="l" rtl="0">
              <a:lnSpc>
                <a:spcPct val="100000"/>
              </a:lnSpc>
              <a:spcBef>
                <a:spcPts val="0"/>
              </a:spcBef>
              <a:spcAft>
                <a:spcPts val="0"/>
              </a:spcAft>
              <a:buClr>
                <a:schemeClr val="accent6"/>
              </a:buClr>
              <a:buSzPts val="1800"/>
              <a:buFont typeface="Squada One"/>
              <a:buNone/>
              <a:defRPr sz="1800" b="0" i="0" u="none" strike="noStrike" cap="none">
                <a:solidFill>
                  <a:schemeClr val="accent6"/>
                </a:solidFill>
                <a:latin typeface="Squada One"/>
                <a:ea typeface="Squada One"/>
                <a:cs typeface="Squada One"/>
                <a:sym typeface="Squada One"/>
              </a:defRPr>
            </a:lvl8pPr>
            <a:lvl9pPr marR="0" lvl="8" algn="l" rtl="0">
              <a:lnSpc>
                <a:spcPct val="100000"/>
              </a:lnSpc>
              <a:spcBef>
                <a:spcPts val="0"/>
              </a:spcBef>
              <a:spcAft>
                <a:spcPts val="0"/>
              </a:spcAft>
              <a:buClr>
                <a:schemeClr val="accent6"/>
              </a:buClr>
              <a:buSzPts val="1800"/>
              <a:buFont typeface="Squada One"/>
              <a:buNone/>
              <a:defRPr sz="1800" b="0" i="0" u="none" strike="noStrike" cap="none">
                <a:solidFill>
                  <a:schemeClr val="accent6"/>
                </a:solidFill>
                <a:latin typeface="Squada One"/>
                <a:ea typeface="Squada One"/>
                <a:cs typeface="Squada One"/>
                <a:sym typeface="Squada One"/>
              </a:defRPr>
            </a:lvl9pPr>
          </a:lstStyle>
          <a:p>
            <a:r>
              <a:rPr lang="fr-CA" sz="1200" dirty="0">
                <a:latin typeface="+mj-lt"/>
              </a:rPr>
              <a:t>Échec d’occlusion</a:t>
            </a:r>
          </a:p>
        </p:txBody>
      </p:sp>
      <p:cxnSp>
        <p:nvCxnSpPr>
          <p:cNvPr id="35" name="Google Shape;280;p40">
            <a:extLst>
              <a:ext uri="{FF2B5EF4-FFF2-40B4-BE49-F238E27FC236}">
                <a16:creationId xmlns:a16="http://schemas.microsoft.com/office/drawing/2014/main" id="{191DD804-01B4-3D47-8839-3A59A1E04BC7}"/>
              </a:ext>
            </a:extLst>
          </p:cNvPr>
          <p:cNvCxnSpPr>
            <a:cxnSpLocks/>
          </p:cNvCxnSpPr>
          <p:nvPr/>
        </p:nvCxnSpPr>
        <p:spPr>
          <a:xfrm>
            <a:off x="1579372" y="3410762"/>
            <a:ext cx="0" cy="1135277"/>
          </a:xfrm>
          <a:prstGeom prst="straightConnector1">
            <a:avLst/>
          </a:prstGeom>
          <a:noFill/>
          <a:ln w="9525" cap="flat" cmpd="sng">
            <a:solidFill>
              <a:schemeClr val="dk1"/>
            </a:solidFill>
            <a:prstDash val="solid"/>
            <a:round/>
            <a:headEnd type="none" w="med" len="med"/>
            <a:tailEnd type="none" w="med" len="med"/>
          </a:ln>
        </p:spPr>
      </p:cxnSp>
      <p:grpSp>
        <p:nvGrpSpPr>
          <p:cNvPr id="37" name="Google Shape;5868;p66">
            <a:extLst>
              <a:ext uri="{FF2B5EF4-FFF2-40B4-BE49-F238E27FC236}">
                <a16:creationId xmlns:a16="http://schemas.microsoft.com/office/drawing/2014/main" id="{1E21DC94-2CF5-0C40-8ECB-5160153512DB}"/>
              </a:ext>
            </a:extLst>
          </p:cNvPr>
          <p:cNvGrpSpPr/>
          <p:nvPr/>
        </p:nvGrpSpPr>
        <p:grpSpPr>
          <a:xfrm>
            <a:off x="4055369" y="3590399"/>
            <a:ext cx="287202" cy="293933"/>
            <a:chOff x="-23962425" y="3519475"/>
            <a:chExt cx="264675" cy="295400"/>
          </a:xfrm>
        </p:grpSpPr>
        <p:sp>
          <p:nvSpPr>
            <p:cNvPr id="38" name="Google Shape;5869;p66">
              <a:extLst>
                <a:ext uri="{FF2B5EF4-FFF2-40B4-BE49-F238E27FC236}">
                  <a16:creationId xmlns:a16="http://schemas.microsoft.com/office/drawing/2014/main" id="{B68D9B66-BFBA-2247-9402-7112584070C6}"/>
                </a:ext>
              </a:extLst>
            </p:cNvPr>
            <p:cNvSpPr/>
            <p:nvPr/>
          </p:nvSpPr>
          <p:spPr>
            <a:xfrm>
              <a:off x="-23961625" y="3580925"/>
              <a:ext cx="263875" cy="233950"/>
            </a:xfrm>
            <a:custGeom>
              <a:avLst/>
              <a:gdLst/>
              <a:ahLst/>
              <a:cxnLst/>
              <a:rect l="l" t="t" r="r" b="b"/>
              <a:pathLst>
                <a:path w="10555" h="9358" extrusionOk="0">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p>
          </p:txBody>
        </p:sp>
        <p:sp>
          <p:nvSpPr>
            <p:cNvPr id="39" name="Google Shape;5870;p66">
              <a:extLst>
                <a:ext uri="{FF2B5EF4-FFF2-40B4-BE49-F238E27FC236}">
                  <a16:creationId xmlns:a16="http://schemas.microsoft.com/office/drawing/2014/main" id="{379FF9CD-C463-4E47-A56E-B8C824BAAB98}"/>
                </a:ext>
              </a:extLst>
            </p:cNvPr>
            <p:cNvSpPr/>
            <p:nvPr/>
          </p:nvSpPr>
          <p:spPr>
            <a:xfrm>
              <a:off x="-23962425" y="3519475"/>
              <a:ext cx="158350" cy="122125"/>
            </a:xfrm>
            <a:custGeom>
              <a:avLst/>
              <a:gdLst/>
              <a:ahLst/>
              <a:cxnLst/>
              <a:rect l="l" t="t" r="r" b="b"/>
              <a:pathLst>
                <a:path w="6334" h="4885" extrusionOk="0">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p>
          </p:txBody>
        </p:sp>
      </p:grpSp>
      <p:sp>
        <p:nvSpPr>
          <p:cNvPr id="40" name="Google Shape;5929;p66">
            <a:extLst>
              <a:ext uri="{FF2B5EF4-FFF2-40B4-BE49-F238E27FC236}">
                <a16:creationId xmlns:a16="http://schemas.microsoft.com/office/drawing/2014/main" id="{3ED0A27D-9B8B-7C4E-AFA4-897A1DF59851}"/>
              </a:ext>
            </a:extLst>
          </p:cNvPr>
          <p:cNvSpPr/>
          <p:nvPr/>
        </p:nvSpPr>
        <p:spPr>
          <a:xfrm>
            <a:off x="1892420" y="3563324"/>
            <a:ext cx="301960" cy="241864"/>
          </a:xfrm>
          <a:custGeom>
            <a:avLst/>
            <a:gdLst/>
            <a:ahLst/>
            <a:cxnLst/>
            <a:rect l="l" t="t" r="r" b="b"/>
            <a:pathLst>
              <a:path w="11847" h="8121" extrusionOk="0">
                <a:moveTo>
                  <a:pt x="5640" y="1221"/>
                </a:moveTo>
                <a:lnTo>
                  <a:pt x="5640" y="1914"/>
                </a:lnTo>
                <a:lnTo>
                  <a:pt x="4916" y="1914"/>
                </a:lnTo>
                <a:lnTo>
                  <a:pt x="4916" y="1568"/>
                </a:lnTo>
                <a:cubicBezTo>
                  <a:pt x="4916" y="1379"/>
                  <a:pt x="5073" y="1221"/>
                  <a:pt x="5294" y="1221"/>
                </a:cubicBezTo>
                <a:close/>
                <a:moveTo>
                  <a:pt x="8066" y="1253"/>
                </a:moveTo>
                <a:cubicBezTo>
                  <a:pt x="8287" y="1253"/>
                  <a:pt x="8444" y="1410"/>
                  <a:pt x="8444" y="1599"/>
                </a:cubicBezTo>
                <a:lnTo>
                  <a:pt x="8444" y="1946"/>
                </a:lnTo>
                <a:lnTo>
                  <a:pt x="7720" y="1946"/>
                </a:lnTo>
                <a:lnTo>
                  <a:pt x="7720" y="1253"/>
                </a:lnTo>
                <a:close/>
                <a:moveTo>
                  <a:pt x="7027" y="1253"/>
                </a:moveTo>
                <a:lnTo>
                  <a:pt x="7027" y="1977"/>
                </a:lnTo>
                <a:lnTo>
                  <a:pt x="6302" y="1977"/>
                </a:lnTo>
                <a:lnTo>
                  <a:pt x="6302" y="1253"/>
                </a:lnTo>
                <a:close/>
                <a:moveTo>
                  <a:pt x="8098" y="3994"/>
                </a:moveTo>
                <a:lnTo>
                  <a:pt x="6648" y="4844"/>
                </a:lnTo>
                <a:lnTo>
                  <a:pt x="5199" y="3994"/>
                </a:lnTo>
                <a:close/>
                <a:moveTo>
                  <a:pt x="6648" y="5663"/>
                </a:moveTo>
                <a:lnTo>
                  <a:pt x="8665" y="6797"/>
                </a:lnTo>
                <a:lnTo>
                  <a:pt x="4664" y="6797"/>
                </a:lnTo>
                <a:lnTo>
                  <a:pt x="6648" y="5663"/>
                </a:lnTo>
                <a:close/>
                <a:moveTo>
                  <a:pt x="3183" y="6766"/>
                </a:moveTo>
                <a:cubicBezTo>
                  <a:pt x="3372" y="6766"/>
                  <a:pt x="3561" y="6924"/>
                  <a:pt x="3561" y="7113"/>
                </a:cubicBezTo>
                <a:cubicBezTo>
                  <a:pt x="3561" y="7333"/>
                  <a:pt x="3372" y="7491"/>
                  <a:pt x="3183" y="7491"/>
                </a:cubicBezTo>
                <a:cubicBezTo>
                  <a:pt x="2994" y="7491"/>
                  <a:pt x="2836" y="7333"/>
                  <a:pt x="2836" y="7113"/>
                </a:cubicBezTo>
                <a:cubicBezTo>
                  <a:pt x="2836" y="6924"/>
                  <a:pt x="2994" y="6766"/>
                  <a:pt x="3183" y="6766"/>
                </a:cubicBezTo>
                <a:close/>
                <a:moveTo>
                  <a:pt x="10114" y="6797"/>
                </a:moveTo>
                <a:cubicBezTo>
                  <a:pt x="10303" y="6797"/>
                  <a:pt x="10461" y="6955"/>
                  <a:pt x="10461" y="7144"/>
                </a:cubicBezTo>
                <a:cubicBezTo>
                  <a:pt x="10461" y="7365"/>
                  <a:pt x="10303" y="7522"/>
                  <a:pt x="10114" y="7522"/>
                </a:cubicBezTo>
                <a:cubicBezTo>
                  <a:pt x="9925" y="7522"/>
                  <a:pt x="9767" y="7365"/>
                  <a:pt x="9767" y="7144"/>
                </a:cubicBezTo>
                <a:cubicBezTo>
                  <a:pt x="9767" y="6955"/>
                  <a:pt x="9925" y="6797"/>
                  <a:pt x="10114" y="6797"/>
                </a:cubicBezTo>
                <a:close/>
                <a:moveTo>
                  <a:pt x="1123" y="0"/>
                </a:moveTo>
                <a:cubicBezTo>
                  <a:pt x="859" y="0"/>
                  <a:pt x="600" y="103"/>
                  <a:pt x="411" y="308"/>
                </a:cubicBezTo>
                <a:cubicBezTo>
                  <a:pt x="1" y="686"/>
                  <a:pt x="1" y="1379"/>
                  <a:pt x="411" y="1757"/>
                </a:cubicBezTo>
                <a:lnTo>
                  <a:pt x="2017" y="3426"/>
                </a:lnTo>
                <a:cubicBezTo>
                  <a:pt x="2395" y="3805"/>
                  <a:pt x="2931" y="4025"/>
                  <a:pt x="3466" y="4025"/>
                </a:cubicBezTo>
                <a:lnTo>
                  <a:pt x="3782" y="4025"/>
                </a:lnTo>
                <a:lnTo>
                  <a:pt x="5955" y="5222"/>
                </a:lnTo>
                <a:lnTo>
                  <a:pt x="3908" y="6388"/>
                </a:lnTo>
                <a:cubicBezTo>
                  <a:pt x="3719" y="6167"/>
                  <a:pt x="3466" y="6073"/>
                  <a:pt x="3151" y="6073"/>
                </a:cubicBezTo>
                <a:cubicBezTo>
                  <a:pt x="2553" y="6073"/>
                  <a:pt x="2143" y="6545"/>
                  <a:pt x="2143" y="7081"/>
                </a:cubicBezTo>
                <a:cubicBezTo>
                  <a:pt x="2143" y="7680"/>
                  <a:pt x="2584" y="8121"/>
                  <a:pt x="3151" y="8121"/>
                </a:cubicBezTo>
                <a:cubicBezTo>
                  <a:pt x="3593" y="8121"/>
                  <a:pt x="3971" y="7837"/>
                  <a:pt x="4128" y="7396"/>
                </a:cubicBezTo>
                <a:lnTo>
                  <a:pt x="9137" y="7396"/>
                </a:lnTo>
                <a:cubicBezTo>
                  <a:pt x="9295" y="7806"/>
                  <a:pt x="9641" y="8121"/>
                  <a:pt x="10114" y="8121"/>
                </a:cubicBezTo>
                <a:cubicBezTo>
                  <a:pt x="10713" y="8121"/>
                  <a:pt x="11154" y="7648"/>
                  <a:pt x="11154" y="7081"/>
                </a:cubicBezTo>
                <a:cubicBezTo>
                  <a:pt x="11154" y="6482"/>
                  <a:pt x="10681" y="6073"/>
                  <a:pt x="10114" y="6073"/>
                </a:cubicBezTo>
                <a:cubicBezTo>
                  <a:pt x="9862" y="6073"/>
                  <a:pt x="9578" y="6167"/>
                  <a:pt x="9358" y="6388"/>
                </a:cubicBezTo>
                <a:lnTo>
                  <a:pt x="7310" y="5222"/>
                </a:lnTo>
                <a:lnTo>
                  <a:pt x="9484" y="4025"/>
                </a:lnTo>
                <a:lnTo>
                  <a:pt x="10839" y="4025"/>
                </a:lnTo>
                <a:cubicBezTo>
                  <a:pt x="11437" y="4025"/>
                  <a:pt x="11847" y="3552"/>
                  <a:pt x="11847" y="2985"/>
                </a:cubicBezTo>
                <a:cubicBezTo>
                  <a:pt x="11847" y="2387"/>
                  <a:pt x="11374" y="1946"/>
                  <a:pt x="10839" y="1946"/>
                </a:cubicBezTo>
                <a:lnTo>
                  <a:pt x="9074" y="1946"/>
                </a:lnTo>
                <a:lnTo>
                  <a:pt x="9074" y="1599"/>
                </a:lnTo>
                <a:cubicBezTo>
                  <a:pt x="9074" y="1032"/>
                  <a:pt x="8602" y="591"/>
                  <a:pt x="8035" y="591"/>
                </a:cubicBezTo>
                <a:lnTo>
                  <a:pt x="5294" y="591"/>
                </a:lnTo>
                <a:cubicBezTo>
                  <a:pt x="4695" y="591"/>
                  <a:pt x="4254" y="1064"/>
                  <a:pt x="4254" y="1599"/>
                </a:cubicBezTo>
                <a:lnTo>
                  <a:pt x="4254" y="1946"/>
                </a:lnTo>
                <a:lnTo>
                  <a:pt x="4097" y="1946"/>
                </a:lnTo>
                <a:cubicBezTo>
                  <a:pt x="3750" y="1946"/>
                  <a:pt x="3372" y="1820"/>
                  <a:pt x="3120" y="1568"/>
                </a:cubicBezTo>
                <a:lnTo>
                  <a:pt x="1860" y="308"/>
                </a:lnTo>
                <a:cubicBezTo>
                  <a:pt x="1655" y="103"/>
                  <a:pt x="1387" y="0"/>
                  <a:pt x="11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solidFill>
                <a:srgbClr val="FF0000"/>
              </a:solidFill>
              <a:highlight>
                <a:srgbClr val="FFFF00"/>
              </a:highlight>
            </a:endParaRPr>
          </a:p>
        </p:txBody>
      </p:sp>
      <p:grpSp>
        <p:nvGrpSpPr>
          <p:cNvPr id="41" name="Google Shape;5896;p66">
            <a:extLst>
              <a:ext uri="{FF2B5EF4-FFF2-40B4-BE49-F238E27FC236}">
                <a16:creationId xmlns:a16="http://schemas.microsoft.com/office/drawing/2014/main" id="{B37BEC28-24E6-3A4D-BFF6-8490ACA06311}"/>
              </a:ext>
            </a:extLst>
          </p:cNvPr>
          <p:cNvGrpSpPr/>
          <p:nvPr/>
        </p:nvGrpSpPr>
        <p:grpSpPr>
          <a:xfrm>
            <a:off x="896963" y="4055672"/>
            <a:ext cx="291756" cy="293933"/>
            <a:chOff x="-25465200" y="3916150"/>
            <a:chExt cx="299300" cy="294875"/>
          </a:xfrm>
        </p:grpSpPr>
        <p:sp>
          <p:nvSpPr>
            <p:cNvPr id="42" name="Google Shape;5897;p66">
              <a:extLst>
                <a:ext uri="{FF2B5EF4-FFF2-40B4-BE49-F238E27FC236}">
                  <a16:creationId xmlns:a16="http://schemas.microsoft.com/office/drawing/2014/main" id="{250C988E-AF0B-074E-B64F-05B4761224C8}"/>
                </a:ext>
              </a:extLst>
            </p:cNvPr>
            <p:cNvSpPr/>
            <p:nvPr/>
          </p:nvSpPr>
          <p:spPr>
            <a:xfrm>
              <a:off x="-25316350" y="3916150"/>
              <a:ext cx="150450" cy="149175"/>
            </a:xfrm>
            <a:custGeom>
              <a:avLst/>
              <a:gdLst/>
              <a:ahLst/>
              <a:cxnLst/>
              <a:rect l="l" t="t" r="r" b="b"/>
              <a:pathLst>
                <a:path w="6018" h="5967" extrusionOk="0">
                  <a:moveTo>
                    <a:pt x="3836" y="0"/>
                  </a:moveTo>
                  <a:cubicBezTo>
                    <a:pt x="3278" y="0"/>
                    <a:pt x="2726" y="214"/>
                    <a:pt x="2332" y="642"/>
                  </a:cubicBezTo>
                  <a:lnTo>
                    <a:pt x="1891" y="1083"/>
                  </a:lnTo>
                  <a:lnTo>
                    <a:pt x="2458" y="1619"/>
                  </a:lnTo>
                  <a:cubicBezTo>
                    <a:pt x="2552" y="1745"/>
                    <a:pt x="2552" y="1966"/>
                    <a:pt x="2458" y="2092"/>
                  </a:cubicBezTo>
                  <a:cubicBezTo>
                    <a:pt x="2363" y="2186"/>
                    <a:pt x="2300" y="2218"/>
                    <a:pt x="2206" y="2218"/>
                  </a:cubicBezTo>
                  <a:cubicBezTo>
                    <a:pt x="2143" y="2218"/>
                    <a:pt x="2017" y="2186"/>
                    <a:pt x="1985" y="2092"/>
                  </a:cubicBezTo>
                  <a:lnTo>
                    <a:pt x="1418" y="1556"/>
                  </a:lnTo>
                  <a:lnTo>
                    <a:pt x="946" y="2029"/>
                  </a:lnTo>
                  <a:lnTo>
                    <a:pt x="1513" y="2564"/>
                  </a:lnTo>
                  <a:cubicBezTo>
                    <a:pt x="1607" y="2690"/>
                    <a:pt x="1607" y="2911"/>
                    <a:pt x="1513" y="3037"/>
                  </a:cubicBezTo>
                  <a:cubicBezTo>
                    <a:pt x="1418" y="3131"/>
                    <a:pt x="1355" y="3163"/>
                    <a:pt x="1261" y="3163"/>
                  </a:cubicBezTo>
                  <a:cubicBezTo>
                    <a:pt x="1198" y="3163"/>
                    <a:pt x="1072" y="3131"/>
                    <a:pt x="1040" y="3037"/>
                  </a:cubicBezTo>
                  <a:lnTo>
                    <a:pt x="473" y="2501"/>
                  </a:lnTo>
                  <a:lnTo>
                    <a:pt x="1" y="3005"/>
                  </a:lnTo>
                  <a:lnTo>
                    <a:pt x="2962" y="5967"/>
                  </a:lnTo>
                  <a:lnTo>
                    <a:pt x="5388" y="3478"/>
                  </a:lnTo>
                  <a:cubicBezTo>
                    <a:pt x="5829" y="3037"/>
                    <a:pt x="6018" y="2501"/>
                    <a:pt x="5987" y="1903"/>
                  </a:cubicBezTo>
                  <a:cubicBezTo>
                    <a:pt x="5892" y="1398"/>
                    <a:pt x="5640" y="831"/>
                    <a:pt x="5167" y="453"/>
                  </a:cubicBezTo>
                  <a:cubicBezTo>
                    <a:pt x="4779" y="151"/>
                    <a:pt x="4305" y="0"/>
                    <a:pt x="3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p>
          </p:txBody>
        </p:sp>
        <p:sp>
          <p:nvSpPr>
            <p:cNvPr id="43" name="Google Shape;5898;p66">
              <a:extLst>
                <a:ext uri="{FF2B5EF4-FFF2-40B4-BE49-F238E27FC236}">
                  <a16:creationId xmlns:a16="http://schemas.microsoft.com/office/drawing/2014/main" id="{47BBE27C-9BDD-6A40-A043-8E256159E592}"/>
                </a:ext>
              </a:extLst>
            </p:cNvPr>
            <p:cNvSpPr/>
            <p:nvPr/>
          </p:nvSpPr>
          <p:spPr>
            <a:xfrm>
              <a:off x="-25465200" y="4003875"/>
              <a:ext cx="208725" cy="207150"/>
            </a:xfrm>
            <a:custGeom>
              <a:avLst/>
              <a:gdLst/>
              <a:ahLst/>
              <a:cxnLst/>
              <a:rect l="l" t="t" r="r" b="b"/>
              <a:pathLst>
                <a:path w="8349" h="8286" extrusionOk="0">
                  <a:moveTo>
                    <a:pt x="5419" y="0"/>
                  </a:moveTo>
                  <a:lnTo>
                    <a:pt x="4883" y="567"/>
                  </a:lnTo>
                  <a:lnTo>
                    <a:pt x="5450" y="1103"/>
                  </a:lnTo>
                  <a:cubicBezTo>
                    <a:pt x="5545" y="1229"/>
                    <a:pt x="5545" y="1449"/>
                    <a:pt x="5450" y="1575"/>
                  </a:cubicBezTo>
                  <a:cubicBezTo>
                    <a:pt x="5356" y="1670"/>
                    <a:pt x="5293" y="1702"/>
                    <a:pt x="5198" y="1702"/>
                  </a:cubicBezTo>
                  <a:cubicBezTo>
                    <a:pt x="5135" y="1702"/>
                    <a:pt x="5009" y="1670"/>
                    <a:pt x="4978" y="1575"/>
                  </a:cubicBezTo>
                  <a:lnTo>
                    <a:pt x="4411" y="1040"/>
                  </a:lnTo>
                  <a:lnTo>
                    <a:pt x="3938" y="1512"/>
                  </a:lnTo>
                  <a:lnTo>
                    <a:pt x="4505" y="2048"/>
                  </a:lnTo>
                  <a:cubicBezTo>
                    <a:pt x="4631" y="2174"/>
                    <a:pt x="4631" y="2395"/>
                    <a:pt x="4505" y="2521"/>
                  </a:cubicBezTo>
                  <a:cubicBezTo>
                    <a:pt x="4411" y="2615"/>
                    <a:pt x="4348" y="2647"/>
                    <a:pt x="4253" y="2647"/>
                  </a:cubicBezTo>
                  <a:cubicBezTo>
                    <a:pt x="4190" y="2647"/>
                    <a:pt x="4064" y="2615"/>
                    <a:pt x="4033" y="2521"/>
                  </a:cubicBezTo>
                  <a:lnTo>
                    <a:pt x="3466" y="1985"/>
                  </a:lnTo>
                  <a:lnTo>
                    <a:pt x="3214" y="2237"/>
                  </a:lnTo>
                  <a:cubicBezTo>
                    <a:pt x="2773" y="2678"/>
                    <a:pt x="2458" y="3277"/>
                    <a:pt x="2363" y="3907"/>
                  </a:cubicBezTo>
                  <a:cubicBezTo>
                    <a:pt x="2300" y="4379"/>
                    <a:pt x="2111" y="4852"/>
                    <a:pt x="1733" y="5167"/>
                  </a:cubicBezTo>
                  <a:lnTo>
                    <a:pt x="410" y="6490"/>
                  </a:lnTo>
                  <a:cubicBezTo>
                    <a:pt x="0" y="6900"/>
                    <a:pt x="0" y="7561"/>
                    <a:pt x="410" y="7971"/>
                  </a:cubicBezTo>
                  <a:cubicBezTo>
                    <a:pt x="599" y="8160"/>
                    <a:pt x="882" y="8286"/>
                    <a:pt x="1166" y="8286"/>
                  </a:cubicBezTo>
                  <a:cubicBezTo>
                    <a:pt x="1418" y="8286"/>
                    <a:pt x="1701" y="8160"/>
                    <a:pt x="1890" y="7971"/>
                  </a:cubicBezTo>
                  <a:lnTo>
                    <a:pt x="3245" y="6616"/>
                  </a:lnTo>
                  <a:cubicBezTo>
                    <a:pt x="3592" y="6270"/>
                    <a:pt x="4033" y="6081"/>
                    <a:pt x="4505" y="5986"/>
                  </a:cubicBezTo>
                  <a:cubicBezTo>
                    <a:pt x="5135" y="5923"/>
                    <a:pt x="5734" y="5608"/>
                    <a:pt x="6144" y="5167"/>
                  </a:cubicBezTo>
                  <a:lnTo>
                    <a:pt x="8349" y="2962"/>
                  </a:lnTo>
                  <a:lnTo>
                    <a:pt x="5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p>
          </p:txBody>
        </p:sp>
      </p:grpSp>
      <p:grpSp>
        <p:nvGrpSpPr>
          <p:cNvPr id="44" name="Google Shape;5786;p66">
            <a:extLst>
              <a:ext uri="{FF2B5EF4-FFF2-40B4-BE49-F238E27FC236}">
                <a16:creationId xmlns:a16="http://schemas.microsoft.com/office/drawing/2014/main" id="{37207379-6E2F-7548-AB4F-33DB07C677DE}"/>
              </a:ext>
            </a:extLst>
          </p:cNvPr>
          <p:cNvGrpSpPr/>
          <p:nvPr/>
        </p:nvGrpSpPr>
        <p:grpSpPr>
          <a:xfrm>
            <a:off x="3043457" y="4055672"/>
            <a:ext cx="244364" cy="260261"/>
            <a:chOff x="-24694925" y="3518700"/>
            <a:chExt cx="242625" cy="296175"/>
          </a:xfrm>
        </p:grpSpPr>
        <p:sp>
          <p:nvSpPr>
            <p:cNvPr id="45" name="Google Shape;5787;p66">
              <a:extLst>
                <a:ext uri="{FF2B5EF4-FFF2-40B4-BE49-F238E27FC236}">
                  <a16:creationId xmlns:a16="http://schemas.microsoft.com/office/drawing/2014/main" id="{317CF0BA-145B-5446-8BE5-284F01626CA0}"/>
                </a:ext>
              </a:extLst>
            </p:cNvPr>
            <p:cNvSpPr/>
            <p:nvPr/>
          </p:nvSpPr>
          <p:spPr>
            <a:xfrm>
              <a:off x="-24694925" y="3572250"/>
              <a:ext cx="104000" cy="112650"/>
            </a:xfrm>
            <a:custGeom>
              <a:avLst/>
              <a:gdLst/>
              <a:ahLst/>
              <a:cxnLst/>
              <a:rect l="l" t="t" r="r" b="b"/>
              <a:pathLst>
                <a:path w="4160" h="4506" extrusionOk="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p>
          </p:txBody>
        </p:sp>
        <p:sp>
          <p:nvSpPr>
            <p:cNvPr id="46" name="Google Shape;5788;p66">
              <a:extLst>
                <a:ext uri="{FF2B5EF4-FFF2-40B4-BE49-F238E27FC236}">
                  <a16:creationId xmlns:a16="http://schemas.microsoft.com/office/drawing/2014/main" id="{4D8F63C4-93B5-A44B-9D46-581101426C31}"/>
                </a:ext>
              </a:extLst>
            </p:cNvPr>
            <p:cNvSpPr/>
            <p:nvPr/>
          </p:nvSpPr>
          <p:spPr>
            <a:xfrm>
              <a:off x="-24556300" y="3648650"/>
              <a:ext cx="104000" cy="113450"/>
            </a:xfrm>
            <a:custGeom>
              <a:avLst/>
              <a:gdLst/>
              <a:ahLst/>
              <a:cxnLst/>
              <a:rect l="l" t="t" r="r" b="b"/>
              <a:pathLst>
                <a:path w="4160" h="4538" extrusionOk="0">
                  <a:moveTo>
                    <a:pt x="1" y="1"/>
                  </a:moveTo>
                  <a:lnTo>
                    <a:pt x="1" y="2458"/>
                  </a:lnTo>
                  <a:cubicBezTo>
                    <a:pt x="1" y="3592"/>
                    <a:pt x="946" y="4537"/>
                    <a:pt x="2080" y="4537"/>
                  </a:cubicBezTo>
                  <a:cubicBezTo>
                    <a:pt x="3246" y="4537"/>
                    <a:pt x="4160" y="3592"/>
                    <a:pt x="4160" y="2458"/>
                  </a:cubicBezTo>
                  <a:lnTo>
                    <a:pt x="41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p>
          </p:txBody>
        </p:sp>
        <p:sp>
          <p:nvSpPr>
            <p:cNvPr id="47" name="Google Shape;5789;p66">
              <a:extLst>
                <a:ext uri="{FF2B5EF4-FFF2-40B4-BE49-F238E27FC236}">
                  <a16:creationId xmlns:a16="http://schemas.microsoft.com/office/drawing/2014/main" id="{94330C00-03E1-8940-979B-5C543853EE93}"/>
                </a:ext>
              </a:extLst>
            </p:cNvPr>
            <p:cNvSpPr/>
            <p:nvPr/>
          </p:nvSpPr>
          <p:spPr>
            <a:xfrm>
              <a:off x="-24694925" y="3702200"/>
              <a:ext cx="104000" cy="112675"/>
            </a:xfrm>
            <a:custGeom>
              <a:avLst/>
              <a:gdLst/>
              <a:ahLst/>
              <a:cxnLst/>
              <a:rect l="l" t="t" r="r" b="b"/>
              <a:pathLst>
                <a:path w="4160" h="4507" extrusionOk="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p>
          </p:txBody>
        </p:sp>
        <p:sp>
          <p:nvSpPr>
            <p:cNvPr id="48" name="Google Shape;5790;p66">
              <a:extLst>
                <a:ext uri="{FF2B5EF4-FFF2-40B4-BE49-F238E27FC236}">
                  <a16:creationId xmlns:a16="http://schemas.microsoft.com/office/drawing/2014/main" id="{48C36F3E-575B-A842-A8A4-5E7E3D3FBD55}"/>
                </a:ext>
              </a:extLst>
            </p:cNvPr>
            <p:cNvSpPr/>
            <p:nvPr/>
          </p:nvSpPr>
          <p:spPr>
            <a:xfrm>
              <a:off x="-24556300" y="3518700"/>
              <a:ext cx="104000" cy="113425"/>
            </a:xfrm>
            <a:custGeom>
              <a:avLst/>
              <a:gdLst/>
              <a:ahLst/>
              <a:cxnLst/>
              <a:rect l="l" t="t" r="r" b="b"/>
              <a:pathLst>
                <a:path w="4160" h="4537" extrusionOk="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a:p>
          </p:txBody>
        </p:sp>
      </p:grpSp>
      <p:cxnSp>
        <p:nvCxnSpPr>
          <p:cNvPr id="54" name="Google Shape;280;p40">
            <a:extLst>
              <a:ext uri="{FF2B5EF4-FFF2-40B4-BE49-F238E27FC236}">
                <a16:creationId xmlns:a16="http://schemas.microsoft.com/office/drawing/2014/main" id="{E2AB423B-2FA3-C947-97A4-6BE7ADB3CBD0}"/>
              </a:ext>
            </a:extLst>
          </p:cNvPr>
          <p:cNvCxnSpPr>
            <a:cxnSpLocks/>
          </p:cNvCxnSpPr>
          <p:nvPr/>
        </p:nvCxnSpPr>
        <p:spPr>
          <a:xfrm>
            <a:off x="2628978" y="3410761"/>
            <a:ext cx="0" cy="1135277"/>
          </a:xfrm>
          <a:prstGeom prst="straightConnector1">
            <a:avLst/>
          </a:prstGeom>
          <a:noFill/>
          <a:ln w="9525" cap="flat" cmpd="sng">
            <a:solidFill>
              <a:schemeClr val="dk1"/>
            </a:solidFill>
            <a:prstDash val="solid"/>
            <a:round/>
            <a:headEnd type="none" w="med" len="med"/>
            <a:tailEnd type="none" w="med" len="med"/>
          </a:ln>
        </p:spPr>
      </p:cxnSp>
      <p:cxnSp>
        <p:nvCxnSpPr>
          <p:cNvPr id="55" name="Google Shape;280;p40">
            <a:extLst>
              <a:ext uri="{FF2B5EF4-FFF2-40B4-BE49-F238E27FC236}">
                <a16:creationId xmlns:a16="http://schemas.microsoft.com/office/drawing/2014/main" id="{FFA4C6B9-749E-A044-BE3F-04EB65FD8572}"/>
              </a:ext>
            </a:extLst>
          </p:cNvPr>
          <p:cNvCxnSpPr>
            <a:cxnSpLocks/>
          </p:cNvCxnSpPr>
          <p:nvPr/>
        </p:nvCxnSpPr>
        <p:spPr>
          <a:xfrm>
            <a:off x="3702299" y="3410763"/>
            <a:ext cx="0" cy="1135277"/>
          </a:xfrm>
          <a:prstGeom prst="straightConnector1">
            <a:avLst/>
          </a:prstGeom>
          <a:noFill/>
          <a:ln w="9525" cap="flat" cmpd="sng">
            <a:solidFill>
              <a:schemeClr val="dk1"/>
            </a:solidFill>
            <a:prstDash val="solid"/>
            <a:round/>
            <a:headEnd type="none" w="med" len="med"/>
            <a:tailEnd type="none" w="med" len="med"/>
          </a:ln>
        </p:spPr>
      </p:cxnSp>
      <p:sp>
        <p:nvSpPr>
          <p:cNvPr id="60" name="Content Placeholder 2">
            <a:extLst>
              <a:ext uri="{FF2B5EF4-FFF2-40B4-BE49-F238E27FC236}">
                <a16:creationId xmlns:a16="http://schemas.microsoft.com/office/drawing/2014/main" id="{86BEDBE1-ADF6-9A4E-93AF-3C87028A1CAD}"/>
              </a:ext>
            </a:extLst>
          </p:cNvPr>
          <p:cNvSpPr txBox="1">
            <a:spLocks/>
          </p:cNvSpPr>
          <p:nvPr/>
        </p:nvSpPr>
        <p:spPr bwMode="auto">
          <a:xfrm>
            <a:off x="208960" y="1145948"/>
            <a:ext cx="4820239" cy="185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92884" indent="-192884" algn="l" rtl="0" eaLnBrk="1" fontAlgn="base" hangingPunct="1">
              <a:spcBef>
                <a:spcPct val="20000"/>
              </a:spcBef>
              <a:spcAft>
                <a:spcPts val="338"/>
              </a:spcAft>
              <a:buChar char="•"/>
              <a:defRPr sz="1575" baseline="0">
                <a:solidFill>
                  <a:schemeClr val="tx2"/>
                </a:solidFill>
                <a:latin typeface="+mn-lt"/>
                <a:ea typeface="ＭＳ Ｐゴシック" charset="0"/>
                <a:cs typeface="ＭＳ Ｐゴシック" charset="0"/>
              </a:defRPr>
            </a:lvl1pPr>
            <a:lvl2pPr marL="417915" indent="-160736" algn="l" rtl="0" eaLnBrk="1" fontAlgn="base" hangingPunct="1">
              <a:spcBef>
                <a:spcPct val="20000"/>
              </a:spcBef>
              <a:spcAft>
                <a:spcPct val="0"/>
              </a:spcAft>
              <a:buChar char="–"/>
              <a:defRPr sz="1350" baseline="0">
                <a:solidFill>
                  <a:schemeClr val="tx2"/>
                </a:solidFill>
                <a:latin typeface="+mn-lt"/>
                <a:ea typeface="ＭＳ Ｐゴシック" charset="0"/>
              </a:defRPr>
            </a:lvl2pPr>
            <a:lvl3pPr marL="642945" indent="-128589" algn="l" rtl="0" eaLnBrk="1" fontAlgn="base" hangingPunct="1">
              <a:spcBef>
                <a:spcPct val="20000"/>
              </a:spcBef>
              <a:spcAft>
                <a:spcPct val="0"/>
              </a:spcAft>
              <a:buChar char="•"/>
              <a:defRPr sz="1125" baseline="0">
                <a:solidFill>
                  <a:schemeClr val="tx2"/>
                </a:solidFill>
                <a:latin typeface="+mn-lt"/>
                <a:ea typeface="ＭＳ Ｐゴシック" charset="0"/>
              </a:defRPr>
            </a:lvl3pPr>
            <a:lvl4pPr marL="900124" indent="-128589" algn="l" rtl="0" eaLnBrk="1" fontAlgn="base" hangingPunct="1">
              <a:spcBef>
                <a:spcPct val="20000"/>
              </a:spcBef>
              <a:spcAft>
                <a:spcPct val="0"/>
              </a:spcAft>
              <a:buChar char="–"/>
              <a:defRPr sz="1013">
                <a:solidFill>
                  <a:schemeClr val="tx2"/>
                </a:solidFill>
                <a:latin typeface="+mn-lt"/>
                <a:ea typeface="ＭＳ Ｐゴシック" charset="0"/>
              </a:defRPr>
            </a:lvl4pPr>
            <a:lvl5pPr marL="1157302" indent="-128589" algn="l" rtl="0" eaLnBrk="1" fontAlgn="base" hangingPunct="1">
              <a:spcBef>
                <a:spcPct val="20000"/>
              </a:spcBef>
              <a:spcAft>
                <a:spcPct val="0"/>
              </a:spcAft>
              <a:buChar char="»"/>
              <a:defRPr sz="1013">
                <a:solidFill>
                  <a:schemeClr val="tx2"/>
                </a:solidFill>
                <a:latin typeface="+mn-lt"/>
                <a:ea typeface="ＭＳ Ｐゴシック" charset="0"/>
              </a:defRPr>
            </a:lvl5pPr>
            <a:lvl6pPr marL="1414481" indent="-128589" algn="l" rtl="0" eaLnBrk="1" fontAlgn="base" hangingPunct="1">
              <a:spcBef>
                <a:spcPct val="20000"/>
              </a:spcBef>
              <a:spcAft>
                <a:spcPct val="0"/>
              </a:spcAft>
              <a:buChar char="»"/>
              <a:defRPr sz="1125">
                <a:solidFill>
                  <a:schemeClr val="tx1"/>
                </a:solidFill>
                <a:latin typeface="+mn-lt"/>
              </a:defRPr>
            </a:lvl6pPr>
            <a:lvl7pPr marL="1671658" indent="-128589" algn="l" rtl="0" eaLnBrk="1" fontAlgn="base" hangingPunct="1">
              <a:spcBef>
                <a:spcPct val="20000"/>
              </a:spcBef>
              <a:spcAft>
                <a:spcPct val="0"/>
              </a:spcAft>
              <a:buChar char="»"/>
              <a:defRPr sz="1125">
                <a:solidFill>
                  <a:schemeClr val="tx1"/>
                </a:solidFill>
                <a:latin typeface="+mn-lt"/>
              </a:defRPr>
            </a:lvl7pPr>
            <a:lvl8pPr marL="1928837" indent="-128589" algn="l" rtl="0" eaLnBrk="1" fontAlgn="base" hangingPunct="1">
              <a:spcBef>
                <a:spcPct val="20000"/>
              </a:spcBef>
              <a:spcAft>
                <a:spcPct val="0"/>
              </a:spcAft>
              <a:buChar char="»"/>
              <a:defRPr sz="1125">
                <a:solidFill>
                  <a:schemeClr val="tx1"/>
                </a:solidFill>
                <a:latin typeface="+mn-lt"/>
              </a:defRPr>
            </a:lvl8pPr>
            <a:lvl9pPr marL="2186015" indent="-128589" algn="l" rtl="0" eaLnBrk="1" fontAlgn="base" hangingPunct="1">
              <a:spcBef>
                <a:spcPct val="20000"/>
              </a:spcBef>
              <a:spcAft>
                <a:spcPct val="0"/>
              </a:spcAft>
              <a:buChar char="»"/>
              <a:defRPr sz="1125">
                <a:solidFill>
                  <a:schemeClr val="tx1"/>
                </a:solidFill>
                <a:latin typeface="+mn-lt"/>
              </a:defRPr>
            </a:lvl9pPr>
          </a:lstStyle>
          <a:p>
            <a:pPr marL="0" indent="0">
              <a:buFontTx/>
              <a:buNone/>
            </a:pPr>
            <a:r>
              <a:rPr lang="fr-CA" sz="1100" kern="0" dirty="0">
                <a:solidFill>
                  <a:srgbClr val="201F1E"/>
                </a:solidFill>
                <a:ea typeface="Calibri" panose="020F0502020204030204" pitchFamily="34" charset="0"/>
                <a:cs typeface="Times New Roman" panose="02020603050405020304" pitchFamily="18" charset="0"/>
              </a:rPr>
              <a:t>L’utilisation des FD est associée à un taux non-négligeable de complications ischémiques (4.1 %) et hémorragiques (2.9 %).</a:t>
            </a:r>
            <a:r>
              <a:rPr lang="fr-CA" sz="1100" kern="0" baseline="30000" dirty="0">
                <a:solidFill>
                  <a:srgbClr val="201F1E"/>
                </a:solidFill>
                <a:ea typeface="Calibri" panose="020F0502020204030204" pitchFamily="34" charset="0"/>
                <a:cs typeface="Times New Roman" panose="02020603050405020304" pitchFamily="18" charset="0"/>
              </a:rPr>
              <a:t>2</a:t>
            </a:r>
            <a:endParaRPr lang="fr-CA" sz="1100" kern="0" dirty="0">
              <a:solidFill>
                <a:srgbClr val="201F1E"/>
              </a:solidFill>
              <a:ea typeface="Calibri" panose="020F0502020204030204" pitchFamily="34" charset="0"/>
              <a:cs typeface="Times New Roman" panose="02020603050405020304" pitchFamily="18" charset="0"/>
            </a:endParaRPr>
          </a:p>
          <a:p>
            <a:pPr>
              <a:buFont typeface="Arial" panose="020B0604020202020204" pitchFamily="34" charset="0"/>
              <a:buChar char="•"/>
            </a:pPr>
            <a:r>
              <a:rPr lang="fr-CA" sz="1000" kern="0" dirty="0">
                <a:solidFill>
                  <a:srgbClr val="201F1E"/>
                </a:solidFill>
                <a:ea typeface="Calibri" panose="020F0502020204030204" pitchFamily="34" charset="0"/>
                <a:cs typeface="Times New Roman" panose="02020603050405020304" pitchFamily="18" charset="0"/>
              </a:rPr>
              <a:t>Les FD peuvent provoquer une ischémie en obstruant une artère perforante ou ses branches latérales</a:t>
            </a:r>
          </a:p>
          <a:p>
            <a:pPr>
              <a:buFont typeface="Arial" panose="020B0604020202020204" pitchFamily="34" charset="0"/>
              <a:buChar char="•"/>
            </a:pPr>
            <a:r>
              <a:rPr lang="fr-CA" sz="1000" kern="0" dirty="0">
                <a:solidFill>
                  <a:srgbClr val="201F1E"/>
                </a:solidFill>
                <a:ea typeface="Calibri" panose="020F0502020204030204" pitchFamily="34" charset="0"/>
                <a:cs typeface="Times New Roman" panose="02020603050405020304" pitchFamily="18" charset="0"/>
              </a:rPr>
              <a:t>Les FD peuvent entraîner une rupture précoce de l'anévrisme en augmentant la résistance à l'intérieur de l'artère,  ce qui mène à une augmentation de la pression dans l'anévrisme. </a:t>
            </a:r>
          </a:p>
          <a:p>
            <a:pPr>
              <a:buFont typeface="Arial" panose="020B0604020202020204" pitchFamily="34" charset="0"/>
              <a:buChar char="•"/>
            </a:pPr>
            <a:r>
              <a:rPr lang="fr-FR" sz="900" kern="0" dirty="0"/>
              <a:t>Les FD sont associés à des complications thromboemboliques compte tenu de leur nature métallique.</a:t>
            </a:r>
          </a:p>
          <a:p>
            <a:pPr>
              <a:buFont typeface="Arial" panose="020B0604020202020204" pitchFamily="34" charset="0"/>
              <a:buChar char="•"/>
            </a:pPr>
            <a:r>
              <a:rPr lang="fr-FR" sz="900" kern="0" dirty="0"/>
              <a:t>Une déviation incomplète du flux sanguin par le FD peut mener à un échec d’occlusion.</a:t>
            </a:r>
          </a:p>
        </p:txBody>
      </p:sp>
      <p:sp>
        <p:nvSpPr>
          <p:cNvPr id="61" name="TextBox 60">
            <a:extLst>
              <a:ext uri="{FF2B5EF4-FFF2-40B4-BE49-F238E27FC236}">
                <a16:creationId xmlns:a16="http://schemas.microsoft.com/office/drawing/2014/main" id="{A9ADF5ED-D128-E24C-BB1D-A66DB0D2BAC1}"/>
              </a:ext>
            </a:extLst>
          </p:cNvPr>
          <p:cNvSpPr txBox="1"/>
          <p:nvPr/>
        </p:nvSpPr>
        <p:spPr>
          <a:xfrm>
            <a:off x="144745" y="8429737"/>
            <a:ext cx="2714461" cy="677108"/>
          </a:xfrm>
          <a:prstGeom prst="rect">
            <a:avLst/>
          </a:prstGeom>
          <a:noFill/>
        </p:spPr>
        <p:txBody>
          <a:bodyPr wrap="square" rtlCol="0">
            <a:spAutoFit/>
          </a:bodyPr>
          <a:lstStyle/>
          <a:p>
            <a:r>
              <a:rPr lang="en-CA" sz="500" b="0" i="0" dirty="0">
                <a:solidFill>
                  <a:schemeClr val="tx2"/>
                </a:solidFill>
                <a:latin typeface="+mn-lt"/>
              </a:rPr>
              <a:t>2. </a:t>
            </a:r>
            <a:r>
              <a:rPr lang="en-CA" sz="500" b="0" i="0" dirty="0">
                <a:solidFill>
                  <a:srgbClr val="212121"/>
                </a:solidFill>
                <a:effectLst/>
                <a:latin typeface="+mn-lt"/>
              </a:rPr>
              <a:t>Briganti F, Leone G, </a:t>
            </a:r>
            <a:r>
              <a:rPr lang="en-CA" sz="500" b="0" i="0" dirty="0" err="1">
                <a:solidFill>
                  <a:srgbClr val="212121"/>
                </a:solidFill>
                <a:effectLst/>
                <a:latin typeface="+mn-lt"/>
              </a:rPr>
              <a:t>Marseglia</a:t>
            </a:r>
            <a:r>
              <a:rPr lang="en-CA" sz="500" b="0" i="0" dirty="0">
                <a:solidFill>
                  <a:srgbClr val="212121"/>
                </a:solidFill>
                <a:effectLst/>
                <a:latin typeface="+mn-lt"/>
              </a:rPr>
              <a:t> M, </a:t>
            </a:r>
            <a:r>
              <a:rPr lang="en-CA" sz="500" b="0" i="0" dirty="0" err="1">
                <a:solidFill>
                  <a:srgbClr val="212121"/>
                </a:solidFill>
                <a:effectLst/>
                <a:latin typeface="+mn-lt"/>
              </a:rPr>
              <a:t>Mariniello</a:t>
            </a:r>
            <a:r>
              <a:rPr lang="en-CA" sz="500" b="0" i="0" dirty="0">
                <a:solidFill>
                  <a:srgbClr val="212121"/>
                </a:solidFill>
                <a:effectLst/>
                <a:latin typeface="+mn-lt"/>
              </a:rPr>
              <a:t> G, </a:t>
            </a:r>
            <a:r>
              <a:rPr lang="en-CA" sz="500" b="0" i="0" dirty="0" err="1">
                <a:solidFill>
                  <a:srgbClr val="212121"/>
                </a:solidFill>
                <a:effectLst/>
                <a:latin typeface="+mn-lt"/>
              </a:rPr>
              <a:t>Caranci</a:t>
            </a:r>
            <a:r>
              <a:rPr lang="en-CA" sz="500" b="0" i="0" dirty="0">
                <a:solidFill>
                  <a:srgbClr val="212121"/>
                </a:solidFill>
                <a:effectLst/>
                <a:latin typeface="+mn-lt"/>
              </a:rPr>
              <a:t> F, Brunetti A, </a:t>
            </a:r>
            <a:r>
              <a:rPr lang="en-CA" sz="500" b="0" i="0" dirty="0" err="1">
                <a:solidFill>
                  <a:srgbClr val="212121"/>
                </a:solidFill>
                <a:effectLst/>
                <a:latin typeface="+mn-lt"/>
              </a:rPr>
              <a:t>Maiuri</a:t>
            </a:r>
            <a:r>
              <a:rPr lang="en-CA" sz="500" b="0" i="0" dirty="0">
                <a:solidFill>
                  <a:srgbClr val="212121"/>
                </a:solidFill>
                <a:effectLst/>
                <a:latin typeface="+mn-lt"/>
              </a:rPr>
              <a:t> F. Endovascular treatment of cerebral aneurysms using flow-diverter devices: A systematic review. </a:t>
            </a:r>
            <a:r>
              <a:rPr lang="en-CA" sz="500" b="0" i="0" dirty="0" err="1">
                <a:solidFill>
                  <a:srgbClr val="212121"/>
                </a:solidFill>
                <a:effectLst/>
                <a:latin typeface="+mn-lt"/>
              </a:rPr>
              <a:t>Neuroradiol</a:t>
            </a:r>
            <a:r>
              <a:rPr lang="en-CA" sz="500" b="0" i="0" dirty="0">
                <a:solidFill>
                  <a:srgbClr val="212121"/>
                </a:solidFill>
                <a:effectLst/>
                <a:latin typeface="+mn-lt"/>
              </a:rPr>
              <a:t> J. 2015 Aug;28(4):365-75. </a:t>
            </a:r>
            <a:r>
              <a:rPr lang="en-CA" sz="500" b="0" i="0" dirty="0" err="1">
                <a:solidFill>
                  <a:srgbClr val="212121"/>
                </a:solidFill>
                <a:effectLst/>
                <a:latin typeface="+mn-lt"/>
              </a:rPr>
              <a:t>doi</a:t>
            </a:r>
            <a:r>
              <a:rPr lang="en-CA" sz="500" b="0" i="0" dirty="0">
                <a:solidFill>
                  <a:srgbClr val="212121"/>
                </a:solidFill>
                <a:effectLst/>
                <a:latin typeface="+mn-lt"/>
              </a:rPr>
              <a:t>: 10.1177/1971400915602803. </a:t>
            </a:r>
            <a:r>
              <a:rPr lang="en-CA" sz="500" b="0" i="0" dirty="0" err="1">
                <a:solidFill>
                  <a:srgbClr val="212121"/>
                </a:solidFill>
                <a:effectLst/>
                <a:latin typeface="+mn-lt"/>
              </a:rPr>
              <a:t>Epub</a:t>
            </a:r>
            <a:r>
              <a:rPr lang="en-CA" sz="500" b="0" i="0" dirty="0">
                <a:solidFill>
                  <a:srgbClr val="212121"/>
                </a:solidFill>
                <a:effectLst/>
                <a:latin typeface="+mn-lt"/>
              </a:rPr>
              <a:t> 2015 Aug 27. PMID: 26314872; PMCID: PMC4757311.</a:t>
            </a:r>
          </a:p>
          <a:p>
            <a:r>
              <a:rPr lang="en-CA" sz="500" dirty="0">
                <a:solidFill>
                  <a:srgbClr val="212121"/>
                </a:solidFill>
                <a:latin typeface="+mn-lt"/>
              </a:rPr>
              <a:t>3.</a:t>
            </a:r>
            <a:r>
              <a:rPr lang="en-CA" sz="800" b="0" i="0" dirty="0">
                <a:solidFill>
                  <a:srgbClr val="212121"/>
                </a:solidFill>
                <a:effectLst/>
                <a:latin typeface="system-ui"/>
              </a:rPr>
              <a:t> </a:t>
            </a:r>
            <a:r>
              <a:rPr lang="en-CA" sz="500" b="0" i="0" dirty="0" err="1">
                <a:solidFill>
                  <a:srgbClr val="212121"/>
                </a:solidFill>
                <a:effectLst/>
                <a:latin typeface="+mn-lt"/>
              </a:rPr>
              <a:t>Kellermann</a:t>
            </a:r>
            <a:r>
              <a:rPr lang="en-CA" sz="500" b="0" i="0" dirty="0">
                <a:solidFill>
                  <a:srgbClr val="212121"/>
                </a:solidFill>
                <a:effectLst/>
                <a:latin typeface="+mn-lt"/>
              </a:rPr>
              <a:t> R, </a:t>
            </a:r>
            <a:r>
              <a:rPr lang="en-CA" sz="500" b="0" i="0" dirty="0" err="1">
                <a:solidFill>
                  <a:srgbClr val="212121"/>
                </a:solidFill>
                <a:effectLst/>
                <a:latin typeface="+mn-lt"/>
              </a:rPr>
              <a:t>Serowy</a:t>
            </a:r>
            <a:r>
              <a:rPr lang="en-CA" sz="500" b="0" i="0" dirty="0">
                <a:solidFill>
                  <a:srgbClr val="212121"/>
                </a:solidFill>
                <a:effectLst/>
                <a:latin typeface="+mn-lt"/>
              </a:rPr>
              <a:t> S, </a:t>
            </a:r>
            <a:r>
              <a:rPr lang="en-CA" sz="500" b="0" i="0" dirty="0" err="1">
                <a:solidFill>
                  <a:srgbClr val="212121"/>
                </a:solidFill>
                <a:effectLst/>
                <a:latin typeface="+mn-lt"/>
              </a:rPr>
              <a:t>Beuing</a:t>
            </a:r>
            <a:r>
              <a:rPr lang="en-CA" sz="500" b="0" i="0" dirty="0">
                <a:solidFill>
                  <a:srgbClr val="212121"/>
                </a:solidFill>
                <a:effectLst/>
                <a:latin typeface="+mn-lt"/>
              </a:rPr>
              <a:t> O, </a:t>
            </a:r>
            <a:r>
              <a:rPr lang="en-CA" sz="500" b="0" i="0" dirty="0" err="1">
                <a:solidFill>
                  <a:srgbClr val="212121"/>
                </a:solidFill>
                <a:effectLst/>
                <a:latin typeface="+mn-lt"/>
              </a:rPr>
              <a:t>Skalej</a:t>
            </a:r>
            <a:r>
              <a:rPr lang="en-CA" sz="500" b="0" i="0" dirty="0">
                <a:solidFill>
                  <a:srgbClr val="212121"/>
                </a:solidFill>
                <a:effectLst/>
                <a:latin typeface="+mn-lt"/>
              </a:rPr>
              <a:t> M. Deployment of flow diverter devices: prediction of foreshortening and validation of the simulation in 18 clinical cases. </a:t>
            </a:r>
            <a:r>
              <a:rPr lang="en-CA" sz="500" b="0" i="1" dirty="0">
                <a:solidFill>
                  <a:srgbClr val="212121"/>
                </a:solidFill>
                <a:effectLst/>
                <a:latin typeface="+mn-lt"/>
              </a:rPr>
              <a:t>Neuroradiology</a:t>
            </a:r>
            <a:r>
              <a:rPr lang="en-CA" sz="500" b="0" i="0" dirty="0">
                <a:solidFill>
                  <a:srgbClr val="212121"/>
                </a:solidFill>
                <a:effectLst/>
                <a:latin typeface="+mn-lt"/>
              </a:rPr>
              <a:t>. 2019;61(11):1319-1326. doi:10.1007/s00234-019-02287-w</a:t>
            </a:r>
          </a:p>
        </p:txBody>
      </p:sp>
      <p:sp>
        <p:nvSpPr>
          <p:cNvPr id="62" name="Rounded Rectangle 61">
            <a:extLst>
              <a:ext uri="{FF2B5EF4-FFF2-40B4-BE49-F238E27FC236}">
                <a16:creationId xmlns:a16="http://schemas.microsoft.com/office/drawing/2014/main" id="{58570E23-E0DF-3B42-A9DC-089717924581}"/>
              </a:ext>
            </a:extLst>
          </p:cNvPr>
          <p:cNvSpPr/>
          <p:nvPr/>
        </p:nvSpPr>
        <p:spPr>
          <a:xfrm>
            <a:off x="351705" y="3355997"/>
            <a:ext cx="4471990" cy="1250155"/>
          </a:xfrm>
          <a:prstGeom prst="roundRect">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5" name="Content Placeholder 2">
            <a:extLst>
              <a:ext uri="{FF2B5EF4-FFF2-40B4-BE49-F238E27FC236}">
                <a16:creationId xmlns:a16="http://schemas.microsoft.com/office/drawing/2014/main" id="{25BA2514-599E-A94C-A828-757B013196EE}"/>
              </a:ext>
            </a:extLst>
          </p:cNvPr>
          <p:cNvSpPr txBox="1">
            <a:spLocks/>
          </p:cNvSpPr>
          <p:nvPr/>
        </p:nvSpPr>
        <p:spPr bwMode="auto">
          <a:xfrm>
            <a:off x="142270" y="4929053"/>
            <a:ext cx="4820239" cy="157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92884" indent="-192884" algn="l" rtl="0" eaLnBrk="1" fontAlgn="base" hangingPunct="1">
              <a:spcBef>
                <a:spcPct val="20000"/>
              </a:spcBef>
              <a:spcAft>
                <a:spcPts val="338"/>
              </a:spcAft>
              <a:buChar char="•"/>
              <a:defRPr sz="1575" baseline="0">
                <a:solidFill>
                  <a:schemeClr val="tx2"/>
                </a:solidFill>
                <a:latin typeface="+mn-lt"/>
                <a:ea typeface="ＭＳ Ｐゴシック" charset="0"/>
                <a:cs typeface="ＭＳ Ｐゴシック" charset="0"/>
              </a:defRPr>
            </a:lvl1pPr>
            <a:lvl2pPr marL="417915" indent="-160736" algn="l" rtl="0" eaLnBrk="1" fontAlgn="base" hangingPunct="1">
              <a:spcBef>
                <a:spcPct val="20000"/>
              </a:spcBef>
              <a:spcAft>
                <a:spcPct val="0"/>
              </a:spcAft>
              <a:buChar char="–"/>
              <a:defRPr sz="1350" baseline="0">
                <a:solidFill>
                  <a:schemeClr val="tx2"/>
                </a:solidFill>
                <a:latin typeface="+mn-lt"/>
                <a:ea typeface="ＭＳ Ｐゴシック" charset="0"/>
              </a:defRPr>
            </a:lvl2pPr>
            <a:lvl3pPr marL="642945" indent="-128589" algn="l" rtl="0" eaLnBrk="1" fontAlgn="base" hangingPunct="1">
              <a:spcBef>
                <a:spcPct val="20000"/>
              </a:spcBef>
              <a:spcAft>
                <a:spcPct val="0"/>
              </a:spcAft>
              <a:buChar char="•"/>
              <a:defRPr sz="1125" baseline="0">
                <a:solidFill>
                  <a:schemeClr val="tx2"/>
                </a:solidFill>
                <a:latin typeface="+mn-lt"/>
                <a:ea typeface="ＭＳ Ｐゴシック" charset="0"/>
              </a:defRPr>
            </a:lvl3pPr>
            <a:lvl4pPr marL="900124" indent="-128589" algn="l" rtl="0" eaLnBrk="1" fontAlgn="base" hangingPunct="1">
              <a:spcBef>
                <a:spcPct val="20000"/>
              </a:spcBef>
              <a:spcAft>
                <a:spcPct val="0"/>
              </a:spcAft>
              <a:buChar char="–"/>
              <a:defRPr sz="1013">
                <a:solidFill>
                  <a:schemeClr val="tx2"/>
                </a:solidFill>
                <a:latin typeface="+mn-lt"/>
                <a:ea typeface="ＭＳ Ｐゴシック" charset="0"/>
              </a:defRPr>
            </a:lvl4pPr>
            <a:lvl5pPr marL="1157302" indent="-128589" algn="l" rtl="0" eaLnBrk="1" fontAlgn="base" hangingPunct="1">
              <a:spcBef>
                <a:spcPct val="20000"/>
              </a:spcBef>
              <a:spcAft>
                <a:spcPct val="0"/>
              </a:spcAft>
              <a:buChar char="»"/>
              <a:defRPr sz="1013">
                <a:solidFill>
                  <a:schemeClr val="tx2"/>
                </a:solidFill>
                <a:latin typeface="+mn-lt"/>
                <a:ea typeface="ＭＳ Ｐゴシック" charset="0"/>
              </a:defRPr>
            </a:lvl5pPr>
            <a:lvl6pPr marL="1414481" indent="-128589" algn="l" rtl="0" eaLnBrk="1" fontAlgn="base" hangingPunct="1">
              <a:spcBef>
                <a:spcPct val="20000"/>
              </a:spcBef>
              <a:spcAft>
                <a:spcPct val="0"/>
              </a:spcAft>
              <a:buChar char="»"/>
              <a:defRPr sz="1125">
                <a:solidFill>
                  <a:schemeClr val="tx1"/>
                </a:solidFill>
                <a:latin typeface="+mn-lt"/>
              </a:defRPr>
            </a:lvl6pPr>
            <a:lvl7pPr marL="1671658" indent="-128589" algn="l" rtl="0" eaLnBrk="1" fontAlgn="base" hangingPunct="1">
              <a:spcBef>
                <a:spcPct val="20000"/>
              </a:spcBef>
              <a:spcAft>
                <a:spcPct val="0"/>
              </a:spcAft>
              <a:buChar char="»"/>
              <a:defRPr sz="1125">
                <a:solidFill>
                  <a:schemeClr val="tx1"/>
                </a:solidFill>
                <a:latin typeface="+mn-lt"/>
              </a:defRPr>
            </a:lvl7pPr>
            <a:lvl8pPr marL="1928837" indent="-128589" algn="l" rtl="0" eaLnBrk="1" fontAlgn="base" hangingPunct="1">
              <a:spcBef>
                <a:spcPct val="20000"/>
              </a:spcBef>
              <a:spcAft>
                <a:spcPct val="0"/>
              </a:spcAft>
              <a:buChar char="»"/>
              <a:defRPr sz="1125">
                <a:solidFill>
                  <a:schemeClr val="tx1"/>
                </a:solidFill>
                <a:latin typeface="+mn-lt"/>
              </a:defRPr>
            </a:lvl8pPr>
            <a:lvl9pPr marL="2186015" indent="-128589" algn="l" rtl="0" eaLnBrk="1" fontAlgn="base" hangingPunct="1">
              <a:spcBef>
                <a:spcPct val="20000"/>
              </a:spcBef>
              <a:spcAft>
                <a:spcPct val="0"/>
              </a:spcAft>
              <a:buChar char="»"/>
              <a:defRPr sz="1125">
                <a:solidFill>
                  <a:schemeClr val="tx1"/>
                </a:solidFill>
                <a:latin typeface="+mn-lt"/>
              </a:defRPr>
            </a:lvl9pPr>
          </a:lstStyle>
          <a:p>
            <a:pPr marL="0" indent="0">
              <a:buFontTx/>
              <a:buNone/>
            </a:pPr>
            <a:r>
              <a:rPr lang="fr-CA" sz="1100" kern="0" dirty="0">
                <a:solidFill>
                  <a:srgbClr val="201F1E"/>
                </a:solidFill>
                <a:ea typeface="Calibri" panose="020F0502020204030204" pitchFamily="34" charset="0"/>
                <a:cs typeface="Times New Roman" panose="02020603050405020304" pitchFamily="18" charset="0"/>
              </a:rPr>
              <a:t>Un facteur qui conduit à ces complications est le </a:t>
            </a:r>
            <a:r>
              <a:rPr lang="fr-CA" sz="1100" b="1" kern="0" dirty="0">
                <a:solidFill>
                  <a:srgbClr val="201F1E"/>
                </a:solidFill>
                <a:ea typeface="Calibri" panose="020F0502020204030204" pitchFamily="34" charset="0"/>
                <a:cs typeface="Times New Roman" panose="02020603050405020304" pitchFamily="18" charset="0"/>
              </a:rPr>
              <a:t>raccourcissement imprévisible des FD</a:t>
            </a:r>
            <a:r>
              <a:rPr lang="fr-CA" sz="1100" kern="0" dirty="0">
                <a:solidFill>
                  <a:srgbClr val="201F1E"/>
                </a:solidFill>
                <a:ea typeface="Calibri" panose="020F0502020204030204" pitchFamily="34" charset="0"/>
                <a:cs typeface="Times New Roman" panose="02020603050405020304" pitchFamily="18" charset="0"/>
              </a:rPr>
              <a:t> lors de leur déploiement.</a:t>
            </a:r>
            <a:r>
              <a:rPr lang="fr-CA" sz="1100" kern="0" baseline="30000" dirty="0">
                <a:solidFill>
                  <a:srgbClr val="201F1E"/>
                </a:solidFill>
                <a:ea typeface="Calibri" panose="020F0502020204030204" pitchFamily="34" charset="0"/>
                <a:cs typeface="Times New Roman" panose="02020603050405020304" pitchFamily="18" charset="0"/>
              </a:rPr>
              <a:t>3 </a:t>
            </a:r>
            <a:r>
              <a:rPr lang="fr-CA" sz="1100" kern="0" dirty="0">
                <a:solidFill>
                  <a:srgbClr val="201F1E"/>
                </a:solidFill>
                <a:ea typeface="Calibri" panose="020F0502020204030204" pitchFamily="34" charset="0"/>
                <a:cs typeface="Times New Roman" panose="02020603050405020304" pitchFamily="18" charset="0"/>
              </a:rPr>
              <a:t>À cause de cette incertitude: </a:t>
            </a:r>
          </a:p>
          <a:p>
            <a:pPr>
              <a:buFont typeface="Arial" panose="020B0604020202020204" pitchFamily="34" charset="0"/>
              <a:buChar char="•"/>
            </a:pPr>
            <a:r>
              <a:rPr lang="fr-CA" sz="1100" kern="0" dirty="0">
                <a:solidFill>
                  <a:srgbClr val="201F1E"/>
                </a:solidFill>
                <a:ea typeface="Calibri" panose="020F0502020204030204" pitchFamily="34" charset="0"/>
                <a:cs typeface="Times New Roman" panose="02020603050405020304" pitchFamily="18" charset="0"/>
              </a:rPr>
              <a:t>Les FD déployés peuvent couvrir des sections indésirables de la lumière du vaisseau, ce qui pourrait entraîner une perfusion réduite des branches voisines.</a:t>
            </a:r>
          </a:p>
          <a:p>
            <a:pPr>
              <a:buFont typeface="Arial" panose="020B0604020202020204" pitchFamily="34" charset="0"/>
              <a:buChar char="•"/>
            </a:pPr>
            <a:r>
              <a:rPr lang="fr-CA" sz="1100" kern="0" dirty="0">
                <a:solidFill>
                  <a:srgbClr val="201F1E"/>
                </a:solidFill>
                <a:ea typeface="Calibri" panose="020F0502020204030204" pitchFamily="34" charset="0"/>
                <a:cs typeface="Times New Roman" panose="02020603050405020304" pitchFamily="18" charset="0"/>
              </a:rPr>
              <a:t>Les FD peuvent couvrir moins de surface que nécessaire, ce qui pourrait entraîner une mauvaise occlusion de l'anévrisme.</a:t>
            </a:r>
          </a:p>
          <a:p>
            <a:pPr>
              <a:buFont typeface="Arial" panose="020B0604020202020204" pitchFamily="34" charset="0"/>
              <a:buChar char="•"/>
            </a:pPr>
            <a:endParaRPr lang="fr-CA" sz="1100" kern="0" dirty="0">
              <a:solidFill>
                <a:srgbClr val="201F1E"/>
              </a:solidFill>
              <a:ea typeface="Calibri" panose="020F0502020204030204" pitchFamily="34" charset="0"/>
              <a:cs typeface="Times New Roman" panose="02020603050405020304" pitchFamily="18" charset="0"/>
            </a:endParaRPr>
          </a:p>
          <a:p>
            <a:pPr>
              <a:buFont typeface="Arial" panose="020B0604020202020204" pitchFamily="34" charset="0"/>
              <a:buChar char="•"/>
            </a:pPr>
            <a:endParaRPr lang="fr-CA" sz="1100" kern="0" dirty="0">
              <a:solidFill>
                <a:srgbClr val="201F1E"/>
              </a:solidFill>
              <a:ea typeface="Calibri" panose="020F0502020204030204" pitchFamily="34" charset="0"/>
              <a:cs typeface="Times New Roman" panose="02020603050405020304" pitchFamily="18" charset="0"/>
            </a:endParaRPr>
          </a:p>
        </p:txBody>
      </p:sp>
      <p:sp>
        <p:nvSpPr>
          <p:cNvPr id="82" name="Title 1">
            <a:extLst>
              <a:ext uri="{FF2B5EF4-FFF2-40B4-BE49-F238E27FC236}">
                <a16:creationId xmlns:a16="http://schemas.microsoft.com/office/drawing/2014/main" id="{A8F7BEB5-C4AE-E645-8E0C-92019153AF01}"/>
              </a:ext>
            </a:extLst>
          </p:cNvPr>
          <p:cNvSpPr>
            <a:spLocks noGrp="1"/>
          </p:cNvSpPr>
          <p:nvPr>
            <p:ph type="title"/>
          </p:nvPr>
        </p:nvSpPr>
        <p:spPr>
          <a:xfrm>
            <a:off x="257175" y="248171"/>
            <a:ext cx="4629150" cy="697276"/>
          </a:xfrm>
        </p:spPr>
        <p:txBody>
          <a:bodyPr/>
          <a:lstStyle/>
          <a:p>
            <a:r>
              <a:rPr lang="fr-FR" sz="2000" dirty="0">
                <a:solidFill>
                  <a:schemeClr val="bg1"/>
                </a:solidFill>
              </a:rPr>
              <a:t>Complications des FD</a:t>
            </a:r>
          </a:p>
        </p:txBody>
      </p:sp>
      <p:sp>
        <p:nvSpPr>
          <p:cNvPr id="29" name="TextBox 28">
            <a:extLst>
              <a:ext uri="{FF2B5EF4-FFF2-40B4-BE49-F238E27FC236}">
                <a16:creationId xmlns:a16="http://schemas.microsoft.com/office/drawing/2014/main" id="{0F012D98-CEFC-A445-96B4-900C7363EC58}"/>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3335487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FFD2B-308E-BC4A-87EB-09BC9A8A25B3}"/>
              </a:ext>
            </a:extLst>
          </p:cNvPr>
          <p:cNvSpPr>
            <a:spLocks noGrp="1"/>
          </p:cNvSpPr>
          <p:nvPr>
            <p:ph idx="1"/>
          </p:nvPr>
        </p:nvSpPr>
        <p:spPr>
          <a:xfrm>
            <a:off x="257175" y="1410052"/>
            <a:ext cx="4629150" cy="3403108"/>
          </a:xfrm>
        </p:spPr>
        <p:txBody>
          <a:bodyPr/>
          <a:lstStyle/>
          <a:p>
            <a:pPr marL="0" indent="0">
              <a:buNone/>
            </a:pPr>
            <a:r>
              <a:rPr lang="fr-CA" sz="1600" dirty="0">
                <a:solidFill>
                  <a:srgbClr val="201F1E"/>
                </a:solidFill>
                <a:cs typeface="Times New Roman" panose="02020603050405020304" pitchFamily="18" charset="0"/>
              </a:rPr>
              <a:t>Ce travail vise à introduire </a:t>
            </a:r>
            <a:r>
              <a:rPr lang="fr-CA" sz="1600" b="1" dirty="0">
                <a:solidFill>
                  <a:srgbClr val="201F1E"/>
                </a:solidFill>
                <a:cs typeface="Times New Roman" panose="02020603050405020304" pitchFamily="18" charset="0"/>
              </a:rPr>
              <a:t>une technique de planification préopératoire</a:t>
            </a:r>
            <a:r>
              <a:rPr lang="fr-CA" sz="1600" dirty="0">
                <a:solidFill>
                  <a:srgbClr val="201F1E"/>
                </a:solidFill>
                <a:cs typeface="Times New Roman" panose="02020603050405020304" pitchFamily="18" charset="0"/>
              </a:rPr>
              <a:t> qui permettrait aux médecins de </a:t>
            </a:r>
            <a:r>
              <a:rPr lang="fr-CA" sz="1600" b="1" dirty="0">
                <a:solidFill>
                  <a:srgbClr val="201F1E"/>
                </a:solidFill>
                <a:cs typeface="Times New Roman" panose="02020603050405020304" pitchFamily="18" charset="0"/>
              </a:rPr>
              <a:t>prédire la longueur finale d’un FD</a:t>
            </a:r>
            <a:r>
              <a:rPr lang="fr-CA" sz="1600" dirty="0">
                <a:solidFill>
                  <a:srgbClr val="201F1E"/>
                </a:solidFill>
                <a:cs typeface="Times New Roman" panose="02020603050405020304" pitchFamily="18" charset="0"/>
              </a:rPr>
              <a:t> après son déploiement endovasculaire. </a:t>
            </a:r>
          </a:p>
          <a:p>
            <a:pPr marL="0" indent="0" algn="just">
              <a:buNone/>
            </a:pPr>
            <a:endParaRPr lang="fr-CA" sz="1600" dirty="0">
              <a:solidFill>
                <a:srgbClr val="201F1E"/>
              </a:solidFill>
              <a:cs typeface="Times New Roman" panose="02020603050405020304" pitchFamily="18" charset="0"/>
            </a:endParaRPr>
          </a:p>
          <a:p>
            <a:r>
              <a:rPr lang="fr-CA" sz="1200" dirty="0">
                <a:solidFill>
                  <a:srgbClr val="201F1E"/>
                </a:solidFill>
                <a:cs typeface="Times New Roman" panose="02020603050405020304" pitchFamily="18" charset="0"/>
              </a:rPr>
              <a:t>Cette méthode de simulation virtuelle pourrait assister les médecins à planifier des stratégies de déploiement personnalisées pour chacun de leurs patients avant d’amorcer une procédure. Ainsi, cette technique pourrait diminuer les risques de complications associées au déploiement d’un FD.</a:t>
            </a:r>
            <a:endParaRPr lang="en-CA" sz="1200" dirty="0">
              <a:solidFill>
                <a:srgbClr val="201F1E"/>
              </a:solidFill>
              <a:cs typeface="Times New Roman" panose="02020603050405020304" pitchFamily="18" charset="0"/>
            </a:endParaRPr>
          </a:p>
          <a:p>
            <a:endParaRPr lang="fr-FR" dirty="0"/>
          </a:p>
        </p:txBody>
      </p:sp>
      <p:sp>
        <p:nvSpPr>
          <p:cNvPr id="6" name="Title 1">
            <a:extLst>
              <a:ext uri="{FF2B5EF4-FFF2-40B4-BE49-F238E27FC236}">
                <a16:creationId xmlns:a16="http://schemas.microsoft.com/office/drawing/2014/main" id="{900EC51F-29EE-9443-BB77-76881B6FC37F}"/>
              </a:ext>
            </a:extLst>
          </p:cNvPr>
          <p:cNvSpPr>
            <a:spLocks noGrp="1"/>
          </p:cNvSpPr>
          <p:nvPr>
            <p:ph type="title"/>
          </p:nvPr>
        </p:nvSpPr>
        <p:spPr>
          <a:xfrm>
            <a:off x="257175" y="248170"/>
            <a:ext cx="4629150" cy="1290469"/>
          </a:xfrm>
        </p:spPr>
        <p:txBody>
          <a:bodyPr/>
          <a:lstStyle/>
          <a:p>
            <a:r>
              <a:rPr lang="fr-FR" dirty="0">
                <a:solidFill>
                  <a:schemeClr val="bg1"/>
                </a:solidFill>
              </a:rPr>
              <a:t>Objectif de l’étude</a:t>
            </a:r>
          </a:p>
        </p:txBody>
      </p:sp>
      <p:sp>
        <p:nvSpPr>
          <p:cNvPr id="4" name="TextBox 3">
            <a:extLst>
              <a:ext uri="{FF2B5EF4-FFF2-40B4-BE49-F238E27FC236}">
                <a16:creationId xmlns:a16="http://schemas.microsoft.com/office/drawing/2014/main" id="{1CC08F14-5475-B141-9E67-0D9A01CD183A}"/>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59304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277F4-0A03-C74C-B854-A95B355BDD98}"/>
              </a:ext>
            </a:extLst>
          </p:cNvPr>
          <p:cNvSpPr>
            <a:spLocks noGrp="1"/>
          </p:cNvSpPr>
          <p:nvPr>
            <p:ph idx="1"/>
          </p:nvPr>
        </p:nvSpPr>
        <p:spPr>
          <a:xfrm>
            <a:off x="147447" y="1123595"/>
            <a:ext cx="2354035" cy="2960725"/>
          </a:xfrm>
        </p:spPr>
        <p:txBody>
          <a:bodyPr/>
          <a:lstStyle/>
          <a:p>
            <a:pPr marL="228600" indent="-228600">
              <a:buFont typeface="+mj-lt"/>
              <a:buAutoNum type="arabicPeriod"/>
            </a:pPr>
            <a:r>
              <a:rPr lang="fr-CA" sz="1100" dirty="0">
                <a:solidFill>
                  <a:srgbClr val="201F1E"/>
                </a:solidFill>
                <a:effectLst/>
                <a:ea typeface="Calibri" panose="020F0502020204030204" pitchFamily="34" charset="0"/>
                <a:cs typeface="Times New Roman" panose="02020603050405020304" pitchFamily="18" charset="0"/>
              </a:rPr>
              <a:t>266 patients traités par un FD au CHUM ont été évalués rétrospectivement selon des critères d’éligibilité incluant la disponibilité d’images d’angiographie de haute résolution et 1 patient a été choisi pour l’étude.</a:t>
            </a:r>
            <a:r>
              <a:rPr lang="en-CA" sz="1100" dirty="0">
                <a:effectLst/>
              </a:rPr>
              <a:t> </a:t>
            </a:r>
            <a:r>
              <a:rPr lang="fr-FR" sz="1100" dirty="0"/>
              <a:t> </a:t>
            </a:r>
          </a:p>
          <a:p>
            <a:pPr marL="228600" indent="-228600">
              <a:buFont typeface="+mj-lt"/>
              <a:buAutoNum type="arabicPeriod"/>
            </a:pPr>
            <a:r>
              <a:rPr lang="fr-CA" sz="1100" dirty="0">
                <a:solidFill>
                  <a:srgbClr val="201F1E"/>
                </a:solidFill>
                <a:cs typeface="Times New Roman" panose="02020603050405020304" pitchFamily="18" charset="0"/>
              </a:rPr>
              <a:t>La </a:t>
            </a:r>
            <a:r>
              <a:rPr lang="fr-CA" sz="1100" b="1" dirty="0">
                <a:solidFill>
                  <a:srgbClr val="201F1E"/>
                </a:solidFill>
                <a:cs typeface="Times New Roman" panose="02020603050405020304" pitchFamily="18" charset="0"/>
              </a:rPr>
              <a:t>tomodensitométrie pré-opératoire </a:t>
            </a:r>
            <a:r>
              <a:rPr lang="fr-CA" sz="1100" dirty="0">
                <a:solidFill>
                  <a:srgbClr val="201F1E"/>
                </a:solidFill>
                <a:cs typeface="Times New Roman" panose="02020603050405020304" pitchFamily="18" charset="0"/>
              </a:rPr>
              <a:t>du patient choisi a été utilisée pour la segmentation d’un modèle de géométrie artérielle patient-spécifique toute en respectant les propriétés biomécaniques des tissues impliqués.</a:t>
            </a:r>
            <a:r>
              <a:rPr lang="en-CA" sz="1100" dirty="0">
                <a:solidFill>
                  <a:srgbClr val="201F1E"/>
                </a:solidFill>
                <a:cs typeface="Times New Roman" panose="02020603050405020304" pitchFamily="18" charset="0"/>
              </a:rPr>
              <a:t> </a:t>
            </a:r>
          </a:p>
        </p:txBody>
      </p:sp>
      <p:pic>
        <p:nvPicPr>
          <p:cNvPr id="6" name="Picture 5" descr="A picture containing text&#10;&#10;Description automatically generated">
            <a:extLst>
              <a:ext uri="{FF2B5EF4-FFF2-40B4-BE49-F238E27FC236}">
                <a16:creationId xmlns:a16="http://schemas.microsoft.com/office/drawing/2014/main" id="{0EABD4BE-0DCC-254C-A89A-EDA72E1230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178" b="90686" l="33799" r="66587"/>
                    </a14:imgEffect>
                  </a14:imgLayer>
                </a14:imgProps>
              </a:ext>
            </a:extLst>
          </a:blip>
          <a:srcRect l="29701" t="6865" r="29315" b="-4339"/>
          <a:stretch/>
        </p:blipFill>
        <p:spPr>
          <a:xfrm>
            <a:off x="2571749" y="1091828"/>
            <a:ext cx="2314575" cy="2919413"/>
          </a:xfrm>
          <a:prstGeom prst="rect">
            <a:avLst/>
          </a:prstGeom>
        </p:spPr>
      </p:pic>
      <p:pic>
        <p:nvPicPr>
          <p:cNvPr id="8" name="Recording #7">
            <a:hlinkClick r:id="" action="ppaction://media"/>
            <a:extLst>
              <a:ext uri="{FF2B5EF4-FFF2-40B4-BE49-F238E27FC236}">
                <a16:creationId xmlns:a16="http://schemas.microsoft.com/office/drawing/2014/main" id="{53CA320D-49C3-9A4B-9DC5-FAB8C41C338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231" t="1535" r="801" b="2000"/>
          <a:stretch/>
        </p:blipFill>
        <p:spPr>
          <a:xfrm>
            <a:off x="840370" y="5843655"/>
            <a:ext cx="3462758" cy="1999970"/>
          </a:xfrm>
          <a:prstGeom prst="rect">
            <a:avLst/>
          </a:prstGeom>
        </p:spPr>
      </p:pic>
      <p:sp>
        <p:nvSpPr>
          <p:cNvPr id="10" name="TextBox 9">
            <a:extLst>
              <a:ext uri="{FF2B5EF4-FFF2-40B4-BE49-F238E27FC236}">
                <a16:creationId xmlns:a16="http://schemas.microsoft.com/office/drawing/2014/main" id="{BA045B92-09B7-9148-93D4-143148264133}"/>
              </a:ext>
            </a:extLst>
          </p:cNvPr>
          <p:cNvSpPr txBox="1"/>
          <p:nvPr/>
        </p:nvSpPr>
        <p:spPr>
          <a:xfrm>
            <a:off x="975360" y="5425440"/>
            <a:ext cx="184731" cy="461665"/>
          </a:xfrm>
          <a:prstGeom prst="rect">
            <a:avLst/>
          </a:prstGeom>
          <a:noFill/>
        </p:spPr>
        <p:txBody>
          <a:bodyPr wrap="none" rtlCol="0">
            <a:spAutoFit/>
          </a:bodyPr>
          <a:lstStyle/>
          <a:p>
            <a:endParaRPr lang="fr-FR" dirty="0"/>
          </a:p>
        </p:txBody>
      </p:sp>
      <p:sp>
        <p:nvSpPr>
          <p:cNvPr id="12" name="Content Placeholder 5">
            <a:extLst>
              <a:ext uri="{FF2B5EF4-FFF2-40B4-BE49-F238E27FC236}">
                <a16:creationId xmlns:a16="http://schemas.microsoft.com/office/drawing/2014/main" id="{A36A85C5-5D80-F14A-9E73-3BA97EC230C3}"/>
              </a:ext>
            </a:extLst>
          </p:cNvPr>
          <p:cNvSpPr txBox="1">
            <a:spLocks/>
          </p:cNvSpPr>
          <p:nvPr/>
        </p:nvSpPr>
        <p:spPr bwMode="auto">
          <a:xfrm>
            <a:off x="147448" y="4231795"/>
            <a:ext cx="4848606" cy="1583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92884" indent="-192884" algn="l" rtl="0" eaLnBrk="1" fontAlgn="base" hangingPunct="1">
              <a:spcBef>
                <a:spcPct val="20000"/>
              </a:spcBef>
              <a:spcAft>
                <a:spcPts val="338"/>
              </a:spcAft>
              <a:buChar char="•"/>
              <a:defRPr sz="1575" baseline="0">
                <a:solidFill>
                  <a:schemeClr val="tx2"/>
                </a:solidFill>
                <a:latin typeface="+mn-lt"/>
                <a:ea typeface="ＭＳ Ｐゴシック" charset="0"/>
                <a:cs typeface="ＭＳ Ｐゴシック" charset="0"/>
              </a:defRPr>
            </a:lvl1pPr>
            <a:lvl2pPr marL="417915" indent="-160736" algn="l" rtl="0" eaLnBrk="1" fontAlgn="base" hangingPunct="1">
              <a:spcBef>
                <a:spcPct val="20000"/>
              </a:spcBef>
              <a:spcAft>
                <a:spcPct val="0"/>
              </a:spcAft>
              <a:buChar char="–"/>
              <a:defRPr sz="1350" baseline="0">
                <a:solidFill>
                  <a:schemeClr val="tx2"/>
                </a:solidFill>
                <a:latin typeface="+mn-lt"/>
                <a:ea typeface="ＭＳ Ｐゴシック" charset="0"/>
              </a:defRPr>
            </a:lvl2pPr>
            <a:lvl3pPr marL="642945" indent="-128589" algn="l" rtl="0" eaLnBrk="1" fontAlgn="base" hangingPunct="1">
              <a:spcBef>
                <a:spcPct val="20000"/>
              </a:spcBef>
              <a:spcAft>
                <a:spcPct val="0"/>
              </a:spcAft>
              <a:buChar char="•"/>
              <a:defRPr sz="1125" baseline="0">
                <a:solidFill>
                  <a:schemeClr val="tx2"/>
                </a:solidFill>
                <a:latin typeface="+mn-lt"/>
                <a:ea typeface="ＭＳ Ｐゴシック" charset="0"/>
              </a:defRPr>
            </a:lvl3pPr>
            <a:lvl4pPr marL="900124" indent="-128589" algn="l" rtl="0" eaLnBrk="1" fontAlgn="base" hangingPunct="1">
              <a:spcBef>
                <a:spcPct val="20000"/>
              </a:spcBef>
              <a:spcAft>
                <a:spcPct val="0"/>
              </a:spcAft>
              <a:buChar char="–"/>
              <a:defRPr sz="1013">
                <a:solidFill>
                  <a:schemeClr val="tx2"/>
                </a:solidFill>
                <a:latin typeface="+mn-lt"/>
                <a:ea typeface="ＭＳ Ｐゴシック" charset="0"/>
              </a:defRPr>
            </a:lvl4pPr>
            <a:lvl5pPr marL="1157302" indent="-128589" algn="l" rtl="0" eaLnBrk="1" fontAlgn="base" hangingPunct="1">
              <a:spcBef>
                <a:spcPct val="20000"/>
              </a:spcBef>
              <a:spcAft>
                <a:spcPct val="0"/>
              </a:spcAft>
              <a:buChar char="»"/>
              <a:defRPr sz="1013">
                <a:solidFill>
                  <a:schemeClr val="tx2"/>
                </a:solidFill>
                <a:latin typeface="+mn-lt"/>
                <a:ea typeface="ＭＳ Ｐゴシック" charset="0"/>
              </a:defRPr>
            </a:lvl5pPr>
            <a:lvl6pPr marL="1414481" indent="-128589" algn="l" rtl="0" eaLnBrk="1" fontAlgn="base" hangingPunct="1">
              <a:spcBef>
                <a:spcPct val="20000"/>
              </a:spcBef>
              <a:spcAft>
                <a:spcPct val="0"/>
              </a:spcAft>
              <a:buChar char="»"/>
              <a:defRPr sz="1125">
                <a:solidFill>
                  <a:schemeClr val="tx1"/>
                </a:solidFill>
                <a:latin typeface="+mn-lt"/>
              </a:defRPr>
            </a:lvl6pPr>
            <a:lvl7pPr marL="1671658" indent="-128589" algn="l" rtl="0" eaLnBrk="1" fontAlgn="base" hangingPunct="1">
              <a:spcBef>
                <a:spcPct val="20000"/>
              </a:spcBef>
              <a:spcAft>
                <a:spcPct val="0"/>
              </a:spcAft>
              <a:buChar char="»"/>
              <a:defRPr sz="1125">
                <a:solidFill>
                  <a:schemeClr val="tx1"/>
                </a:solidFill>
                <a:latin typeface="+mn-lt"/>
              </a:defRPr>
            </a:lvl7pPr>
            <a:lvl8pPr marL="1928837" indent="-128589" algn="l" rtl="0" eaLnBrk="1" fontAlgn="base" hangingPunct="1">
              <a:spcBef>
                <a:spcPct val="20000"/>
              </a:spcBef>
              <a:spcAft>
                <a:spcPct val="0"/>
              </a:spcAft>
              <a:buChar char="»"/>
              <a:defRPr sz="1125">
                <a:solidFill>
                  <a:schemeClr val="tx1"/>
                </a:solidFill>
                <a:latin typeface="+mn-lt"/>
              </a:defRPr>
            </a:lvl8pPr>
            <a:lvl9pPr marL="2186015" indent="-128589" algn="l" rtl="0" eaLnBrk="1" fontAlgn="base" hangingPunct="1">
              <a:spcBef>
                <a:spcPct val="20000"/>
              </a:spcBef>
              <a:spcAft>
                <a:spcPct val="0"/>
              </a:spcAft>
              <a:buChar char="»"/>
              <a:defRPr sz="1125">
                <a:solidFill>
                  <a:schemeClr val="tx1"/>
                </a:solidFill>
                <a:latin typeface="+mn-lt"/>
              </a:defRPr>
            </a:lvl9pPr>
          </a:lstStyle>
          <a:p>
            <a:pPr marL="228600" indent="-228600">
              <a:buFont typeface="+mj-lt"/>
              <a:buAutoNum type="arabicPeriod" startAt="3"/>
            </a:pPr>
            <a:r>
              <a:rPr lang="fr-CA" sz="1100" kern="0" dirty="0">
                <a:solidFill>
                  <a:srgbClr val="201F1E"/>
                </a:solidFill>
                <a:cs typeface="Times New Roman" panose="02020603050405020304" pitchFamily="18" charset="0"/>
              </a:rPr>
              <a:t>Un modèle du FD utilisé pour traiter le patient sélectionné a été simulé en utilisant la méthode des éléments finis. Ce FD était un « Pipeline </a:t>
            </a:r>
            <a:r>
              <a:rPr lang="fr-CA" sz="1100" kern="0" dirty="0" err="1">
                <a:solidFill>
                  <a:srgbClr val="201F1E"/>
                </a:solidFill>
                <a:cs typeface="Times New Roman" panose="02020603050405020304" pitchFamily="18" charset="0"/>
              </a:rPr>
              <a:t>Embolization</a:t>
            </a:r>
            <a:r>
              <a:rPr lang="fr-CA" sz="1100" kern="0" dirty="0">
                <a:solidFill>
                  <a:srgbClr val="201F1E"/>
                </a:solidFill>
                <a:cs typeface="Times New Roman" panose="02020603050405020304" pitchFamily="18" charset="0"/>
              </a:rPr>
              <a:t> </a:t>
            </a:r>
            <a:r>
              <a:rPr lang="fr-CA" sz="1100" kern="0" dirty="0" err="1">
                <a:solidFill>
                  <a:srgbClr val="201F1E"/>
                </a:solidFill>
                <a:cs typeface="Times New Roman" panose="02020603050405020304" pitchFamily="18" charset="0"/>
              </a:rPr>
              <a:t>Device</a:t>
            </a:r>
            <a:r>
              <a:rPr lang="fr-CA" sz="1100" kern="0" dirty="0">
                <a:solidFill>
                  <a:srgbClr val="201F1E"/>
                </a:solidFill>
                <a:cs typeface="Times New Roman" panose="02020603050405020304" pitchFamily="18" charset="0"/>
              </a:rPr>
              <a:t> </a:t>
            </a:r>
            <a:r>
              <a:rPr lang="fr-CA" sz="1100" i="1" kern="0" dirty="0">
                <a:solidFill>
                  <a:srgbClr val="201F1E"/>
                </a:solidFill>
                <a:cs typeface="Times New Roman" panose="02020603050405020304" pitchFamily="18" charset="0"/>
              </a:rPr>
              <a:t>(PED) </a:t>
            </a:r>
            <a:r>
              <a:rPr lang="fr-CA" sz="1100" kern="0" dirty="0">
                <a:solidFill>
                  <a:srgbClr val="201F1E"/>
                </a:solidFill>
                <a:cs typeface="Times New Roman" panose="02020603050405020304" pitchFamily="18" charset="0"/>
              </a:rPr>
              <a:t>» par la compagnie </a:t>
            </a:r>
            <a:r>
              <a:rPr lang="fr-CA" sz="1100" i="1" kern="0" dirty="0" err="1">
                <a:solidFill>
                  <a:srgbClr val="201F1E"/>
                </a:solidFill>
                <a:cs typeface="Times New Roman" panose="02020603050405020304" pitchFamily="18" charset="0"/>
              </a:rPr>
              <a:t>Medtronic</a:t>
            </a:r>
            <a:r>
              <a:rPr lang="fr-CA" sz="1100" kern="0" dirty="0">
                <a:solidFill>
                  <a:srgbClr val="201F1E"/>
                </a:solidFill>
                <a:cs typeface="Times New Roman" panose="02020603050405020304" pitchFamily="18" charset="0"/>
              </a:rPr>
              <a:t>.</a:t>
            </a:r>
            <a:endParaRPr lang="en-CA" sz="1100" kern="0" dirty="0">
              <a:solidFill>
                <a:srgbClr val="201F1E"/>
              </a:solidFill>
              <a:cs typeface="Times New Roman" panose="02020603050405020304" pitchFamily="18" charset="0"/>
            </a:endParaRPr>
          </a:p>
          <a:p>
            <a:pPr marL="228600" indent="-228600">
              <a:buFont typeface="+mj-lt"/>
              <a:buAutoNum type="arabicPeriod" startAt="3"/>
            </a:pPr>
            <a:r>
              <a:rPr lang="fr-CA" sz="1100" kern="0" dirty="0">
                <a:solidFill>
                  <a:srgbClr val="201F1E"/>
                </a:solidFill>
                <a:cs typeface="Times New Roman" panose="02020603050405020304" pitchFamily="18" charset="0"/>
              </a:rPr>
              <a:t>La compression, l'insertion et l'expansion du FD virtuel ont été simulées à l'intérieur de cette segmentation en utilisant la méthode des éléments finis.</a:t>
            </a:r>
            <a:r>
              <a:rPr lang="en-CA" sz="1100" kern="0" dirty="0">
                <a:solidFill>
                  <a:srgbClr val="201F1E"/>
                </a:solidFill>
                <a:cs typeface="Times New Roman" panose="02020603050405020304" pitchFamily="18" charset="0"/>
              </a:rPr>
              <a:t> Le </a:t>
            </a:r>
            <a:r>
              <a:rPr lang="en-CA" sz="1100" kern="0" dirty="0" err="1">
                <a:solidFill>
                  <a:srgbClr val="201F1E"/>
                </a:solidFill>
                <a:cs typeface="Times New Roman" panose="02020603050405020304" pitchFamily="18" charset="0"/>
              </a:rPr>
              <a:t>logiciel</a:t>
            </a:r>
            <a:r>
              <a:rPr lang="en-CA" sz="1100" kern="0" dirty="0">
                <a:solidFill>
                  <a:srgbClr val="201F1E"/>
                </a:solidFill>
                <a:cs typeface="Times New Roman" panose="02020603050405020304" pitchFamily="18" charset="0"/>
              </a:rPr>
              <a:t> LS-DYNA a </a:t>
            </a:r>
            <a:r>
              <a:rPr lang="en-CA" sz="1100" kern="0" dirty="0" err="1">
                <a:solidFill>
                  <a:srgbClr val="201F1E"/>
                </a:solidFill>
                <a:cs typeface="Times New Roman" panose="02020603050405020304" pitchFamily="18" charset="0"/>
              </a:rPr>
              <a:t>été</a:t>
            </a:r>
            <a:r>
              <a:rPr lang="en-CA" sz="1100" kern="0" dirty="0">
                <a:solidFill>
                  <a:srgbClr val="201F1E"/>
                </a:solidFill>
                <a:cs typeface="Times New Roman" panose="02020603050405020304" pitchFamily="18" charset="0"/>
              </a:rPr>
              <a:t> </a:t>
            </a:r>
            <a:r>
              <a:rPr lang="en-CA" sz="1100" kern="0" dirty="0" err="1">
                <a:solidFill>
                  <a:srgbClr val="201F1E"/>
                </a:solidFill>
                <a:cs typeface="Times New Roman" panose="02020603050405020304" pitchFamily="18" charset="0"/>
              </a:rPr>
              <a:t>utilisé</a:t>
            </a:r>
            <a:r>
              <a:rPr lang="en-CA" sz="1100" kern="0" dirty="0">
                <a:solidFill>
                  <a:srgbClr val="201F1E"/>
                </a:solidFill>
                <a:cs typeface="Times New Roman" panose="02020603050405020304" pitchFamily="18" charset="0"/>
              </a:rPr>
              <a:t> pour </a:t>
            </a:r>
            <a:r>
              <a:rPr lang="en-CA" sz="1100" kern="0" dirty="0" err="1">
                <a:solidFill>
                  <a:srgbClr val="201F1E"/>
                </a:solidFill>
                <a:cs typeface="Times New Roman" panose="02020603050405020304" pitchFamily="18" charset="0"/>
              </a:rPr>
              <a:t>cette</a:t>
            </a:r>
            <a:r>
              <a:rPr lang="en-CA" sz="1100" kern="0" dirty="0">
                <a:solidFill>
                  <a:srgbClr val="201F1E"/>
                </a:solidFill>
                <a:cs typeface="Times New Roman" panose="02020603050405020304" pitchFamily="18" charset="0"/>
              </a:rPr>
              <a:t> étape.</a:t>
            </a:r>
            <a:endParaRPr lang="fr-FR" sz="1100" kern="0" dirty="0">
              <a:solidFill>
                <a:srgbClr val="201F1E"/>
              </a:solidFill>
              <a:cs typeface="Times New Roman" panose="02020603050405020304" pitchFamily="18" charset="0"/>
            </a:endParaRPr>
          </a:p>
          <a:p>
            <a:pPr marL="228600" indent="-228600">
              <a:buFont typeface="+mj-lt"/>
              <a:buAutoNum type="arabicPeriod" startAt="3"/>
            </a:pPr>
            <a:r>
              <a:rPr lang="fr-CA" sz="1100" kern="0" dirty="0">
                <a:solidFill>
                  <a:srgbClr val="201F1E"/>
                </a:solidFill>
                <a:cs typeface="Times New Roman" panose="02020603050405020304" pitchFamily="18" charset="0"/>
              </a:rPr>
              <a:t>La longueur finale du FD virtuel a été comparée à la longueur finale du FD réel mesurée sur une tomodensitométrie post-opératoire.</a:t>
            </a:r>
            <a:endParaRPr lang="fr-FR" sz="1100" kern="0" dirty="0">
              <a:solidFill>
                <a:srgbClr val="201F1E"/>
              </a:solidFill>
              <a:cs typeface="Times New Roman" panose="02020603050405020304" pitchFamily="18" charset="0"/>
            </a:endParaRPr>
          </a:p>
          <a:p>
            <a:endParaRPr lang="fr-FR" kern="0" dirty="0"/>
          </a:p>
        </p:txBody>
      </p:sp>
      <p:sp>
        <p:nvSpPr>
          <p:cNvPr id="13" name="Rounded Rectangle 12">
            <a:extLst>
              <a:ext uri="{FF2B5EF4-FFF2-40B4-BE49-F238E27FC236}">
                <a16:creationId xmlns:a16="http://schemas.microsoft.com/office/drawing/2014/main" id="{3F678A7F-A50C-F74D-80E6-9F66864E03D5}"/>
              </a:ext>
            </a:extLst>
          </p:cNvPr>
          <p:cNvSpPr/>
          <p:nvPr/>
        </p:nvSpPr>
        <p:spPr>
          <a:xfrm>
            <a:off x="2571749" y="1157612"/>
            <a:ext cx="2314575" cy="2583724"/>
          </a:xfrm>
          <a:prstGeom prst="roundRect">
            <a:avLst/>
          </a:prstGeom>
          <a:solidFill>
            <a:schemeClr val="accent1">
              <a:alpha val="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Title 1">
            <a:extLst>
              <a:ext uri="{FF2B5EF4-FFF2-40B4-BE49-F238E27FC236}">
                <a16:creationId xmlns:a16="http://schemas.microsoft.com/office/drawing/2014/main" id="{986CC5A1-991F-8947-B9EA-FCAB18E59272}"/>
              </a:ext>
            </a:extLst>
          </p:cNvPr>
          <p:cNvSpPr>
            <a:spLocks noGrp="1"/>
          </p:cNvSpPr>
          <p:nvPr>
            <p:ph type="title"/>
          </p:nvPr>
        </p:nvSpPr>
        <p:spPr>
          <a:xfrm>
            <a:off x="257175" y="248170"/>
            <a:ext cx="4629150" cy="1290469"/>
          </a:xfrm>
        </p:spPr>
        <p:txBody>
          <a:bodyPr/>
          <a:lstStyle/>
          <a:p>
            <a:r>
              <a:rPr lang="fr-FR" dirty="0">
                <a:solidFill>
                  <a:schemeClr val="bg1"/>
                </a:solidFill>
              </a:rPr>
              <a:t>Méthodes</a:t>
            </a:r>
          </a:p>
        </p:txBody>
      </p:sp>
      <p:sp>
        <p:nvSpPr>
          <p:cNvPr id="15" name="Text Box 1">
            <a:extLst>
              <a:ext uri="{FF2B5EF4-FFF2-40B4-BE49-F238E27FC236}">
                <a16:creationId xmlns:a16="http://schemas.microsoft.com/office/drawing/2014/main" id="{A575480C-026F-4044-B684-3293E6DCB18F}"/>
              </a:ext>
            </a:extLst>
          </p:cNvPr>
          <p:cNvSpPr txBox="1"/>
          <p:nvPr/>
        </p:nvSpPr>
        <p:spPr>
          <a:xfrm>
            <a:off x="2775662" y="3640958"/>
            <a:ext cx="1814750" cy="3990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CA" sz="700" b="1" dirty="0">
                <a:effectLst/>
                <a:latin typeface="+mn-lt"/>
                <a:ea typeface="Calibri" panose="020F0502020204030204" pitchFamily="34" charset="0"/>
                <a:cs typeface="Times New Roman" panose="02020603050405020304" pitchFamily="18" charset="0"/>
              </a:rPr>
              <a:t>Figure 2</a:t>
            </a:r>
            <a:r>
              <a:rPr lang="fr-CA" sz="700" dirty="0">
                <a:effectLst/>
                <a:latin typeface="+mn-lt"/>
                <a:ea typeface="Calibri" panose="020F0502020204030204" pitchFamily="34" charset="0"/>
                <a:cs typeface="Times New Roman" panose="02020603050405020304" pitchFamily="18" charset="0"/>
              </a:rPr>
              <a:t>: </a:t>
            </a:r>
            <a:r>
              <a:rPr lang="fr-CA" sz="700" dirty="0">
                <a:solidFill>
                  <a:schemeClr val="tx2"/>
                </a:solidFill>
                <a:effectLst/>
                <a:latin typeface="+mn-lt"/>
                <a:ea typeface="Calibri" panose="020F0502020204030204" pitchFamily="34" charset="0"/>
                <a:cs typeface="Times New Roman" panose="02020603050405020304" pitchFamily="18" charset="0"/>
              </a:rPr>
              <a:t>Exemple de s</a:t>
            </a:r>
            <a:r>
              <a:rPr lang="fr-CA" sz="700" dirty="0">
                <a:solidFill>
                  <a:schemeClr val="tx2"/>
                </a:solidFill>
                <a:latin typeface="+mn-lt"/>
                <a:ea typeface="Calibri" panose="020F0502020204030204" pitchFamily="34" charset="0"/>
                <a:cs typeface="Times New Roman" panose="02020603050405020304" pitchFamily="18" charset="0"/>
              </a:rPr>
              <a:t>egmentation virtuelle d’une anévrysme segmentée par notre équipe</a:t>
            </a:r>
            <a:endParaRPr lang="en-CA" sz="900" dirty="0">
              <a:effectLst/>
              <a:latin typeface="+mn-lt"/>
              <a:ea typeface="Calibri" panose="020F0502020204030204" pitchFamily="34" charset="0"/>
              <a:cs typeface="Times New Roman" panose="02020603050405020304" pitchFamily="18" charset="0"/>
            </a:endParaRPr>
          </a:p>
        </p:txBody>
      </p:sp>
      <p:sp>
        <p:nvSpPr>
          <p:cNvPr id="16" name="Text Box 1">
            <a:extLst>
              <a:ext uri="{FF2B5EF4-FFF2-40B4-BE49-F238E27FC236}">
                <a16:creationId xmlns:a16="http://schemas.microsoft.com/office/drawing/2014/main" id="{A8327525-2890-2446-B740-9AEAAF224F97}"/>
              </a:ext>
            </a:extLst>
          </p:cNvPr>
          <p:cNvSpPr txBox="1"/>
          <p:nvPr/>
        </p:nvSpPr>
        <p:spPr>
          <a:xfrm>
            <a:off x="840370" y="7872258"/>
            <a:ext cx="3559796" cy="17991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CA" sz="700" b="1" dirty="0">
                <a:effectLst/>
                <a:latin typeface="+mn-lt"/>
                <a:ea typeface="Calibri" panose="020F0502020204030204" pitchFamily="34" charset="0"/>
                <a:cs typeface="Times New Roman" panose="02020603050405020304" pitchFamily="18" charset="0"/>
              </a:rPr>
              <a:t>Vidéo 1</a:t>
            </a:r>
            <a:r>
              <a:rPr lang="fr-CA" sz="700" dirty="0">
                <a:effectLst/>
                <a:latin typeface="+mn-lt"/>
                <a:ea typeface="Calibri" panose="020F0502020204030204" pitchFamily="34" charset="0"/>
                <a:cs typeface="Times New Roman" panose="02020603050405020304" pitchFamily="18" charset="0"/>
              </a:rPr>
              <a:t>: </a:t>
            </a:r>
            <a:r>
              <a:rPr lang="fr-CA" sz="700" dirty="0">
                <a:solidFill>
                  <a:schemeClr val="tx2"/>
                </a:solidFill>
                <a:effectLst/>
                <a:latin typeface="+mn-lt"/>
                <a:ea typeface="Calibri" panose="020F0502020204030204" pitchFamily="34" charset="0"/>
                <a:cs typeface="Times New Roman" panose="02020603050405020304" pitchFamily="18" charset="0"/>
              </a:rPr>
              <a:t>Déploiement virtuel d’un FD dans une artère segmentée patient-spécifique</a:t>
            </a:r>
            <a:endParaRPr lang="en-CA" sz="900" dirty="0">
              <a:effectLst/>
              <a:latin typeface="+mn-l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931AB7C-EB92-BD44-8FA8-8EE7EB6131CB}"/>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291477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B7533E0-2203-DB4E-BCD0-A5D7BF1133A0}"/>
              </a:ext>
            </a:extLst>
          </p:cNvPr>
          <p:cNvSpPr>
            <a:spLocks noGrp="1"/>
          </p:cNvSpPr>
          <p:nvPr>
            <p:ph idx="1"/>
          </p:nvPr>
        </p:nvSpPr>
        <p:spPr>
          <a:xfrm>
            <a:off x="257175" y="1210214"/>
            <a:ext cx="4629150" cy="1642915"/>
          </a:xfrm>
        </p:spPr>
        <p:txBody>
          <a:bodyPr/>
          <a:lstStyle/>
          <a:p>
            <a:pPr marL="0" indent="0">
              <a:buNone/>
            </a:pPr>
            <a:r>
              <a:rPr lang="fr-CA" sz="1800"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Le </a:t>
            </a:r>
            <a:r>
              <a:rPr lang="fr-CA" sz="1800" b="1"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taux d'erreur</a:t>
            </a:r>
            <a:r>
              <a:rPr lang="fr-CA" sz="1800"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 entre la mesure finale du FD virtuel et le FD réel était </a:t>
            </a:r>
            <a:r>
              <a:rPr lang="fr-CA" sz="1800" b="1"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0,49 %</a:t>
            </a:r>
            <a:r>
              <a:rPr lang="fr-CA" sz="1800"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fr-CA" sz="1800" dirty="0">
                <a:solidFill>
                  <a:srgbClr val="201F1E"/>
                </a:solidFill>
                <a:latin typeface="Calibri" panose="020F0502020204030204" pitchFamily="34" charset="0"/>
                <a:ea typeface="Calibri" panose="020F0502020204030204" pitchFamily="34" charset="0"/>
                <a:cs typeface="Times New Roman" panose="02020603050405020304" pitchFamily="18" charset="0"/>
              </a:rPr>
              <a:t>Alors, l</a:t>
            </a:r>
            <a:r>
              <a:rPr lang="fr-CA" sz="1800"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a technique de simulation utilisée par notre équipe a pu prédire la longueur finale d’un FD avec une marge d'erreur raisonnable.</a:t>
            </a:r>
            <a:r>
              <a:rPr lang="en-CA" dirty="0">
                <a:effectLst/>
              </a:rPr>
              <a:t> </a:t>
            </a:r>
            <a:endParaRPr lang="fr-FR" dirty="0"/>
          </a:p>
        </p:txBody>
      </p:sp>
      <p:pic>
        <p:nvPicPr>
          <p:cNvPr id="11" name="Picture 10">
            <a:extLst>
              <a:ext uri="{FF2B5EF4-FFF2-40B4-BE49-F238E27FC236}">
                <a16:creationId xmlns:a16="http://schemas.microsoft.com/office/drawing/2014/main" id="{8E5EB91F-F4BE-5349-90B2-08997B1A20A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2269" y="3287521"/>
            <a:ext cx="2744305" cy="4317364"/>
          </a:xfrm>
          <a:prstGeom prst="rect">
            <a:avLst/>
          </a:prstGeom>
          <a:noFill/>
        </p:spPr>
      </p:pic>
      <p:sp>
        <p:nvSpPr>
          <p:cNvPr id="12" name="Rounded Rectangle 11">
            <a:extLst>
              <a:ext uri="{FF2B5EF4-FFF2-40B4-BE49-F238E27FC236}">
                <a16:creationId xmlns:a16="http://schemas.microsoft.com/office/drawing/2014/main" id="{AB98710B-2476-3D4A-864D-26322D54185D}"/>
              </a:ext>
            </a:extLst>
          </p:cNvPr>
          <p:cNvSpPr/>
          <p:nvPr/>
        </p:nvSpPr>
        <p:spPr>
          <a:xfrm>
            <a:off x="1059473" y="3103222"/>
            <a:ext cx="3024554" cy="4745109"/>
          </a:xfrm>
          <a:prstGeom prst="roundRect">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itle 1">
            <a:extLst>
              <a:ext uri="{FF2B5EF4-FFF2-40B4-BE49-F238E27FC236}">
                <a16:creationId xmlns:a16="http://schemas.microsoft.com/office/drawing/2014/main" id="{D157C9D2-DC0D-1942-85C5-3464368C35EA}"/>
              </a:ext>
            </a:extLst>
          </p:cNvPr>
          <p:cNvSpPr>
            <a:spLocks noGrp="1"/>
          </p:cNvSpPr>
          <p:nvPr>
            <p:ph type="title"/>
          </p:nvPr>
        </p:nvSpPr>
        <p:spPr>
          <a:xfrm>
            <a:off x="257175" y="248170"/>
            <a:ext cx="4629150" cy="1290469"/>
          </a:xfrm>
        </p:spPr>
        <p:txBody>
          <a:bodyPr/>
          <a:lstStyle/>
          <a:p>
            <a:r>
              <a:rPr lang="fr-FR" dirty="0">
                <a:solidFill>
                  <a:schemeClr val="bg1"/>
                </a:solidFill>
              </a:rPr>
              <a:t>Résultats</a:t>
            </a:r>
          </a:p>
        </p:txBody>
      </p:sp>
      <p:sp>
        <p:nvSpPr>
          <p:cNvPr id="14" name="Text Box 1">
            <a:extLst>
              <a:ext uri="{FF2B5EF4-FFF2-40B4-BE49-F238E27FC236}">
                <a16:creationId xmlns:a16="http://schemas.microsoft.com/office/drawing/2014/main" id="{A3B5AD14-BB11-C44D-A903-DF32A3FDBE1C}"/>
              </a:ext>
            </a:extLst>
          </p:cNvPr>
          <p:cNvSpPr txBox="1"/>
          <p:nvPr/>
        </p:nvSpPr>
        <p:spPr>
          <a:xfrm>
            <a:off x="1484364" y="7770507"/>
            <a:ext cx="2160114" cy="3990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CA" sz="700" b="1" dirty="0">
                <a:effectLst/>
                <a:latin typeface="+mn-lt"/>
                <a:ea typeface="Calibri" panose="020F0502020204030204" pitchFamily="34" charset="0"/>
                <a:cs typeface="Times New Roman" panose="02020603050405020304" pitchFamily="18" charset="0"/>
              </a:rPr>
              <a:t>Figure 3</a:t>
            </a:r>
            <a:r>
              <a:rPr lang="fr-CA" sz="700" dirty="0">
                <a:effectLst/>
                <a:latin typeface="+mn-lt"/>
                <a:ea typeface="Calibri" panose="020F0502020204030204" pitchFamily="34" charset="0"/>
                <a:cs typeface="Times New Roman" panose="02020603050405020304" pitchFamily="18" charset="0"/>
              </a:rPr>
              <a:t>: </a:t>
            </a:r>
            <a:r>
              <a:rPr lang="fr-CA" sz="700" dirty="0">
                <a:solidFill>
                  <a:schemeClr val="tx2"/>
                </a:solidFill>
                <a:effectLst/>
                <a:latin typeface="+mn-lt"/>
                <a:ea typeface="Calibri" panose="020F0502020204030204" pitchFamily="34" charset="0"/>
                <a:cs typeface="Times New Roman" panose="02020603050405020304" pitchFamily="18" charset="0"/>
              </a:rPr>
              <a:t>Comparaison de la position finale du FD virtuel avec le vrai FD (images obtenus à partir des tomodensitométries post-opératoires)</a:t>
            </a:r>
            <a:endParaRPr lang="en-CA" sz="900" dirty="0">
              <a:effectLst/>
              <a:latin typeface="+mn-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E9F0E3-6916-A445-B4A4-F767709621B0}"/>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93481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9AF9B-5244-4940-8559-A04F0D1BDFF9}"/>
              </a:ext>
            </a:extLst>
          </p:cNvPr>
          <p:cNvSpPr>
            <a:spLocks noGrp="1"/>
          </p:cNvSpPr>
          <p:nvPr>
            <p:ph idx="1"/>
          </p:nvPr>
        </p:nvSpPr>
        <p:spPr>
          <a:xfrm>
            <a:off x="257175" y="1489032"/>
            <a:ext cx="4629150" cy="5591378"/>
          </a:xfrm>
        </p:spPr>
        <p:txBody>
          <a:bodyPr/>
          <a:lstStyle/>
          <a:p>
            <a:pPr marL="0" indent="0">
              <a:buNone/>
            </a:pPr>
            <a:r>
              <a:rPr lang="fr-FR" sz="1200" dirty="0"/>
              <a:t>En raison de la nature compliquée des FD, les médecins doivent prendre de nombreuses décisions difficiles concernant l'utilisation de ces endoprothèses et chacune de ces décisions peut avoir un impact majeur sur les résultats du traitement.</a:t>
            </a:r>
          </a:p>
          <a:p>
            <a:pPr marL="0" indent="0">
              <a:buNone/>
            </a:pPr>
            <a:r>
              <a:rPr lang="fr-FR" sz="1200" dirty="0"/>
              <a:t>Par exemple, les propriétés du matériau, le diamètre et la longueur du FD choisi, ainsi que la technique de déploiement choisie peuvent tous influencer l'apposition de la paroi du dispositif, la porosité de la section à travers le col de l'anévrisme et la force exercée sur la paroi artérielle par l'appareil.</a:t>
            </a:r>
            <a:r>
              <a:rPr lang="fr-FR" sz="1200" baseline="30000" dirty="0"/>
              <a:t>4</a:t>
            </a:r>
          </a:p>
          <a:p>
            <a:pPr marL="0" indent="0">
              <a:buNone/>
            </a:pPr>
            <a:r>
              <a:rPr lang="fr-FR" sz="1200" dirty="0"/>
              <a:t>Alors, ces décisions doivent être prises avec soin pour correspondre au mieux à l'anatomie individuelle de la section de vaisseau impliquée.</a:t>
            </a:r>
          </a:p>
          <a:p>
            <a:pPr marL="0" indent="0">
              <a:buNone/>
            </a:pPr>
            <a:r>
              <a:rPr lang="fr-FR" sz="1200" dirty="0"/>
              <a:t>L’introduction d’</a:t>
            </a:r>
            <a:r>
              <a:rPr lang="fr-FR" sz="1200" b="1" dirty="0"/>
              <a:t>une phase de planification préopératoire patient-spécifique par des simulations virtuelles </a:t>
            </a:r>
            <a:r>
              <a:rPr lang="fr-FR" sz="1200" dirty="0"/>
              <a:t>pourrait aider les médecins à prendre ces décisions difficiles et à choisir les stratégies de traitement qui conviennent le mieux à chacun de leurs patients.</a:t>
            </a:r>
          </a:p>
          <a:p>
            <a:endParaRPr lang="fr-FR" sz="1200" dirty="0"/>
          </a:p>
          <a:p>
            <a:endParaRPr lang="fr-FR" sz="1200" dirty="0"/>
          </a:p>
        </p:txBody>
      </p:sp>
      <p:sp>
        <p:nvSpPr>
          <p:cNvPr id="4" name="Title 1">
            <a:extLst>
              <a:ext uri="{FF2B5EF4-FFF2-40B4-BE49-F238E27FC236}">
                <a16:creationId xmlns:a16="http://schemas.microsoft.com/office/drawing/2014/main" id="{5ED1B166-1246-C644-87B1-70871BA3C3E1}"/>
              </a:ext>
            </a:extLst>
          </p:cNvPr>
          <p:cNvSpPr txBox="1">
            <a:spLocks/>
          </p:cNvSpPr>
          <p:nvPr/>
        </p:nvSpPr>
        <p:spPr bwMode="auto">
          <a:xfrm>
            <a:off x="257175" y="248171"/>
            <a:ext cx="4629150" cy="61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5pPr>
            <a:lvl6pPr marL="257178" algn="ctr" rtl="0" eaLnBrk="1" fontAlgn="base" hangingPunct="1">
              <a:spcBef>
                <a:spcPct val="0"/>
              </a:spcBef>
              <a:spcAft>
                <a:spcPct val="0"/>
              </a:spcAft>
              <a:defRPr sz="2475">
                <a:solidFill>
                  <a:schemeClr val="tx2"/>
                </a:solidFill>
                <a:latin typeface="Arial" charset="0"/>
              </a:defRPr>
            </a:lvl6pPr>
            <a:lvl7pPr marL="514356" algn="ctr" rtl="0" eaLnBrk="1" fontAlgn="base" hangingPunct="1">
              <a:spcBef>
                <a:spcPct val="0"/>
              </a:spcBef>
              <a:spcAft>
                <a:spcPct val="0"/>
              </a:spcAft>
              <a:defRPr sz="2475">
                <a:solidFill>
                  <a:schemeClr val="tx2"/>
                </a:solidFill>
                <a:latin typeface="Arial" charset="0"/>
              </a:defRPr>
            </a:lvl7pPr>
            <a:lvl8pPr marL="771535" algn="ctr" rtl="0" eaLnBrk="1" fontAlgn="base" hangingPunct="1">
              <a:spcBef>
                <a:spcPct val="0"/>
              </a:spcBef>
              <a:spcAft>
                <a:spcPct val="0"/>
              </a:spcAft>
              <a:defRPr sz="2475">
                <a:solidFill>
                  <a:schemeClr val="tx2"/>
                </a:solidFill>
                <a:latin typeface="Arial" charset="0"/>
              </a:defRPr>
            </a:lvl8pPr>
            <a:lvl9pPr marL="1028713" algn="ctr" rtl="0" eaLnBrk="1" fontAlgn="base" hangingPunct="1">
              <a:spcBef>
                <a:spcPct val="0"/>
              </a:spcBef>
              <a:spcAft>
                <a:spcPct val="0"/>
              </a:spcAft>
              <a:defRPr sz="2475">
                <a:solidFill>
                  <a:schemeClr val="tx2"/>
                </a:solidFill>
                <a:latin typeface="Arial" charset="0"/>
              </a:defRPr>
            </a:lvl9pPr>
          </a:lstStyle>
          <a:p>
            <a:r>
              <a:rPr lang="fr-FR" kern="0" dirty="0">
                <a:solidFill>
                  <a:schemeClr val="bg1"/>
                </a:solidFill>
              </a:rPr>
              <a:t>Discussion</a:t>
            </a:r>
          </a:p>
        </p:txBody>
      </p:sp>
      <p:sp>
        <p:nvSpPr>
          <p:cNvPr id="7" name="TextBox 6">
            <a:extLst>
              <a:ext uri="{FF2B5EF4-FFF2-40B4-BE49-F238E27FC236}">
                <a16:creationId xmlns:a16="http://schemas.microsoft.com/office/drawing/2014/main" id="{99A7F608-C76D-304E-98B2-4747A069A1C4}"/>
              </a:ext>
            </a:extLst>
          </p:cNvPr>
          <p:cNvSpPr txBox="1"/>
          <p:nvPr/>
        </p:nvSpPr>
        <p:spPr>
          <a:xfrm>
            <a:off x="144745" y="8429737"/>
            <a:ext cx="2714461" cy="400110"/>
          </a:xfrm>
          <a:prstGeom prst="rect">
            <a:avLst/>
          </a:prstGeom>
          <a:noFill/>
        </p:spPr>
        <p:txBody>
          <a:bodyPr wrap="square" rtlCol="0">
            <a:spAutoFit/>
          </a:bodyPr>
          <a:lstStyle/>
          <a:p>
            <a:r>
              <a:rPr lang="en-CA" sz="500" dirty="0">
                <a:solidFill>
                  <a:srgbClr val="212121"/>
                </a:solidFill>
                <a:latin typeface="+mn-lt"/>
              </a:rPr>
              <a:t>4. </a:t>
            </a:r>
            <a:r>
              <a:rPr lang="en-CA" sz="500" b="0" i="0" dirty="0" err="1">
                <a:solidFill>
                  <a:srgbClr val="212121"/>
                </a:solidFill>
                <a:effectLst/>
                <a:latin typeface="+mn-lt"/>
              </a:rPr>
              <a:t>Závodszky</a:t>
            </a:r>
            <a:r>
              <a:rPr lang="en-CA" sz="500" b="0" i="0" dirty="0">
                <a:solidFill>
                  <a:srgbClr val="212121"/>
                </a:solidFill>
                <a:effectLst/>
                <a:latin typeface="+mn-lt"/>
              </a:rPr>
              <a:t> G, </a:t>
            </a:r>
            <a:r>
              <a:rPr lang="en-CA" sz="500" b="0" i="0" dirty="0" err="1">
                <a:solidFill>
                  <a:srgbClr val="212121"/>
                </a:solidFill>
                <a:effectLst/>
                <a:latin typeface="+mn-lt"/>
              </a:rPr>
              <a:t>Csippa</a:t>
            </a:r>
            <a:r>
              <a:rPr lang="en-CA" sz="500" b="0" i="0" dirty="0">
                <a:solidFill>
                  <a:srgbClr val="212121"/>
                </a:solidFill>
                <a:effectLst/>
                <a:latin typeface="+mn-lt"/>
              </a:rPr>
              <a:t> B, </a:t>
            </a:r>
            <a:r>
              <a:rPr lang="en-CA" sz="500" b="0" i="0" dirty="0" err="1">
                <a:solidFill>
                  <a:srgbClr val="212121"/>
                </a:solidFill>
                <a:effectLst/>
                <a:latin typeface="+mn-lt"/>
              </a:rPr>
              <a:t>Paál</a:t>
            </a:r>
            <a:r>
              <a:rPr lang="en-CA" sz="500" b="0" i="0" dirty="0">
                <a:solidFill>
                  <a:srgbClr val="212121"/>
                </a:solidFill>
                <a:effectLst/>
                <a:latin typeface="+mn-lt"/>
              </a:rPr>
              <a:t> G, </a:t>
            </a:r>
            <a:r>
              <a:rPr lang="en-CA" sz="500" b="0" i="0" dirty="0" err="1">
                <a:solidFill>
                  <a:srgbClr val="212121"/>
                </a:solidFill>
                <a:effectLst/>
                <a:latin typeface="+mn-lt"/>
              </a:rPr>
              <a:t>Szikora</a:t>
            </a:r>
            <a:r>
              <a:rPr lang="en-CA" sz="500" b="0" i="0" dirty="0">
                <a:solidFill>
                  <a:srgbClr val="212121"/>
                </a:solidFill>
                <a:effectLst/>
                <a:latin typeface="+mn-lt"/>
              </a:rPr>
              <a:t> I. A novel virtual flow diverter implantation method with realistic deployment mechanics and validated force response. Int J </a:t>
            </a:r>
            <a:r>
              <a:rPr lang="en-CA" sz="500" b="0" i="0" dirty="0" err="1">
                <a:solidFill>
                  <a:srgbClr val="212121"/>
                </a:solidFill>
                <a:effectLst/>
                <a:latin typeface="+mn-lt"/>
              </a:rPr>
              <a:t>Numer</a:t>
            </a:r>
            <a:r>
              <a:rPr lang="en-CA" sz="500" b="0" i="0" dirty="0">
                <a:solidFill>
                  <a:srgbClr val="212121"/>
                </a:solidFill>
                <a:effectLst/>
                <a:latin typeface="+mn-lt"/>
              </a:rPr>
              <a:t> Method Biomed Eng. 2020 Jun;36(6):e3340. </a:t>
            </a:r>
            <a:r>
              <a:rPr lang="en-CA" sz="500" b="0" i="0" dirty="0" err="1">
                <a:solidFill>
                  <a:srgbClr val="212121"/>
                </a:solidFill>
                <a:effectLst/>
                <a:latin typeface="+mn-lt"/>
              </a:rPr>
              <a:t>doi</a:t>
            </a:r>
            <a:r>
              <a:rPr lang="en-CA" sz="500" b="0" i="0" dirty="0">
                <a:solidFill>
                  <a:srgbClr val="212121"/>
                </a:solidFill>
                <a:effectLst/>
                <a:latin typeface="+mn-lt"/>
              </a:rPr>
              <a:t>: 10.1002/cnm.3340. </a:t>
            </a:r>
            <a:r>
              <a:rPr lang="en-CA" sz="500" b="0" i="0" dirty="0" err="1">
                <a:solidFill>
                  <a:srgbClr val="212121"/>
                </a:solidFill>
                <a:effectLst/>
                <a:latin typeface="+mn-lt"/>
              </a:rPr>
              <a:t>Epub</a:t>
            </a:r>
            <a:r>
              <a:rPr lang="en-CA" sz="500" b="0" i="0" dirty="0">
                <a:solidFill>
                  <a:srgbClr val="212121"/>
                </a:solidFill>
                <a:effectLst/>
                <a:latin typeface="+mn-lt"/>
              </a:rPr>
              <a:t> 2020 Apr 17. PMID: 32279440; PMCID: PMC7317397.</a:t>
            </a:r>
          </a:p>
        </p:txBody>
      </p:sp>
      <p:sp>
        <p:nvSpPr>
          <p:cNvPr id="5" name="TextBox 4">
            <a:extLst>
              <a:ext uri="{FF2B5EF4-FFF2-40B4-BE49-F238E27FC236}">
                <a16:creationId xmlns:a16="http://schemas.microsoft.com/office/drawing/2014/main" id="{BE15165E-C228-2841-9219-8884E85430A8}"/>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2300623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0BD30-8A3D-734D-8B68-CD7FD4F0618F}"/>
              </a:ext>
            </a:extLst>
          </p:cNvPr>
          <p:cNvSpPr>
            <a:spLocks noGrp="1"/>
          </p:cNvSpPr>
          <p:nvPr>
            <p:ph type="title"/>
          </p:nvPr>
        </p:nvSpPr>
        <p:spPr>
          <a:xfrm>
            <a:off x="257175" y="1425145"/>
            <a:ext cx="4629150" cy="1679001"/>
          </a:xfrm>
        </p:spPr>
        <p:txBody>
          <a:bodyP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rPr>
              <a:t>Cette étude offre un modèle computationnel qui a été utilisé pour simuler virtuellement le déploiement d’une endoprothèse auto-expansible dans une géométrie artérielle patient-spécifique avec succès.</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8" name="Content Placeholder 7">
            <a:extLst>
              <a:ext uri="{FF2B5EF4-FFF2-40B4-BE49-F238E27FC236}">
                <a16:creationId xmlns:a16="http://schemas.microsoft.com/office/drawing/2014/main" id="{E7D7E074-9DDC-2340-B742-0EE1960468E5}"/>
              </a:ext>
            </a:extLst>
          </p:cNvPr>
          <p:cNvSpPr>
            <a:spLocks noGrp="1"/>
          </p:cNvSpPr>
          <p:nvPr>
            <p:ph idx="1"/>
          </p:nvPr>
        </p:nvSpPr>
        <p:spPr>
          <a:xfrm>
            <a:off x="257175" y="3325402"/>
            <a:ext cx="4629150" cy="1784195"/>
          </a:xfrm>
        </p:spPr>
        <p:txBody>
          <a:bodyPr/>
          <a:lstStyle/>
          <a:p>
            <a:pPr marL="0" indent="0" algn="ctr">
              <a:buNone/>
            </a:pPr>
            <a:r>
              <a:rPr lang="fr-CA" sz="1800" dirty="0">
                <a:effectLst/>
                <a:latin typeface="Calibri" panose="020F0502020204030204" pitchFamily="34" charset="0"/>
                <a:ea typeface="Calibri" panose="020F0502020204030204" pitchFamily="34" charset="0"/>
                <a:cs typeface="Times New Roman" panose="02020603050405020304" pitchFamily="18" charset="0"/>
              </a:rPr>
              <a:t>Ce projet est un pas en avant pour démontrer que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les simulations virtuelles des procédures endovasculaires</a:t>
            </a:r>
            <a:r>
              <a:rPr lang="fr-CA" sz="1800" dirty="0">
                <a:effectLst/>
                <a:latin typeface="Calibri" panose="020F0502020204030204" pitchFamily="34" charset="0"/>
                <a:ea typeface="Calibri" panose="020F0502020204030204" pitchFamily="34" charset="0"/>
                <a:cs typeface="Times New Roman" panose="02020603050405020304" pitchFamily="18" charset="0"/>
              </a:rPr>
              <a:t> peuvent éventuellement assister les médecins à planifier des stratégies de traitement personnalisées pour leurs patients.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9" name="Rounded Rectangle 8">
            <a:extLst>
              <a:ext uri="{FF2B5EF4-FFF2-40B4-BE49-F238E27FC236}">
                <a16:creationId xmlns:a16="http://schemas.microsoft.com/office/drawing/2014/main" id="{57127BBF-225F-5947-B246-7BDBB8C5A46A}"/>
              </a:ext>
            </a:extLst>
          </p:cNvPr>
          <p:cNvSpPr/>
          <p:nvPr/>
        </p:nvSpPr>
        <p:spPr>
          <a:xfrm>
            <a:off x="257175" y="3193505"/>
            <a:ext cx="4629150" cy="1916092"/>
          </a:xfrm>
          <a:prstGeom prst="roundRect">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le 1">
            <a:extLst>
              <a:ext uri="{FF2B5EF4-FFF2-40B4-BE49-F238E27FC236}">
                <a16:creationId xmlns:a16="http://schemas.microsoft.com/office/drawing/2014/main" id="{D6FAB94C-34F2-4C4D-879A-D896A8D7C7D1}"/>
              </a:ext>
            </a:extLst>
          </p:cNvPr>
          <p:cNvSpPr txBox="1">
            <a:spLocks/>
          </p:cNvSpPr>
          <p:nvPr/>
        </p:nvSpPr>
        <p:spPr bwMode="auto">
          <a:xfrm>
            <a:off x="257175" y="248171"/>
            <a:ext cx="4629150" cy="61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1800" b="1">
                <a:solidFill>
                  <a:schemeClr val="tx1"/>
                </a:solidFill>
                <a:latin typeface="Arial" charset="0"/>
                <a:ea typeface="ＭＳ Ｐゴシック" charset="0"/>
                <a:cs typeface="ＭＳ Ｐゴシック" charset="0"/>
              </a:defRPr>
            </a:lvl5pPr>
            <a:lvl6pPr marL="257178" algn="ctr" rtl="0" eaLnBrk="1" fontAlgn="base" hangingPunct="1">
              <a:spcBef>
                <a:spcPct val="0"/>
              </a:spcBef>
              <a:spcAft>
                <a:spcPct val="0"/>
              </a:spcAft>
              <a:defRPr sz="2475">
                <a:solidFill>
                  <a:schemeClr val="tx2"/>
                </a:solidFill>
                <a:latin typeface="Arial" charset="0"/>
              </a:defRPr>
            </a:lvl6pPr>
            <a:lvl7pPr marL="514356" algn="ctr" rtl="0" eaLnBrk="1" fontAlgn="base" hangingPunct="1">
              <a:spcBef>
                <a:spcPct val="0"/>
              </a:spcBef>
              <a:spcAft>
                <a:spcPct val="0"/>
              </a:spcAft>
              <a:defRPr sz="2475">
                <a:solidFill>
                  <a:schemeClr val="tx2"/>
                </a:solidFill>
                <a:latin typeface="Arial" charset="0"/>
              </a:defRPr>
            </a:lvl7pPr>
            <a:lvl8pPr marL="771535" algn="ctr" rtl="0" eaLnBrk="1" fontAlgn="base" hangingPunct="1">
              <a:spcBef>
                <a:spcPct val="0"/>
              </a:spcBef>
              <a:spcAft>
                <a:spcPct val="0"/>
              </a:spcAft>
              <a:defRPr sz="2475">
                <a:solidFill>
                  <a:schemeClr val="tx2"/>
                </a:solidFill>
                <a:latin typeface="Arial" charset="0"/>
              </a:defRPr>
            </a:lvl8pPr>
            <a:lvl9pPr marL="1028713" algn="ctr" rtl="0" eaLnBrk="1" fontAlgn="base" hangingPunct="1">
              <a:spcBef>
                <a:spcPct val="0"/>
              </a:spcBef>
              <a:spcAft>
                <a:spcPct val="0"/>
              </a:spcAft>
              <a:defRPr sz="2475">
                <a:solidFill>
                  <a:schemeClr val="tx2"/>
                </a:solidFill>
                <a:latin typeface="Arial" charset="0"/>
              </a:defRPr>
            </a:lvl9pPr>
          </a:lstStyle>
          <a:p>
            <a:r>
              <a:rPr lang="fr-FR" kern="0" dirty="0">
                <a:solidFill>
                  <a:schemeClr val="bg1"/>
                </a:solidFill>
              </a:rPr>
              <a:t>Conclusion</a:t>
            </a:r>
          </a:p>
        </p:txBody>
      </p:sp>
      <p:sp>
        <p:nvSpPr>
          <p:cNvPr id="6" name="TextBox 5">
            <a:extLst>
              <a:ext uri="{FF2B5EF4-FFF2-40B4-BE49-F238E27FC236}">
                <a16:creationId xmlns:a16="http://schemas.microsoft.com/office/drawing/2014/main" id="{A2614AF9-3427-5749-B3DA-E2DC875CEBC7}"/>
              </a:ext>
            </a:extLst>
          </p:cNvPr>
          <p:cNvSpPr txBox="1"/>
          <p:nvPr/>
        </p:nvSpPr>
        <p:spPr>
          <a:xfrm>
            <a:off x="3285457" y="163110"/>
            <a:ext cx="1762348" cy="569387"/>
          </a:xfrm>
          <a:prstGeom prst="rect">
            <a:avLst/>
          </a:prstGeom>
          <a:noFill/>
        </p:spPr>
        <p:txBody>
          <a:bodyPr wrap="square" rtlCol="0">
            <a:spAutoFit/>
          </a:bodyPr>
          <a:lstStyle/>
          <a:p>
            <a:pPr algn="r"/>
            <a:r>
              <a:rPr lang="fr-CA" sz="600" dirty="0">
                <a:solidFill>
                  <a:schemeClr val="bg1"/>
                </a:solidFill>
              </a:rPr>
              <a:t>Prédiction virtuelle de la longueur finale d’un « Flow </a:t>
            </a:r>
            <a:r>
              <a:rPr lang="fr-CA" sz="600" dirty="0" err="1">
                <a:solidFill>
                  <a:schemeClr val="bg1"/>
                </a:solidFill>
              </a:rPr>
              <a:t>Diverter</a:t>
            </a:r>
            <a:r>
              <a:rPr lang="fr-CA" sz="600" dirty="0">
                <a:solidFill>
                  <a:schemeClr val="bg1"/>
                </a:solidFill>
              </a:rPr>
              <a:t> » après son déploiement</a:t>
            </a:r>
          </a:p>
          <a:p>
            <a:pPr algn="r"/>
            <a:endParaRPr lang="fr-CA" sz="600" dirty="0">
              <a:solidFill>
                <a:schemeClr val="bg1"/>
              </a:solidFill>
            </a:endParaRPr>
          </a:p>
          <a:p>
            <a:pPr algn="r"/>
            <a:r>
              <a:rPr lang="fr-CA" sz="700" dirty="0">
                <a:solidFill>
                  <a:schemeClr val="bg1"/>
                </a:solidFill>
              </a:rPr>
              <a:t>Amirali Shahi</a:t>
            </a:r>
          </a:p>
          <a:p>
            <a:pPr algn="ctr"/>
            <a:endParaRPr lang="fr-FR" sz="600" dirty="0">
              <a:solidFill>
                <a:schemeClr val="bg1"/>
              </a:solidFill>
            </a:endParaRPr>
          </a:p>
        </p:txBody>
      </p:sp>
    </p:spTree>
    <p:extLst>
      <p:ext uri="{BB962C8B-B14F-4D97-AF65-F5344CB8AC3E}">
        <p14:creationId xmlns:p14="http://schemas.microsoft.com/office/powerpoint/2010/main" val="3951508371"/>
      </p:ext>
    </p:extLst>
  </p:cSld>
  <p:clrMapOvr>
    <a:masterClrMapping/>
  </p:clrMapOvr>
</p:sld>
</file>

<file path=ppt/theme/theme1.xml><?xml version="1.0" encoding="utf-8"?>
<a:theme xmlns:a="http://schemas.openxmlformats.org/drawingml/2006/main" name="CHUM Pot 16_9 final">
  <a:themeElements>
    <a:clrScheme name="Personnalisée 5">
      <a:dk1>
        <a:srgbClr val="004071"/>
      </a:dk1>
      <a:lt1>
        <a:sysClr val="window" lastClr="FFFFFF"/>
      </a:lt1>
      <a:dk2>
        <a:srgbClr val="000000"/>
      </a:dk2>
      <a:lt2>
        <a:srgbClr val="6DCFF6"/>
      </a:lt2>
      <a:accent1>
        <a:srgbClr val="004071"/>
      </a:accent1>
      <a:accent2>
        <a:srgbClr val="6DCFF6"/>
      </a:accent2>
      <a:accent3>
        <a:srgbClr val="FFFCD5"/>
      </a:accent3>
      <a:accent4>
        <a:srgbClr val="72BF44"/>
      </a:accent4>
      <a:accent5>
        <a:srgbClr val="00A88E"/>
      </a:accent5>
      <a:accent6>
        <a:srgbClr val="2FABCA"/>
      </a:accent6>
      <a:hlink>
        <a:srgbClr val="63635F"/>
      </a:hlink>
      <a:folHlink>
        <a:srgbClr val="88878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verticale_2" id="{ADC2230F-57A1-2C48-9617-5710B8A131B9}" vid="{68CC2C2B-3B2E-0B4A-9F3B-8B8F08989E7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verticale_2</Template>
  <TotalTime>2236</TotalTime>
  <Words>1398</Words>
  <Application>Microsoft Macintosh PowerPoint</Application>
  <PresentationFormat>On-screen Show (16:9)</PresentationFormat>
  <Paragraphs>92</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CIDFont+F2</vt:lpstr>
      <vt:lpstr>Exo 2</vt:lpstr>
      <vt:lpstr>system-ui</vt:lpstr>
      <vt:lpstr>Times New Roman</vt:lpstr>
      <vt:lpstr>CHUM Pot 16_9 final</vt:lpstr>
      <vt:lpstr>Prédiction virtuelle de la longueur finale d’un « Flow Diverter » après son déploiement</vt:lpstr>
      <vt:lpstr>Divulgations</vt:lpstr>
      <vt:lpstr>PowerPoint Presentation</vt:lpstr>
      <vt:lpstr>Complications des FD</vt:lpstr>
      <vt:lpstr>Objectif de l’étude</vt:lpstr>
      <vt:lpstr>Méthodes</vt:lpstr>
      <vt:lpstr>Résultats</vt:lpstr>
      <vt:lpstr>PowerPoint Presentation</vt:lpstr>
      <vt:lpstr>Cette étude offre un modèle computationnel qui a été utilisé pour simuler virtuellement le déploiement d’une endoprothèse auto-expansible dans une géométrie artérielle patient-spécifique avec succès. </vt:lpstr>
      <vt:lpstr>Prochaines étapes</vt:lpstr>
    </vt:vector>
  </TitlesOfParts>
  <Company>CHUM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Chalifour Mireille</dc:creator>
  <cp:lastModifiedBy>Amirali Shahi</cp:lastModifiedBy>
  <cp:revision>32</cp:revision>
  <dcterms:created xsi:type="dcterms:W3CDTF">2018-10-24T18:50:19Z</dcterms:created>
  <dcterms:modified xsi:type="dcterms:W3CDTF">2023-02-02T01:21:07Z</dcterms:modified>
</cp:coreProperties>
</file>